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476" r:id="rId2"/>
    <p:sldId id="482" r:id="rId3"/>
    <p:sldId id="256" r:id="rId4"/>
    <p:sldId id="258" r:id="rId5"/>
    <p:sldId id="322" r:id="rId6"/>
    <p:sldId id="323" r:id="rId7"/>
    <p:sldId id="324" r:id="rId8"/>
    <p:sldId id="327" r:id="rId9"/>
    <p:sldId id="328" r:id="rId10"/>
    <p:sldId id="329" r:id="rId11"/>
    <p:sldId id="332" r:id="rId12"/>
    <p:sldId id="336" r:id="rId13"/>
    <p:sldId id="337" r:id="rId14"/>
    <p:sldId id="414" r:id="rId15"/>
    <p:sldId id="415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416" r:id="rId24"/>
    <p:sldId id="418" r:id="rId25"/>
    <p:sldId id="417" r:id="rId26"/>
    <p:sldId id="345" r:id="rId27"/>
    <p:sldId id="346" r:id="rId28"/>
    <p:sldId id="347" r:id="rId29"/>
    <p:sldId id="348" r:id="rId30"/>
    <p:sldId id="463" r:id="rId31"/>
    <p:sldId id="334" r:id="rId32"/>
    <p:sldId id="375" r:id="rId33"/>
    <p:sldId id="419" r:id="rId34"/>
    <p:sldId id="349" r:id="rId35"/>
    <p:sldId id="479" r:id="rId36"/>
    <p:sldId id="351" r:id="rId37"/>
    <p:sldId id="367" r:id="rId38"/>
    <p:sldId id="366" r:id="rId39"/>
    <p:sldId id="368" r:id="rId40"/>
    <p:sldId id="377" r:id="rId41"/>
    <p:sldId id="369" r:id="rId42"/>
    <p:sldId id="370" r:id="rId43"/>
    <p:sldId id="371" r:id="rId44"/>
    <p:sldId id="373" r:id="rId45"/>
    <p:sldId id="372" r:id="rId46"/>
    <p:sldId id="471" r:id="rId47"/>
    <p:sldId id="376" r:id="rId48"/>
    <p:sldId id="378" r:id="rId49"/>
    <p:sldId id="420" r:id="rId50"/>
    <p:sldId id="362" r:id="rId51"/>
    <p:sldId id="363" r:id="rId52"/>
    <p:sldId id="365" r:id="rId53"/>
    <p:sldId id="364" r:id="rId54"/>
    <p:sldId id="381" r:id="rId55"/>
    <p:sldId id="457" r:id="rId56"/>
    <p:sldId id="458" r:id="rId57"/>
    <p:sldId id="380" r:id="rId58"/>
    <p:sldId id="477" r:id="rId59"/>
    <p:sldId id="384" r:id="rId60"/>
    <p:sldId id="385" r:id="rId61"/>
    <p:sldId id="386" r:id="rId62"/>
    <p:sldId id="481" r:id="rId63"/>
    <p:sldId id="388" r:id="rId64"/>
    <p:sldId id="469" r:id="rId65"/>
    <p:sldId id="387" r:id="rId66"/>
    <p:sldId id="389" r:id="rId67"/>
    <p:sldId id="467" r:id="rId68"/>
    <p:sldId id="466" r:id="rId69"/>
    <p:sldId id="465" r:id="rId70"/>
    <p:sldId id="464" r:id="rId71"/>
    <p:sldId id="421" r:id="rId72"/>
    <p:sldId id="480" r:id="rId73"/>
    <p:sldId id="468" r:id="rId74"/>
    <p:sldId id="405" r:id="rId75"/>
    <p:sldId id="470" r:id="rId76"/>
    <p:sldId id="406" r:id="rId77"/>
    <p:sldId id="407" r:id="rId78"/>
    <p:sldId id="408" r:id="rId79"/>
    <p:sldId id="409" r:id="rId80"/>
    <p:sldId id="411" r:id="rId81"/>
    <p:sldId id="410" r:id="rId82"/>
    <p:sldId id="452" r:id="rId83"/>
    <p:sldId id="412" r:id="rId84"/>
    <p:sldId id="413" r:id="rId85"/>
    <p:sldId id="459" r:id="rId86"/>
    <p:sldId id="460" r:id="rId87"/>
    <p:sldId id="462" r:id="rId88"/>
    <p:sldId id="461" r:id="rId89"/>
    <p:sldId id="455" r:id="rId90"/>
    <p:sldId id="454" r:id="rId91"/>
    <p:sldId id="451" r:id="rId92"/>
    <p:sldId id="453" r:id="rId93"/>
    <p:sldId id="456" r:id="rId94"/>
    <p:sldId id="422" r:id="rId95"/>
    <p:sldId id="393" r:id="rId96"/>
    <p:sldId id="395" r:id="rId97"/>
    <p:sldId id="396" r:id="rId98"/>
    <p:sldId id="472" r:id="rId99"/>
    <p:sldId id="473" r:id="rId100"/>
    <p:sldId id="397" r:id="rId101"/>
    <p:sldId id="399" r:id="rId102"/>
    <p:sldId id="400" r:id="rId103"/>
    <p:sldId id="401" r:id="rId104"/>
    <p:sldId id="475" r:id="rId105"/>
    <p:sldId id="403" r:id="rId106"/>
    <p:sldId id="402" r:id="rId107"/>
    <p:sldId id="423" r:id="rId108"/>
    <p:sldId id="265" r:id="rId109"/>
    <p:sldId id="444" r:id="rId110"/>
    <p:sldId id="445" r:id="rId111"/>
    <p:sldId id="446" r:id="rId112"/>
    <p:sldId id="447" r:id="rId113"/>
    <p:sldId id="448" r:id="rId114"/>
    <p:sldId id="335" r:id="rId115"/>
    <p:sldId id="474" r:id="rId116"/>
    <p:sldId id="316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F2F2F2"/>
    <a:srgbClr val="004949"/>
    <a:srgbClr val="A5A5A5"/>
    <a:srgbClr val="B66DFF"/>
    <a:srgbClr val="24FF24"/>
    <a:srgbClr val="009292"/>
    <a:srgbClr val="4A1A7A"/>
    <a:srgbClr val="490092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669" autoAdjust="0"/>
  </p:normalViewPr>
  <p:slideViewPr>
    <p:cSldViewPr snapToGrid="0">
      <p:cViewPr varScale="1">
        <p:scale>
          <a:sx n="97" d="100"/>
          <a:sy n="97" d="100"/>
        </p:scale>
        <p:origin x="1056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2DCA5-2476-4FB1-B7E7-4C0A93003FE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9CD97-9DC4-49E4-8B27-209E95896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2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30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28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0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scale 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1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scale 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3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1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luciferase to detect phosphate released during nucleotide addition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1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luciferase to detect phosphate released during nucleotide addition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38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luciferase to detect phosphate released during nucleotide addition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30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 luciferase to detect phosphate released during nucleotide addition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6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43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Fluorescently tagged NTPs are used, making it slightly more like Sanger (light from a laser is used to excite the tagged nucleotide). The fluorescent tag also prevents extension of the chain temporarily, meaning one base is sequenced at a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88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Fluorescently tagged NTPs are used, making it slightly more like Sanger (light from a laser is used to excite the tagged nucleotide). The fluorescent tag also prevents extension of the chain temporarily, meaning one base is sequenced at a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44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Fluorescently tagged NTPs are used, making it slightly more like Sanger (light from a laser is used to excite the tagged nucleotide). The fluorescent tag also prevents extension of the chain temporarily, meaning one base is sequenced at a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25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Diminished signals during </a:t>
            </a:r>
            <a:r>
              <a:rPr lang="en-US" dirty="0" err="1"/>
              <a:t>homopolymeric</a:t>
            </a:r>
            <a:r>
              <a:rPr lang="en-US" dirty="0"/>
              <a:t> runs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85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Diminished signals during </a:t>
            </a:r>
            <a:r>
              <a:rPr lang="en-US" dirty="0" err="1"/>
              <a:t>homopolymeric</a:t>
            </a:r>
            <a:r>
              <a:rPr lang="en-US" dirty="0"/>
              <a:t> runs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6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 single molecules without amplification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03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 single molecules without amplification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29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 single molecules without amplification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68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 single molecules without amplification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87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63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Vollmers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518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Spades: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97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fdd9d815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fdd9d815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0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6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1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2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4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D6CA-A68F-4682-AEF3-8A904CC2E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EA4B1-05E8-4103-AE0A-B38C1C71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3EA8F-5680-45B5-8BFB-E240968F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8683-6D2B-45E5-9317-13F5024D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BE266-023F-48EF-BF2D-5613EA18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6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D76E-2455-46C1-8D87-D99BF37A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B531B-3B93-4F2D-9C1C-4E1C93569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DE6DF-A346-4CD5-A4CC-FD9D3B58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F74AB-02D8-4573-86B8-FAA1335F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2720-7DED-4231-9BAF-8676F879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9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74B90-6E7E-4258-9DF6-0306CB29C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9DA3E-78F4-41D0-A5B0-F58CD139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BCB50-A20A-434D-A583-148E9565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962C7-BA23-4323-A9D2-48E3ABBC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4A413-AB55-47E1-BF73-8F24A1CB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1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FF64-8C14-4817-9059-61761773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C6A5-2BC3-4DFC-BF31-4D16884E7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CC7DE-11C2-4EE6-82C7-80F843AE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E8CA6-0E3E-44C2-A0A7-686F1F6A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CDA5-9FD2-42D6-A2A0-FDC58DC4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4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DEAC-6C98-441D-9924-E67EE7E9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8F147-64F4-4E1C-BBC9-8B45436F0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375B6-9DDD-479F-AD80-BD06DD2D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1C2CC-954E-4856-95C1-6644CEE0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9417B-B440-4AAF-A4C7-87E75F2C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0616-8A73-48B8-AB19-4438360E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BE35E-3226-44DC-865B-7E5CEDAFD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C163A-375F-40BB-8EEE-9112ECEA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37738-4033-48C7-A9B7-4FAC57FC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B71D0-CB1B-4BE4-A6E0-4BCD7740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F64CF-D1A2-47FC-92CA-7616A4E2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0CD6E-24AB-4478-958D-1BC8960B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27298-73E8-42D5-892E-56BEEA7F4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63567-DD35-4741-A4A3-1C314D468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2CA9-B9A5-41CA-A077-16B539DE2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F69E1-567B-42C8-B816-B8A401459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254F0F-CE79-4020-A63C-644EE786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50742-14FA-455F-8C2E-42727698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D90D6-52E3-4A78-9E1D-296076FF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0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8C1B-B128-4843-90C7-F49FB6B3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BC0F3-9255-4818-A2AB-F515194F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CFC27-D551-41A4-90E4-81642DBC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C7EA3-4469-4565-B008-E2402B0C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BE6F4-496A-4E09-81EB-0C0AAA0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D9D3C-8BC2-4DA7-A109-B638B5C7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7D73-076A-4672-8736-CABD7BCC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69A7-7DFB-4B66-ADE3-DA73B3F1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EFB3B-C77D-4F30-BAE3-BD484C0E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78C3D-854D-4F00-AF56-3DC1BFA93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5C79A-9653-4D09-8694-B314016D3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DFB40-6BE3-4A05-AB6C-F2CC05B8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441B8-A42E-4035-87AD-F6E67DC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9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69A0-BB37-4CF8-8025-34D90BE3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F61C4-C8CC-4399-AF34-0EE1AEB3D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05E51-C252-4788-A7FC-B55EC880B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042D9-D64D-4045-8945-F078DE9F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AAAFD-4531-4E10-9CF7-7C5FD58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77B81-CCB7-424E-980E-BE67965C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CAB53-EEEB-4299-AB4C-DCB1E1EF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11526794" cy="804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F03D9-939B-4DF8-9A23-39284FB39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649" y="1054443"/>
            <a:ext cx="11526794" cy="512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51592-86FF-4BBF-997B-3CD823A26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5649" y="63613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7925-5440-4A9D-8E1D-AE9997B6F50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89FE1-C9F9-4678-9B96-91EA9632D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3F112-7B7D-4C29-95DC-1E5F0C3D4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9243" y="63613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gwct.github.io/congen/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rwick/Bandage/wiki/Effect-of-kmer-size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gwct.github.io/congen/programs.html" TargetMode="External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seq.com/support/ngs/what-is-mate-pair-sequencing-useful-for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E392BE3-FD65-4B0D-9597-5A5520A64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" y="0"/>
            <a:ext cx="895774" cy="1548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B3D3E-6659-4E63-9F85-036EA4983AD5}"/>
              </a:ext>
            </a:extLst>
          </p:cNvPr>
          <p:cNvSpPr txBox="1"/>
          <p:nvPr/>
        </p:nvSpPr>
        <p:spPr>
          <a:xfrm>
            <a:off x="241068" y="208849"/>
            <a:ext cx="670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Gregg Thomas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Postdoc, Good lab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University of Montana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8B6BC8B-BD69-4F6D-823B-48CB3834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33" y="1558336"/>
            <a:ext cx="7417733" cy="3597066"/>
          </a:xfrm>
          <a:prstGeom prst="rect">
            <a:avLst/>
          </a:prstGeom>
        </p:spPr>
      </p:pic>
      <p:pic>
        <p:nvPicPr>
          <p:cNvPr id="3" name="Picture 2" descr="A monkey holding a dog&#10;&#10;Description automatically generated">
            <a:extLst>
              <a:ext uri="{FF2B5EF4-FFF2-40B4-BE49-F238E27FC236}">
                <a16:creationId xmlns:a16="http://schemas.microsoft.com/office/drawing/2014/main" id="{DF5A3CFC-E4DA-446A-BFFF-D94C1A684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8" y="3606894"/>
            <a:ext cx="1866375" cy="1548508"/>
          </a:xfrm>
          <a:prstGeom prst="rect">
            <a:avLst/>
          </a:prstGeom>
        </p:spPr>
      </p:pic>
      <p:pic>
        <p:nvPicPr>
          <p:cNvPr id="5" name="Picture 2" descr="Image result for owl monkey">
            <a:extLst>
              <a:ext uri="{FF2B5EF4-FFF2-40B4-BE49-F238E27FC236}">
                <a16:creationId xmlns:a16="http://schemas.microsoft.com/office/drawing/2014/main" id="{A28FD149-DA20-4592-AD57-60D7C9D3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9" y="1637404"/>
            <a:ext cx="1866374" cy="178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23C2C8-ACE5-4C9D-8937-EBC59130EFB9}"/>
              </a:ext>
            </a:extLst>
          </p:cNvPr>
          <p:cNvSpPr txBox="1"/>
          <p:nvPr/>
        </p:nvSpPr>
        <p:spPr>
          <a:xfrm>
            <a:off x="241068" y="4816848"/>
            <a:ext cx="1866375" cy="338554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Macaque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5178A-EBC1-4063-99F4-4E55708CC376}"/>
              </a:ext>
            </a:extLst>
          </p:cNvPr>
          <p:cNvSpPr txBox="1"/>
          <p:nvPr/>
        </p:nvSpPr>
        <p:spPr>
          <a:xfrm>
            <a:off x="241068" y="3084981"/>
            <a:ext cx="1866375" cy="338554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Owl monkey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6" name="Picture 15" descr="A dolphin swimming in a body of water&#10;&#10;Description automatically generated">
            <a:extLst>
              <a:ext uri="{FF2B5EF4-FFF2-40B4-BE49-F238E27FC236}">
                <a16:creationId xmlns:a16="http://schemas.microsoft.com/office/drawing/2014/main" id="{0864D6BE-EDA1-4581-AD1F-CBE9B9D38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56" y="764079"/>
            <a:ext cx="1863605" cy="1330730"/>
          </a:xfrm>
          <a:prstGeom prst="rect">
            <a:avLst/>
          </a:prstGeom>
        </p:spPr>
      </p:pic>
      <p:pic>
        <p:nvPicPr>
          <p:cNvPr id="18" name="Picture 17" descr="A picture containing bat, cat, indoor, window&#10;&#10;Description automatically generated">
            <a:extLst>
              <a:ext uri="{FF2B5EF4-FFF2-40B4-BE49-F238E27FC236}">
                <a16:creationId xmlns:a16="http://schemas.microsoft.com/office/drawing/2014/main" id="{54D89A0C-C028-4E6D-8A7B-11840212D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26" y="2094807"/>
            <a:ext cx="1863605" cy="12404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7AEF46-5565-49C0-88C1-774DBFEE5892}"/>
              </a:ext>
            </a:extLst>
          </p:cNvPr>
          <p:cNvSpPr txBox="1"/>
          <p:nvPr/>
        </p:nvSpPr>
        <p:spPr>
          <a:xfrm>
            <a:off x="10081786" y="3314506"/>
            <a:ext cx="1866375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Molecular convergence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2" name="Picture 21" descr="A picture containing building, window, drawing&#10;&#10;Description automatically generated">
            <a:extLst>
              <a:ext uri="{FF2B5EF4-FFF2-40B4-BE49-F238E27FC236}">
                <a16:creationId xmlns:a16="http://schemas.microsoft.com/office/drawing/2014/main" id="{58C58F39-63E7-4117-9664-0673F14E5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85" y="4272557"/>
            <a:ext cx="1863605" cy="14039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34E7D5-DB72-4829-AB50-AED78756A3C8}"/>
              </a:ext>
            </a:extLst>
          </p:cNvPr>
          <p:cNvSpPr txBox="1"/>
          <p:nvPr/>
        </p:nvSpPr>
        <p:spPr>
          <a:xfrm>
            <a:off x="10079015" y="5671542"/>
            <a:ext cx="1866375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Patterns of evolution in Arthropods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47097-A401-4398-B4DA-0A130DCC15D6}"/>
              </a:ext>
            </a:extLst>
          </p:cNvPr>
          <p:cNvSpPr txBox="1"/>
          <p:nvPr/>
        </p:nvSpPr>
        <p:spPr>
          <a:xfrm>
            <a:off x="5721004" y="4952394"/>
            <a:ext cx="74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/>
                </a:solidFill>
              </a:rPr>
              <a:t>+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BB971D-6D00-457F-A482-4E8754AE1573}"/>
              </a:ext>
            </a:extLst>
          </p:cNvPr>
          <p:cNvGrpSpPr/>
          <p:nvPr/>
        </p:nvGrpSpPr>
        <p:grpSpPr>
          <a:xfrm>
            <a:off x="2107443" y="5838183"/>
            <a:ext cx="7202808" cy="961598"/>
            <a:chOff x="1907938" y="5871208"/>
            <a:chExt cx="7202808" cy="9615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F05C67D-366B-47CD-8249-EF682EC2AA4D}"/>
                </a:ext>
              </a:extLst>
            </p:cNvPr>
            <p:cNvGrpSpPr/>
            <p:nvPr/>
          </p:nvGrpSpPr>
          <p:grpSpPr>
            <a:xfrm>
              <a:off x="1907938" y="6067056"/>
              <a:ext cx="4575163" cy="665996"/>
              <a:chOff x="3434818" y="5983926"/>
              <a:chExt cx="4495594" cy="66599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1F9B46A-583B-4651-887C-14D12993F2F1}"/>
                  </a:ext>
                </a:extLst>
              </p:cNvPr>
              <p:cNvSpPr/>
              <p:nvPr/>
            </p:nvSpPr>
            <p:spPr>
              <a:xfrm>
                <a:off x="3512252" y="5983926"/>
                <a:ext cx="4399067" cy="665996"/>
              </a:xfrm>
              <a:prstGeom prst="roundRect">
                <a:avLst/>
              </a:prstGeom>
              <a:solidFill>
                <a:srgbClr val="00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927C05-CBA0-4E14-832B-69A33998B7C3}"/>
                  </a:ext>
                </a:extLst>
              </p:cNvPr>
              <p:cNvSpPr txBox="1"/>
              <p:nvPr/>
            </p:nvSpPr>
            <p:spPr>
              <a:xfrm>
                <a:off x="3434818" y="6086091"/>
                <a:ext cx="44955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Software/methods development:</a:t>
                </a:r>
              </a:p>
            </p:txBody>
          </p:sp>
        </p:grpSp>
        <p:pic>
          <p:nvPicPr>
            <p:cNvPr id="36" name="Picture 35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D66D9DCB-86C5-47D2-A9A7-3B7CB287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403" y="5997992"/>
              <a:ext cx="720599" cy="735059"/>
            </a:xfrm>
            <a:prstGeom prst="rect">
              <a:avLst/>
            </a:prstGeom>
          </p:spPr>
        </p:pic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EC515F82-733B-4F00-9648-BDB11C8D4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733" y="5997992"/>
              <a:ext cx="720599" cy="735059"/>
            </a:xfrm>
            <a:prstGeom prst="rect">
              <a:avLst/>
            </a:prstGeom>
          </p:spPr>
        </p:pic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0373D5F0-0A59-4E29-9252-8526311A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8064" y="5871208"/>
              <a:ext cx="942682" cy="961598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DEB9A59-27B1-4DB4-8D95-1766A5EFCA57}"/>
              </a:ext>
            </a:extLst>
          </p:cNvPr>
          <p:cNvSpPr/>
          <p:nvPr/>
        </p:nvSpPr>
        <p:spPr>
          <a:xfrm>
            <a:off x="3612934" y="555156"/>
            <a:ext cx="4966132" cy="8309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23FDD3-093D-4D3C-B9D1-440238D27D01}"/>
              </a:ext>
            </a:extLst>
          </p:cNvPr>
          <p:cNvSpPr txBox="1"/>
          <p:nvPr/>
        </p:nvSpPr>
        <p:spPr>
          <a:xfrm>
            <a:off x="3612934" y="506154"/>
            <a:ext cx="4966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are the patterns and drivers of molecular evolution?</a:t>
            </a:r>
          </a:p>
        </p:txBody>
      </p:sp>
    </p:spTree>
    <p:extLst>
      <p:ext uri="{BB962C8B-B14F-4D97-AF65-F5344CB8AC3E}">
        <p14:creationId xmlns:p14="http://schemas.microsoft.com/office/powerpoint/2010/main" val="696693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5E118FA6-7453-4813-8FEF-412245E946AA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Variants can be called based on the quality of aligned sequences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03" y="1025319"/>
            <a:ext cx="8056331" cy="53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221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Consensus sequences incorporate called variants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57" y="947350"/>
            <a:ext cx="7704241" cy="55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04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Reads with too much variation may not be mapped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6F18F-22DF-4E1F-96FD-5E33D804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57" y="947350"/>
            <a:ext cx="10629330" cy="55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50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6F18F-22DF-4E1F-96FD-5E33D804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57" y="947350"/>
            <a:ext cx="10629330" cy="55773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8045F6-ED6A-4C63-84F6-5E3246CDD512}"/>
              </a:ext>
            </a:extLst>
          </p:cNvPr>
          <p:cNvSpPr/>
          <p:nvPr/>
        </p:nvSpPr>
        <p:spPr>
          <a:xfrm>
            <a:off x="9448799" y="4891660"/>
            <a:ext cx="2273644" cy="550683"/>
          </a:xfrm>
          <a:prstGeom prst="roundRect">
            <a:avLst/>
          </a:prstGeom>
          <a:solidFill>
            <a:srgbClr val="00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Reads with too much variation may not be mapped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879A5-938C-4F80-84E5-A5C328B602DF}"/>
              </a:ext>
            </a:extLst>
          </p:cNvPr>
          <p:cNvSpPr txBox="1"/>
          <p:nvPr/>
        </p:nvSpPr>
        <p:spPr>
          <a:xfrm>
            <a:off x="9301316" y="4478404"/>
            <a:ext cx="2576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leads to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Reference 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88E9A-55A3-401A-BDFC-629469E8BAA2}"/>
              </a:ext>
            </a:extLst>
          </p:cNvPr>
          <p:cNvSpPr txBox="1"/>
          <p:nvPr/>
        </p:nvSpPr>
        <p:spPr>
          <a:xfrm>
            <a:off x="8967019" y="5604387"/>
            <a:ext cx="3116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consensus sequence looks more similar to the reference than it actually is.</a:t>
            </a:r>
          </a:p>
        </p:txBody>
      </p:sp>
    </p:spTree>
    <p:extLst>
      <p:ext uri="{BB962C8B-B14F-4D97-AF65-F5344CB8AC3E}">
        <p14:creationId xmlns:p14="http://schemas.microsoft.com/office/powerpoint/2010/main" val="40467254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92BD-4B6A-4CF8-B33E-54115B48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to a single reference decreases estimated heterozygosity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C446F-5174-4734-B29F-204B99B7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499" y="1179870"/>
            <a:ext cx="8431002" cy="5125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1E2477-604D-44A0-B5F0-3F115A60EA64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Armstrong et al. 2020, BMC Biology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377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Iterative mapping back to the consensus sequence can reduce reference bias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996E7-9915-4077-9CB7-FA7B9775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960" y="947350"/>
            <a:ext cx="10629330" cy="55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91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ED4F-25D4-49DD-9417-02CEC584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mapping reduces reference bias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68DC5D8-EFF9-4938-A236-049F1773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0" y="1337970"/>
            <a:ext cx="7344800" cy="418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77EB1-00BD-41C0-A025-952FBE0A0404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Sarver et al. 2017, GBE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223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679851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5560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So you want to build a genome?</a:t>
            </a:r>
            <a:endParaRPr dirty="0"/>
          </a:p>
        </p:txBody>
      </p:sp>
      <p:sp>
        <p:nvSpPr>
          <p:cNvPr id="169" name="Google Shape;169;p22"/>
          <p:cNvSpPr txBox="1"/>
          <p:nvPr/>
        </p:nvSpPr>
        <p:spPr>
          <a:xfrm>
            <a:off x="279799" y="937633"/>
            <a:ext cx="5919119" cy="4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latin typeface="Roboto"/>
                <a:ea typeface="Roboto"/>
                <a:cs typeface="Roboto"/>
                <a:sym typeface="Roboto"/>
              </a:rPr>
              <a:t>Some factors to consider:</a:t>
            </a:r>
            <a:endParaRPr sz="2400" b="1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-Organism ploidy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lang="en-US"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-Genome size (http://</a:t>
            </a:r>
            <a:r>
              <a:rPr lang="en-US" sz="2400" dirty="0" err="1">
                <a:latin typeface="Roboto"/>
                <a:ea typeface="Roboto"/>
                <a:cs typeface="Roboto"/>
                <a:sym typeface="Roboto"/>
              </a:rPr>
              <a:t>www.genomesize.com</a:t>
            </a: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-Repeat content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-How much/what quality of DNA will you have available?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-If ref mapping, what is the divergence?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-What are you using it for?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233" y="1028600"/>
            <a:ext cx="5398419" cy="56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9678833" y="5718233"/>
            <a:ext cx="1821600" cy="3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933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genome   </a:t>
            </a:r>
            <a:endParaRPr sz="2933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160711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So you want to build a genome?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4080E-4693-FC43-B12C-16838CA05F48}"/>
              </a:ext>
            </a:extLst>
          </p:cNvPr>
          <p:cNvSpPr txBox="1"/>
          <p:nvPr/>
        </p:nvSpPr>
        <p:spPr>
          <a:xfrm>
            <a:off x="279400" y="1885950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Ploidy</a:t>
            </a:r>
            <a:r>
              <a:rPr lang="en-US" dirty="0"/>
              <a:t>: the number of sets of chromosomes in a cell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A9220-A735-7247-868A-EC7DCE5B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2635250"/>
            <a:ext cx="4984750" cy="2990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A1F1E5-3FAE-7844-9ACA-38FF9AE84D6B}"/>
              </a:ext>
            </a:extLst>
          </p:cNvPr>
          <p:cNvSpPr txBox="1"/>
          <p:nvPr/>
        </p:nvSpPr>
        <p:spPr>
          <a:xfrm>
            <a:off x="6489700" y="1885950"/>
            <a:ext cx="4864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is this relevant to assembly?</a:t>
            </a:r>
          </a:p>
          <a:p>
            <a:endParaRPr lang="en-US" dirty="0"/>
          </a:p>
          <a:p>
            <a:r>
              <a:rPr lang="en-US" dirty="0"/>
              <a:t>-when there are many copies of chromosomes, the assemblers can have a difficult time telling what goes where</a:t>
            </a:r>
          </a:p>
          <a:p>
            <a:endParaRPr lang="en-US" dirty="0"/>
          </a:p>
          <a:p>
            <a:r>
              <a:rPr lang="en-US" dirty="0"/>
              <a:t>-genome size tends to be large, and can contain many complex repeat regions from the duplications</a:t>
            </a:r>
          </a:p>
          <a:p>
            <a:endParaRPr lang="en-US" dirty="0"/>
          </a:p>
          <a:p>
            <a:r>
              <a:rPr lang="en-US" dirty="0"/>
              <a:t>-phasing also more complex/difficult</a:t>
            </a:r>
          </a:p>
          <a:p>
            <a:endParaRPr lang="en-US" dirty="0"/>
          </a:p>
          <a:p>
            <a:r>
              <a:rPr lang="en-US" dirty="0"/>
              <a:t>-common in plants, but also seen in amphibians, reptiles, arthropods</a:t>
            </a:r>
          </a:p>
        </p:txBody>
      </p:sp>
    </p:spTree>
    <p:extLst>
      <p:ext uri="{BB962C8B-B14F-4D97-AF65-F5344CB8AC3E}">
        <p14:creationId xmlns:p14="http://schemas.microsoft.com/office/powerpoint/2010/main" val="80970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A7F24F9-5C92-43AF-A15D-93B2167632CA}"/>
              </a:ext>
            </a:extLst>
          </p:cNvPr>
          <p:cNvSpPr/>
          <p:nvPr/>
        </p:nvSpPr>
        <p:spPr>
          <a:xfrm>
            <a:off x="2179812" y="3053654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78B273-D9E6-4EBC-A276-DC03BD58069C}"/>
              </a:ext>
            </a:extLst>
          </p:cNvPr>
          <p:cNvSpPr/>
          <p:nvPr/>
        </p:nvSpPr>
        <p:spPr>
          <a:xfrm>
            <a:off x="0" y="-87932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9B0A4-A9A8-4C10-9995-EE68CC8CAFC7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Goal of Genome Assembly:</a:t>
            </a:r>
          </a:p>
          <a:p>
            <a:pPr algn="ctr"/>
            <a:r>
              <a:rPr lang="en-US" sz="4800" dirty="0"/>
              <a:t>Accurate chromosome level representations of the original strand of DNA</a:t>
            </a:r>
          </a:p>
        </p:txBody>
      </p:sp>
    </p:spTree>
    <p:extLst>
      <p:ext uri="{BB962C8B-B14F-4D97-AF65-F5344CB8AC3E}">
        <p14:creationId xmlns:p14="http://schemas.microsoft.com/office/powerpoint/2010/main" val="9096413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FACB5-E15D-C140-899E-28AAB8C4F80E}"/>
              </a:ext>
            </a:extLst>
          </p:cNvPr>
          <p:cNvSpPr txBox="1"/>
          <p:nvPr/>
        </p:nvSpPr>
        <p:spPr>
          <a:xfrm>
            <a:off x="228600" y="1375864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Repeat Content!</a:t>
            </a:r>
          </a:p>
          <a:p>
            <a:r>
              <a:rPr lang="en-US" dirty="0"/>
              <a:t>Probably not junk, but we don’t really know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83DC7-12B8-8A43-9290-2A1CBA92468F}"/>
              </a:ext>
            </a:extLst>
          </p:cNvPr>
          <p:cNvSpPr txBox="1"/>
          <p:nvPr/>
        </p:nvSpPr>
        <p:spPr>
          <a:xfrm>
            <a:off x="228600" y="6550222"/>
            <a:ext cx="309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Elliot and Gregory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5C7B9-79EE-8E4B-8D36-B279CA27A35D}"/>
              </a:ext>
            </a:extLst>
          </p:cNvPr>
          <p:cNvSpPr txBox="1"/>
          <p:nvPr/>
        </p:nvSpPr>
        <p:spPr>
          <a:xfrm>
            <a:off x="4876800" y="1003403"/>
            <a:ext cx="693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-In general, repeat content scales with genome size</a:t>
            </a:r>
          </a:p>
          <a:p>
            <a:endParaRPr lang="en-US" dirty="0"/>
          </a:p>
          <a:p>
            <a:r>
              <a:rPr lang="en-US" dirty="0"/>
              <a:t>-Repeats (depending on their class) can be hard to assemble and resolve</a:t>
            </a:r>
          </a:p>
          <a:p>
            <a:endParaRPr lang="en-US" dirty="0"/>
          </a:p>
          <a:p>
            <a:r>
              <a:rPr lang="en-US" dirty="0"/>
              <a:t>-If you have a lot of repetitive content, longer reads will be better at resolving this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2BBD8-AC2E-5549-A656-D0CFEAD22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"/>
          <a:stretch/>
        </p:blipFill>
        <p:spPr>
          <a:xfrm>
            <a:off x="4673600" y="2822067"/>
            <a:ext cx="7518400" cy="3898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74D35F-0C85-B242-B27B-1654E87D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0" y="3071475"/>
            <a:ext cx="3716610" cy="3478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97A5BC-6B30-564E-93AF-9FA1C5A595DC}"/>
              </a:ext>
            </a:extLst>
          </p:cNvPr>
          <p:cNvSpPr txBox="1"/>
          <p:nvPr/>
        </p:nvSpPr>
        <p:spPr>
          <a:xfrm>
            <a:off x="4673600" y="6567116"/>
            <a:ext cx="309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Nowoshilow</a:t>
            </a:r>
            <a:r>
              <a:rPr lang="en-US" sz="1400"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9548376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D0148-BDA8-A447-AA5F-82C4E106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0" y="1426631"/>
            <a:ext cx="6061670" cy="4865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E34EC-0236-9047-87A8-2C5F6869F531}"/>
              </a:ext>
            </a:extLst>
          </p:cNvPr>
          <p:cNvSpPr txBox="1"/>
          <p:nvPr/>
        </p:nvSpPr>
        <p:spPr>
          <a:xfrm>
            <a:off x="6400801" y="1707985"/>
            <a:ext cx="5498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 value: </a:t>
            </a:r>
            <a:r>
              <a:rPr lang="en-US" sz="2000" dirty="0"/>
              <a:t>Estimate of genome size based on flow cytometry</a:t>
            </a:r>
          </a:p>
          <a:p>
            <a:endParaRPr lang="en-US" sz="2000" dirty="0"/>
          </a:p>
          <a:p>
            <a:r>
              <a:rPr lang="en-US" sz="2000" dirty="0"/>
              <a:t>-Some groups of organisms have conserved genome sizes (birds, mammals)</a:t>
            </a:r>
          </a:p>
          <a:p>
            <a:endParaRPr lang="en-US" sz="2000" dirty="0"/>
          </a:p>
          <a:p>
            <a:r>
              <a:rPr lang="en-US" sz="2000" dirty="0"/>
              <a:t>-Others have high variability (arthropods, frogs, plants)</a:t>
            </a:r>
          </a:p>
          <a:p>
            <a:endParaRPr lang="en-US" sz="2000" dirty="0"/>
          </a:p>
          <a:p>
            <a:r>
              <a:rPr lang="en-US" sz="2000" dirty="0"/>
              <a:t>-Can be difficult to predict assembly size (which affects how much and what you would sequence) in some groups, so tread carefully</a:t>
            </a:r>
          </a:p>
        </p:txBody>
      </p:sp>
    </p:spTree>
    <p:extLst>
      <p:ext uri="{BB962C8B-B14F-4D97-AF65-F5344CB8AC3E}">
        <p14:creationId xmlns:p14="http://schemas.microsoft.com/office/powerpoint/2010/main" val="20509821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5BDCF-9DF3-C24B-9D8A-FE6D95DE4DEC}"/>
              </a:ext>
            </a:extLst>
          </p:cNvPr>
          <p:cNvSpPr txBox="1"/>
          <p:nvPr/>
        </p:nvSpPr>
        <p:spPr>
          <a:xfrm>
            <a:off x="130999" y="1163782"/>
            <a:ext cx="90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Genome Assembly options depend both on the </a:t>
            </a:r>
            <a:r>
              <a:rPr lang="en-US" i="1" dirty="0"/>
              <a:t>quality and quantity </a:t>
            </a:r>
            <a:r>
              <a:rPr lang="en-US" dirty="0"/>
              <a:t>of DNA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6D317-FC34-AD43-89FC-C996C3C6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9" y="2018145"/>
            <a:ext cx="4665980" cy="4572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A7FC8-B99C-C94F-A31A-B628C490CEFE}"/>
              </a:ext>
            </a:extLst>
          </p:cNvPr>
          <p:cNvSpPr txBox="1"/>
          <p:nvPr/>
        </p:nvSpPr>
        <p:spPr>
          <a:xfrm>
            <a:off x="5545777" y="1661885"/>
            <a:ext cx="5961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-Certain technologies require a lot of high molecular weight DNA (long, intact molecules), while other methods fix the DNA while it’s folded</a:t>
            </a:r>
          </a:p>
          <a:p>
            <a:endParaRPr lang="en-US" dirty="0"/>
          </a:p>
          <a:p>
            <a:r>
              <a:rPr lang="en-US" dirty="0"/>
              <a:t>-Depending on the size/clonality/heterozygosity of your organism, pooling may be necessary, but could complicate things</a:t>
            </a:r>
          </a:p>
          <a:p>
            <a:endParaRPr lang="en-US" dirty="0"/>
          </a:p>
          <a:p>
            <a:r>
              <a:rPr lang="en-US" dirty="0"/>
              <a:t>-Things could also get, well, slime-y</a:t>
            </a:r>
          </a:p>
          <a:p>
            <a:r>
              <a:rPr lang="en-US" dirty="0"/>
              <a:t>Some organisms are harder to get </a:t>
            </a:r>
          </a:p>
          <a:p>
            <a:r>
              <a:rPr lang="en-US" dirty="0"/>
              <a:t>higher DNA yields than others due </a:t>
            </a:r>
          </a:p>
          <a:p>
            <a:r>
              <a:rPr lang="en-US" dirty="0"/>
              <a:t>to inhibitors etc.</a:t>
            </a:r>
          </a:p>
          <a:p>
            <a:endParaRPr lang="en-US" dirty="0"/>
          </a:p>
          <a:p>
            <a:r>
              <a:rPr lang="en-US" dirty="0"/>
              <a:t>-Protocols are getting better at making whole genome libraries with low yields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8B7637-8EC9-6844-B01B-3923F452E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24" y="3573606"/>
            <a:ext cx="2194749" cy="1461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8D313-A50B-F54E-B482-3D9F76931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617" y="5762749"/>
            <a:ext cx="2870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42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982C0D-8E6D-B946-A973-C397F911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725" y="1090908"/>
            <a:ext cx="4011560" cy="5055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D1D26B-959B-6945-A23E-BFAF697E5440}"/>
              </a:ext>
            </a:extLst>
          </p:cNvPr>
          <p:cNvSpPr txBox="1"/>
          <p:nvPr/>
        </p:nvSpPr>
        <p:spPr>
          <a:xfrm>
            <a:off x="778054" y="1933547"/>
            <a:ext cx="66209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-Chromosome level assemblies are ideal, but they may not be necessary to answer YOUR question</a:t>
            </a:r>
          </a:p>
          <a:p>
            <a:endParaRPr lang="en-US" dirty="0"/>
          </a:p>
          <a:p>
            <a:r>
              <a:rPr lang="en-US" dirty="0"/>
              <a:t>-Consider what level of information you would need to answer questions about: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Population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Genomic history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Structural variation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Adaptation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Functional variation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8092805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7213D97-47B9-430F-B826-B8ECEDE164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uilding, window, drawing&#10;&#10;Description automatically generated">
            <a:extLst>
              <a:ext uri="{FF2B5EF4-FFF2-40B4-BE49-F238E27FC236}">
                <a16:creationId xmlns:a16="http://schemas.microsoft.com/office/drawing/2014/main" id="{C2136583-0CC9-401C-A6B5-E416D3E98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5" y="332376"/>
            <a:ext cx="1879239" cy="1415693"/>
          </a:xfrm>
          <a:prstGeom prst="rect">
            <a:avLst/>
          </a:prstGeom>
        </p:spPr>
      </p:pic>
      <p:pic>
        <p:nvPicPr>
          <p:cNvPr id="9" name="Picture 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3613CC8A-44D6-4EAF-A8F0-423080359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58" y="842226"/>
            <a:ext cx="2353120" cy="962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53B995-A79A-42EA-813E-D9549F9B1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246" y="5513148"/>
            <a:ext cx="1963726" cy="963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427D7E-3119-4693-A698-9BA103B70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972" y="5514076"/>
            <a:ext cx="2497661" cy="962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4CA3A1-CDB4-47A2-B80A-F91413E36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67" y="5060471"/>
            <a:ext cx="2605241" cy="1416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7B18B6-E201-4A54-9506-0E39A97A9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261" y="299458"/>
            <a:ext cx="2245845" cy="1385734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59EC19D9-8DFB-4249-9605-994DC8E32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50" y="5544225"/>
            <a:ext cx="2438405" cy="141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0BE570-0291-48EC-B675-5DE867C88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797" y="1848569"/>
            <a:ext cx="10068231" cy="31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238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74D823-836F-4DA1-93FF-7A5C00512C62}"/>
              </a:ext>
            </a:extLst>
          </p:cNvPr>
          <p:cNvSpPr txBox="1"/>
          <p:nvPr/>
        </p:nvSpPr>
        <p:spPr>
          <a:xfrm>
            <a:off x="1469922" y="2967335"/>
            <a:ext cx="92521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hlinkClick r:id="rId2"/>
              </a:rPr>
              <a:t>https://gwct.github.io/congen/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9732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C638-7E38-41C6-B4D7-8A54A909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51457-5F97-46F0-9298-F96C41AD7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9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A7F24F9-5C92-43AF-A15D-93B2167632CA}"/>
              </a:ext>
            </a:extLst>
          </p:cNvPr>
          <p:cNvSpPr/>
          <p:nvPr/>
        </p:nvSpPr>
        <p:spPr>
          <a:xfrm>
            <a:off x="2179812" y="3053654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78B273-D9E6-4EBC-A276-DC03BD58069C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9B0A4-A9A8-4C10-9995-EE68CC8CAFC7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Goal of Genome Assembly:</a:t>
            </a:r>
          </a:p>
          <a:p>
            <a:pPr algn="ctr"/>
            <a:r>
              <a:rPr lang="en-US" sz="4800" dirty="0"/>
              <a:t>Accurate chromosome level representations of the original strand of DNA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EDA4CC-BDCB-42D6-BF52-9961E1F8185D}"/>
              </a:ext>
            </a:extLst>
          </p:cNvPr>
          <p:cNvCxnSpPr/>
          <p:nvPr/>
        </p:nvCxnSpPr>
        <p:spPr>
          <a:xfrm>
            <a:off x="223520" y="3429000"/>
            <a:ext cx="2301732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76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A7F24F9-5C92-43AF-A15D-93B2167632CA}"/>
              </a:ext>
            </a:extLst>
          </p:cNvPr>
          <p:cNvSpPr/>
          <p:nvPr/>
        </p:nvSpPr>
        <p:spPr>
          <a:xfrm>
            <a:off x="2179812" y="3053654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78B273-D9E6-4EBC-A276-DC03BD58069C}"/>
              </a:ext>
            </a:extLst>
          </p:cNvPr>
          <p:cNvSpPr/>
          <p:nvPr/>
        </p:nvSpPr>
        <p:spPr>
          <a:xfrm>
            <a:off x="0" y="6689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9B0A4-A9A8-4C10-9995-EE68CC8CAFC7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Goal of Genome Assembly:</a:t>
            </a:r>
          </a:p>
          <a:p>
            <a:pPr algn="ctr"/>
            <a:r>
              <a:rPr lang="en-US" sz="4800" dirty="0"/>
              <a:t>Accurate chromosome level representations of the original strand of DNA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EDA4CC-BDCB-42D6-BF52-9961E1F8185D}"/>
              </a:ext>
            </a:extLst>
          </p:cNvPr>
          <p:cNvCxnSpPr/>
          <p:nvPr/>
        </p:nvCxnSpPr>
        <p:spPr>
          <a:xfrm>
            <a:off x="223520" y="3429000"/>
            <a:ext cx="2301732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858784-6B31-48D2-AD06-46402733F048}"/>
              </a:ext>
            </a:extLst>
          </p:cNvPr>
          <p:cNvCxnSpPr>
            <a:cxnSpLocks/>
          </p:cNvCxnSpPr>
          <p:nvPr/>
        </p:nvCxnSpPr>
        <p:spPr>
          <a:xfrm>
            <a:off x="2631440" y="3429000"/>
            <a:ext cx="463821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15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843949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18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255453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82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</p:spTree>
    <p:extLst>
      <p:ext uri="{BB962C8B-B14F-4D97-AF65-F5344CB8AC3E}">
        <p14:creationId xmlns:p14="http://schemas.microsoft.com/office/powerpoint/2010/main" val="427262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</p:spTree>
    <p:extLst>
      <p:ext uri="{BB962C8B-B14F-4D97-AF65-F5344CB8AC3E}">
        <p14:creationId xmlns:p14="http://schemas.microsoft.com/office/powerpoint/2010/main" val="121461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407C7-E5A4-4586-A3B1-5B0819D86027}"/>
              </a:ext>
            </a:extLst>
          </p:cNvPr>
          <p:cNvSpPr txBox="1"/>
          <p:nvPr/>
        </p:nvSpPr>
        <p:spPr>
          <a:xfrm>
            <a:off x="9019747" y="1084312"/>
            <a:ext cx="74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43829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407C7-E5A4-4586-A3B1-5B0819D86027}"/>
              </a:ext>
            </a:extLst>
          </p:cNvPr>
          <p:cNvSpPr txBox="1"/>
          <p:nvPr/>
        </p:nvSpPr>
        <p:spPr>
          <a:xfrm>
            <a:off x="9019747" y="1084312"/>
            <a:ext cx="74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F1BED-E9EF-46CF-A3BA-EFFFE1890053}"/>
              </a:ext>
            </a:extLst>
          </p:cNvPr>
          <p:cNvSpPr txBox="1"/>
          <p:nvPr/>
        </p:nvSpPr>
        <p:spPr>
          <a:xfrm>
            <a:off x="3251200" y="4876800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CGGTAACTCAG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BC3D7-11DC-446D-B2B9-3E7372CA7F16}"/>
              </a:ext>
            </a:extLst>
          </p:cNvPr>
          <p:cNvSpPr txBox="1"/>
          <p:nvPr/>
        </p:nvSpPr>
        <p:spPr>
          <a:xfrm>
            <a:off x="1545303" y="547165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TAGAAAACGC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A0DD6-0AE8-4E68-A463-7B445FAA10F7}"/>
              </a:ext>
            </a:extLst>
          </p:cNvPr>
          <p:cNvSpPr txBox="1"/>
          <p:nvPr/>
        </p:nvSpPr>
        <p:spPr>
          <a:xfrm>
            <a:off x="4711290" y="533846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CTACCC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2C9FF-B7F0-447B-9B2E-21789D73BB2A}"/>
              </a:ext>
            </a:extLst>
          </p:cNvPr>
          <p:cNvSpPr txBox="1"/>
          <p:nvPr/>
        </p:nvSpPr>
        <p:spPr>
          <a:xfrm>
            <a:off x="4809613" y="4390555"/>
            <a:ext cx="222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GGACGTCCGGA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1B5034-6DF5-4E15-8563-DF1F4CDC949D}"/>
              </a:ext>
            </a:extLst>
          </p:cNvPr>
          <p:cNvSpPr txBox="1"/>
          <p:nvPr/>
        </p:nvSpPr>
        <p:spPr>
          <a:xfrm>
            <a:off x="601406" y="460567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CGGTACAT</a:t>
            </a:r>
          </a:p>
        </p:txBody>
      </p:sp>
    </p:spTree>
    <p:extLst>
      <p:ext uri="{BB962C8B-B14F-4D97-AF65-F5344CB8AC3E}">
        <p14:creationId xmlns:p14="http://schemas.microsoft.com/office/powerpoint/2010/main" val="326554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D4C18-63B7-B549-A48A-870D6A3B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" y="24397"/>
            <a:ext cx="3823855" cy="382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E04FE-9929-7B4A-A226-3A93C3460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604" y="-1"/>
            <a:ext cx="3959396" cy="2639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22276-DB2B-9541-97AA-AF75CBD7F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417" y="2911135"/>
            <a:ext cx="5950656" cy="3946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0DEFB-1B8D-8245-BAFB-571D2469B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682" y="-2"/>
            <a:ext cx="5210038" cy="2933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89B45-9420-9B4D-A0B7-8E4AA425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43000"/>
                    </a14:imgEffect>
                    <a14:imgEffect>
                      <a14:brightnessContrast bright="1000" contrast="-12000"/>
                    </a14:imgEffect>
                  </a14:imgLayer>
                </a14:imgProps>
              </a:ext>
            </a:extLst>
          </a:blip>
          <a:srcRect r="36379"/>
          <a:stretch/>
        </p:blipFill>
        <p:spPr>
          <a:xfrm>
            <a:off x="3828080" y="-1"/>
            <a:ext cx="3191088" cy="2476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102AC-AD24-DE46-A1E9-CFA08C17B035}"/>
              </a:ext>
            </a:extLst>
          </p:cNvPr>
          <p:cNvSpPr txBox="1"/>
          <p:nvPr/>
        </p:nvSpPr>
        <p:spPr>
          <a:xfrm>
            <a:off x="95064" y="3992077"/>
            <a:ext cx="4696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Ellie Armstrong</a:t>
            </a:r>
          </a:p>
          <a:p>
            <a:r>
              <a:rPr lang="en-US" sz="2800" dirty="0"/>
              <a:t>Stanford University</a:t>
            </a:r>
          </a:p>
          <a:p>
            <a:r>
              <a:rPr lang="en-US" sz="2800" dirty="0"/>
              <a:t>Petrov &amp; Hadly Labs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9B4FF-277D-2C4B-B437-F06779834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902" y="2476540"/>
            <a:ext cx="3564577" cy="4381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8963C3-55D3-3B45-80C3-576DCF4C32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059" b="18023"/>
          <a:stretch/>
        </p:blipFill>
        <p:spPr>
          <a:xfrm>
            <a:off x="1906456" y="5638310"/>
            <a:ext cx="1397000" cy="864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CDDC91-661D-2F4B-89F7-3BE2F0F91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40" y="5488536"/>
            <a:ext cx="1405585" cy="12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ACE9FE-DCBE-A34A-BA78-14063478A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8080" y="-2"/>
            <a:ext cx="3346206" cy="25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5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00809E-00D3-48D6-8659-3B0ED31B13A9}"/>
              </a:ext>
            </a:extLst>
          </p:cNvPr>
          <p:cNvSpPr/>
          <p:nvPr/>
        </p:nvSpPr>
        <p:spPr>
          <a:xfrm>
            <a:off x="10010840" y="4817579"/>
            <a:ext cx="1187336" cy="4295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407C7-E5A4-4586-A3B1-5B0819D86027}"/>
              </a:ext>
            </a:extLst>
          </p:cNvPr>
          <p:cNvSpPr txBox="1"/>
          <p:nvPr/>
        </p:nvSpPr>
        <p:spPr>
          <a:xfrm>
            <a:off x="9019747" y="1084312"/>
            <a:ext cx="74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A445F-BEFD-4AB7-BC5C-02D71BFE696A}"/>
              </a:ext>
            </a:extLst>
          </p:cNvPr>
          <p:cNvSpPr txBox="1"/>
          <p:nvPr/>
        </p:nvSpPr>
        <p:spPr>
          <a:xfrm>
            <a:off x="8087360" y="4692134"/>
            <a:ext cx="321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Sequence </a:t>
            </a:r>
            <a:r>
              <a:rPr lang="en-US" sz="3600" i="1" dirty="0">
                <a:solidFill>
                  <a:schemeClr val="bg1"/>
                </a:solidFill>
              </a:rPr>
              <a:t>reads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B9C55-5228-4C48-8F8E-299AD70D6483}"/>
              </a:ext>
            </a:extLst>
          </p:cNvPr>
          <p:cNvSpPr txBox="1"/>
          <p:nvPr/>
        </p:nvSpPr>
        <p:spPr>
          <a:xfrm>
            <a:off x="3251200" y="4876800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CGGTAACTCAG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9C189-FD79-4ACF-B0B9-A9123B3AD3FD}"/>
              </a:ext>
            </a:extLst>
          </p:cNvPr>
          <p:cNvSpPr txBox="1"/>
          <p:nvPr/>
        </p:nvSpPr>
        <p:spPr>
          <a:xfrm>
            <a:off x="1545303" y="547165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TAGAAAACGC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22432-851A-419A-930A-1548C7A78218}"/>
              </a:ext>
            </a:extLst>
          </p:cNvPr>
          <p:cNvSpPr txBox="1"/>
          <p:nvPr/>
        </p:nvSpPr>
        <p:spPr>
          <a:xfrm>
            <a:off x="4711290" y="533846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CTACCC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26718-25BD-454F-B2D9-915493693D38}"/>
              </a:ext>
            </a:extLst>
          </p:cNvPr>
          <p:cNvSpPr txBox="1"/>
          <p:nvPr/>
        </p:nvSpPr>
        <p:spPr>
          <a:xfrm>
            <a:off x="4809613" y="4390555"/>
            <a:ext cx="222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GGACGTCCGGA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C1C22-C918-42F9-A295-7ABA7EC1B358}"/>
              </a:ext>
            </a:extLst>
          </p:cNvPr>
          <p:cNvSpPr txBox="1"/>
          <p:nvPr/>
        </p:nvSpPr>
        <p:spPr>
          <a:xfrm>
            <a:off x="601406" y="460567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CGGTACAT</a:t>
            </a:r>
          </a:p>
        </p:txBody>
      </p:sp>
    </p:spTree>
    <p:extLst>
      <p:ext uri="{BB962C8B-B14F-4D97-AF65-F5344CB8AC3E}">
        <p14:creationId xmlns:p14="http://schemas.microsoft.com/office/powerpoint/2010/main" val="276477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D6AF-7A67-4C32-B431-805556D3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Reads are short fragments of sequenced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58B8-52C6-4150-84C7-FFC15470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49" y="1054443"/>
            <a:ext cx="11526794" cy="16176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Read length depends on sequencing platform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ED1792-6BC5-494F-9835-61901D2E3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20523"/>
              </p:ext>
            </p:extLst>
          </p:nvPr>
        </p:nvGraphicFramePr>
        <p:xfrm>
          <a:off x="1445343" y="2512019"/>
          <a:ext cx="9566787" cy="225340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88929">
                  <a:extLst>
                    <a:ext uri="{9D8B030D-6E8A-4147-A177-3AD203B41FA5}">
                      <a16:colId xmlns:a16="http://schemas.microsoft.com/office/drawing/2014/main" val="629882769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754142688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2410793666"/>
                    </a:ext>
                  </a:extLst>
                </a:gridCol>
              </a:tblGrid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Platform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Typical read length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# of reads to cover human genome once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3225075748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Sanger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3.75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2951488404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Illumina paired-end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150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20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37202600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Long read technologies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10,000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300,000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541439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089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D6AF-7A67-4C32-B431-805556D3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Reads are short fragments of sequenced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58B8-52C6-4150-84C7-FFC15470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49" y="1054443"/>
            <a:ext cx="11526794" cy="16176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Read length depends on sequencing platform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87C77-5A06-4F6E-ABB5-7CAAA979604C}"/>
              </a:ext>
            </a:extLst>
          </p:cNvPr>
          <p:cNvSpPr txBox="1"/>
          <p:nvPr/>
        </p:nvSpPr>
        <p:spPr>
          <a:xfrm>
            <a:off x="0" y="5303520"/>
            <a:ext cx="1219200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Instead of a single linear representation of DNA, we end up with many short, overlapping pieces of the original DNA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74A88B-DF1D-418D-8003-1B03C908AC36}"/>
              </a:ext>
            </a:extLst>
          </p:cNvPr>
          <p:cNvSpPr/>
          <p:nvPr/>
        </p:nvSpPr>
        <p:spPr>
          <a:xfrm>
            <a:off x="3260704" y="5793725"/>
            <a:ext cx="1832405" cy="45407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A37D0AF-B3A5-4639-B537-445CA5555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49304"/>
              </p:ext>
            </p:extLst>
          </p:nvPr>
        </p:nvGraphicFramePr>
        <p:xfrm>
          <a:off x="1445343" y="2512019"/>
          <a:ext cx="9566787" cy="225340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88929">
                  <a:extLst>
                    <a:ext uri="{9D8B030D-6E8A-4147-A177-3AD203B41FA5}">
                      <a16:colId xmlns:a16="http://schemas.microsoft.com/office/drawing/2014/main" val="629882769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754142688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2410793666"/>
                    </a:ext>
                  </a:extLst>
                </a:gridCol>
              </a:tblGrid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Platform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Typical read length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# of reads to cover human genome once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3225075748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Sanger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3.75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2951488404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Illumina paired-end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150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20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37202600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Long read technologies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10,000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300,000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541439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20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sequence reads?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4125371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3A6A8-3B08-4E29-9AD2-E06C9D2BB190}"/>
              </a:ext>
            </a:extLst>
          </p:cNvPr>
          <p:cNvSpPr txBox="1"/>
          <p:nvPr/>
        </p:nvSpPr>
        <p:spPr>
          <a:xfrm>
            <a:off x="2085066" y="1235886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CTGACTTCGACAA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A5A179-EE37-482E-A8AC-F032B980FDD3}"/>
              </a:ext>
            </a:extLst>
          </p:cNvPr>
          <p:cNvGrpSpPr/>
          <p:nvPr/>
        </p:nvGrpSpPr>
        <p:grpSpPr>
          <a:xfrm>
            <a:off x="332604" y="1127194"/>
            <a:ext cx="1254760" cy="665996"/>
            <a:chOff x="332604" y="1391354"/>
            <a:chExt cx="1254760" cy="6659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95511C-EE04-4DD5-A412-F549C8BCE012}"/>
                </a:ext>
              </a:extLst>
            </p:cNvPr>
            <p:cNvSpPr/>
            <p:nvPr/>
          </p:nvSpPr>
          <p:spPr>
            <a:xfrm>
              <a:off x="332604" y="1391354"/>
              <a:ext cx="1254760" cy="66599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7A55F-8DF4-43E8-BCAD-F4367634860F}"/>
                </a:ext>
              </a:extLst>
            </p:cNvPr>
            <p:cNvSpPr txBox="1"/>
            <p:nvPr/>
          </p:nvSpPr>
          <p:spPr>
            <a:xfrm>
              <a:off x="443649" y="1452880"/>
              <a:ext cx="106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C7467-6EF0-478E-8EAF-772B0AEC2B18}"/>
              </a:ext>
            </a:extLst>
          </p:cNvPr>
          <p:cNvGrpSpPr/>
          <p:nvPr/>
        </p:nvGrpSpPr>
        <p:grpSpPr>
          <a:xfrm>
            <a:off x="2631910" y="1793190"/>
            <a:ext cx="1232116" cy="1022778"/>
            <a:chOff x="2321967" y="2394167"/>
            <a:chExt cx="1232116" cy="10227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6CED0-6111-4334-83AF-4B1EF7630C24}"/>
                </a:ext>
              </a:extLst>
            </p:cNvPr>
            <p:cNvSpPr txBox="1"/>
            <p:nvPr/>
          </p:nvSpPr>
          <p:spPr>
            <a:xfrm>
              <a:off x="2321967" y="2755209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B7A3BC-492D-46D2-B00C-F9D83596D072}"/>
                </a:ext>
              </a:extLst>
            </p:cNvPr>
            <p:cNvSpPr txBox="1"/>
            <p:nvPr/>
          </p:nvSpPr>
          <p:spPr>
            <a:xfrm>
              <a:off x="2605106" y="2394167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8FFB28-CF8B-4A7D-8B6C-D06461933C6C}"/>
                </a:ext>
              </a:extLst>
            </p:cNvPr>
            <p:cNvSpPr txBox="1"/>
            <p:nvPr/>
          </p:nvSpPr>
          <p:spPr>
            <a:xfrm>
              <a:off x="2701666" y="295528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0CAAE-97A0-4040-BF34-DAF10107CB89}"/>
                </a:ext>
              </a:extLst>
            </p:cNvPr>
            <p:cNvSpPr txBox="1"/>
            <p:nvPr/>
          </p:nvSpPr>
          <p:spPr>
            <a:xfrm>
              <a:off x="3220512" y="247249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F16BC0-0AC8-4DF0-B159-AEF8D60C3CEB}"/>
              </a:ext>
            </a:extLst>
          </p:cNvPr>
          <p:cNvGrpSpPr/>
          <p:nvPr/>
        </p:nvGrpSpPr>
        <p:grpSpPr>
          <a:xfrm>
            <a:off x="-38184" y="1894224"/>
            <a:ext cx="2052320" cy="954107"/>
            <a:chOff x="104399" y="2453620"/>
            <a:chExt cx="2052320" cy="9541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5417BC-A5E8-4AA5-B7BB-D6061E2D24E6}"/>
                </a:ext>
              </a:extLst>
            </p:cNvPr>
            <p:cNvSpPr/>
            <p:nvPr/>
          </p:nvSpPr>
          <p:spPr>
            <a:xfrm>
              <a:off x="175329" y="2539912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458D0A-6998-4CA4-9F01-B97E1FA9B280}"/>
                </a:ext>
              </a:extLst>
            </p:cNvPr>
            <p:cNvSpPr txBox="1"/>
            <p:nvPr/>
          </p:nvSpPr>
          <p:spPr>
            <a:xfrm>
              <a:off x="104399" y="2453620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Normal nucleotides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A593C3-05FC-4A48-B04E-AADD8D29B730}"/>
              </a:ext>
            </a:extLst>
          </p:cNvPr>
          <p:cNvGrpSpPr/>
          <p:nvPr/>
        </p:nvGrpSpPr>
        <p:grpSpPr>
          <a:xfrm>
            <a:off x="-13492" y="2949365"/>
            <a:ext cx="2052320" cy="954107"/>
            <a:chOff x="104399" y="3662721"/>
            <a:chExt cx="2052320" cy="95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C15994-30BC-4BF4-B3F0-C1C1780E1002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D4EFAE-9562-41F1-994A-C786AC86C88D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Modified nucleotides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EE9D36-D55D-451A-A284-2960018C20C7}"/>
              </a:ext>
            </a:extLst>
          </p:cNvPr>
          <p:cNvGrpSpPr/>
          <p:nvPr/>
        </p:nvGrpSpPr>
        <p:grpSpPr>
          <a:xfrm>
            <a:off x="2549954" y="2915029"/>
            <a:ext cx="1407648" cy="1022778"/>
            <a:chOff x="2392192" y="3596399"/>
            <a:chExt cx="1407648" cy="1022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8DD292-1AC9-49EF-968C-C89F38AF9B22}"/>
                </a:ext>
              </a:extLst>
            </p:cNvPr>
            <p:cNvSpPr txBox="1"/>
            <p:nvPr/>
          </p:nvSpPr>
          <p:spPr>
            <a:xfrm>
              <a:off x="2392192" y="3957441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C*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01E966-9EC8-4143-949A-8C50DF99B4D0}"/>
                </a:ext>
              </a:extLst>
            </p:cNvPr>
            <p:cNvSpPr txBox="1"/>
            <p:nvPr/>
          </p:nvSpPr>
          <p:spPr>
            <a:xfrm>
              <a:off x="2675331" y="3596399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A*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391890-C41C-4B16-93EB-0D8F982C5E1B}"/>
                </a:ext>
              </a:extLst>
            </p:cNvPr>
            <p:cNvSpPr txBox="1"/>
            <p:nvPr/>
          </p:nvSpPr>
          <p:spPr>
            <a:xfrm>
              <a:off x="2771891" y="4157512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G*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3329B-F945-4C89-B92B-05DE70606CDE}"/>
                </a:ext>
              </a:extLst>
            </p:cNvPr>
            <p:cNvSpPr txBox="1"/>
            <p:nvPr/>
          </p:nvSpPr>
          <p:spPr>
            <a:xfrm>
              <a:off x="3290737" y="3674722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T*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411400-A7EB-461D-83C3-4A8CCB3FF8BC}"/>
              </a:ext>
            </a:extLst>
          </p:cNvPr>
          <p:cNvGrpSpPr/>
          <p:nvPr/>
        </p:nvGrpSpPr>
        <p:grpSpPr>
          <a:xfrm>
            <a:off x="-13492" y="4004507"/>
            <a:ext cx="2052320" cy="954107"/>
            <a:chOff x="104399" y="3662721"/>
            <a:chExt cx="2052320" cy="95410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8F38EB4-BA0B-4FE2-B1F7-84EB371F58E0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7D7846-F6F0-48AE-BD7B-7F1AE9BCAA30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 polymerase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95C9CB3-6DE6-4FE2-AF65-96FDEAD1A757}"/>
              </a:ext>
            </a:extLst>
          </p:cNvPr>
          <p:cNvSpPr/>
          <p:nvPr/>
        </p:nvSpPr>
        <p:spPr>
          <a:xfrm>
            <a:off x="2549954" y="4161221"/>
            <a:ext cx="1157770" cy="655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E8762F-CB1F-4B80-A9FF-F4A6FC79513E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C169DA-B4C0-4D7E-B8E1-87678FB7877C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251539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3A6A8-3B08-4E29-9AD2-E06C9D2BB190}"/>
              </a:ext>
            </a:extLst>
          </p:cNvPr>
          <p:cNvSpPr txBox="1"/>
          <p:nvPr/>
        </p:nvSpPr>
        <p:spPr>
          <a:xfrm>
            <a:off x="2085066" y="1235886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CTGACTTCGACAA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A5A179-EE37-482E-A8AC-F032B980FDD3}"/>
              </a:ext>
            </a:extLst>
          </p:cNvPr>
          <p:cNvGrpSpPr/>
          <p:nvPr/>
        </p:nvGrpSpPr>
        <p:grpSpPr>
          <a:xfrm>
            <a:off x="332604" y="1127194"/>
            <a:ext cx="1254760" cy="665996"/>
            <a:chOff x="332604" y="1391354"/>
            <a:chExt cx="1254760" cy="6659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95511C-EE04-4DD5-A412-F549C8BCE012}"/>
                </a:ext>
              </a:extLst>
            </p:cNvPr>
            <p:cNvSpPr/>
            <p:nvPr/>
          </p:nvSpPr>
          <p:spPr>
            <a:xfrm>
              <a:off x="332604" y="1391354"/>
              <a:ext cx="1254760" cy="66599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7A55F-8DF4-43E8-BCAD-F4367634860F}"/>
                </a:ext>
              </a:extLst>
            </p:cNvPr>
            <p:cNvSpPr txBox="1"/>
            <p:nvPr/>
          </p:nvSpPr>
          <p:spPr>
            <a:xfrm>
              <a:off x="443649" y="1452880"/>
              <a:ext cx="106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C7467-6EF0-478E-8EAF-772B0AEC2B18}"/>
              </a:ext>
            </a:extLst>
          </p:cNvPr>
          <p:cNvGrpSpPr/>
          <p:nvPr/>
        </p:nvGrpSpPr>
        <p:grpSpPr>
          <a:xfrm>
            <a:off x="2631910" y="1793190"/>
            <a:ext cx="1232116" cy="1022778"/>
            <a:chOff x="2321967" y="2394167"/>
            <a:chExt cx="1232116" cy="10227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6CED0-6111-4334-83AF-4B1EF7630C24}"/>
                </a:ext>
              </a:extLst>
            </p:cNvPr>
            <p:cNvSpPr txBox="1"/>
            <p:nvPr/>
          </p:nvSpPr>
          <p:spPr>
            <a:xfrm>
              <a:off x="2321967" y="2755209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B7A3BC-492D-46D2-B00C-F9D83596D072}"/>
                </a:ext>
              </a:extLst>
            </p:cNvPr>
            <p:cNvSpPr txBox="1"/>
            <p:nvPr/>
          </p:nvSpPr>
          <p:spPr>
            <a:xfrm>
              <a:off x="2605106" y="2394167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8FFB28-CF8B-4A7D-8B6C-D06461933C6C}"/>
                </a:ext>
              </a:extLst>
            </p:cNvPr>
            <p:cNvSpPr txBox="1"/>
            <p:nvPr/>
          </p:nvSpPr>
          <p:spPr>
            <a:xfrm>
              <a:off x="2701666" y="295528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0CAAE-97A0-4040-BF34-DAF10107CB89}"/>
                </a:ext>
              </a:extLst>
            </p:cNvPr>
            <p:cNvSpPr txBox="1"/>
            <p:nvPr/>
          </p:nvSpPr>
          <p:spPr>
            <a:xfrm>
              <a:off x="3220512" y="247249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F16BC0-0AC8-4DF0-B159-AEF8D60C3CEB}"/>
              </a:ext>
            </a:extLst>
          </p:cNvPr>
          <p:cNvGrpSpPr/>
          <p:nvPr/>
        </p:nvGrpSpPr>
        <p:grpSpPr>
          <a:xfrm>
            <a:off x="-38184" y="1894224"/>
            <a:ext cx="2052320" cy="954107"/>
            <a:chOff x="104399" y="2453620"/>
            <a:chExt cx="2052320" cy="9541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5417BC-A5E8-4AA5-B7BB-D6061E2D24E6}"/>
                </a:ext>
              </a:extLst>
            </p:cNvPr>
            <p:cNvSpPr/>
            <p:nvPr/>
          </p:nvSpPr>
          <p:spPr>
            <a:xfrm>
              <a:off x="175329" y="2539912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458D0A-6998-4CA4-9F01-B97E1FA9B280}"/>
                </a:ext>
              </a:extLst>
            </p:cNvPr>
            <p:cNvSpPr txBox="1"/>
            <p:nvPr/>
          </p:nvSpPr>
          <p:spPr>
            <a:xfrm>
              <a:off x="104399" y="2453620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Normal nucleotides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A593C3-05FC-4A48-B04E-AADD8D29B730}"/>
              </a:ext>
            </a:extLst>
          </p:cNvPr>
          <p:cNvGrpSpPr/>
          <p:nvPr/>
        </p:nvGrpSpPr>
        <p:grpSpPr>
          <a:xfrm>
            <a:off x="-13492" y="2949365"/>
            <a:ext cx="2052320" cy="954107"/>
            <a:chOff x="104399" y="3662721"/>
            <a:chExt cx="2052320" cy="95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C15994-30BC-4BF4-B3F0-C1C1780E1002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D4EFAE-9562-41F1-994A-C786AC86C88D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Modified nucleotides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EE9D36-D55D-451A-A284-2960018C20C7}"/>
              </a:ext>
            </a:extLst>
          </p:cNvPr>
          <p:cNvGrpSpPr/>
          <p:nvPr/>
        </p:nvGrpSpPr>
        <p:grpSpPr>
          <a:xfrm>
            <a:off x="2549954" y="2915029"/>
            <a:ext cx="1407648" cy="1022778"/>
            <a:chOff x="2392192" y="3596399"/>
            <a:chExt cx="1407648" cy="1022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8DD292-1AC9-49EF-968C-C89F38AF9B22}"/>
                </a:ext>
              </a:extLst>
            </p:cNvPr>
            <p:cNvSpPr txBox="1"/>
            <p:nvPr/>
          </p:nvSpPr>
          <p:spPr>
            <a:xfrm>
              <a:off x="2392192" y="3957441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C*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01E966-9EC8-4143-949A-8C50DF99B4D0}"/>
                </a:ext>
              </a:extLst>
            </p:cNvPr>
            <p:cNvSpPr txBox="1"/>
            <p:nvPr/>
          </p:nvSpPr>
          <p:spPr>
            <a:xfrm>
              <a:off x="2675331" y="3596399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A*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391890-C41C-4B16-93EB-0D8F982C5E1B}"/>
                </a:ext>
              </a:extLst>
            </p:cNvPr>
            <p:cNvSpPr txBox="1"/>
            <p:nvPr/>
          </p:nvSpPr>
          <p:spPr>
            <a:xfrm>
              <a:off x="2771891" y="4157512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G*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3329B-F945-4C89-B92B-05DE70606CDE}"/>
                </a:ext>
              </a:extLst>
            </p:cNvPr>
            <p:cNvSpPr txBox="1"/>
            <p:nvPr/>
          </p:nvSpPr>
          <p:spPr>
            <a:xfrm>
              <a:off x="3290737" y="3674722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T*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411400-A7EB-461D-83C3-4A8CCB3FF8BC}"/>
              </a:ext>
            </a:extLst>
          </p:cNvPr>
          <p:cNvGrpSpPr/>
          <p:nvPr/>
        </p:nvGrpSpPr>
        <p:grpSpPr>
          <a:xfrm>
            <a:off x="-13492" y="4004507"/>
            <a:ext cx="2052320" cy="954107"/>
            <a:chOff x="104399" y="3662721"/>
            <a:chExt cx="2052320" cy="95410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8F38EB4-BA0B-4FE2-B1F7-84EB371F58E0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7D7846-F6F0-48AE-BD7B-7F1AE9BCAA30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 polymerase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95C9CB3-6DE6-4FE2-AF65-96FDEAD1A757}"/>
              </a:ext>
            </a:extLst>
          </p:cNvPr>
          <p:cNvSpPr/>
          <p:nvPr/>
        </p:nvSpPr>
        <p:spPr>
          <a:xfrm>
            <a:off x="2549954" y="4161221"/>
            <a:ext cx="1157770" cy="655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picture containing light&#10;&#10;Description automatically generated">
            <a:extLst>
              <a:ext uri="{FF2B5EF4-FFF2-40B4-BE49-F238E27FC236}">
                <a16:creationId xmlns:a16="http://schemas.microsoft.com/office/drawing/2014/main" id="{0619664E-D70D-4DC1-88E1-14C745618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03" y="2033505"/>
            <a:ext cx="1845798" cy="2224712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3A3F267-05CB-4075-B15A-0834037F2E2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534651" y="1466719"/>
            <a:ext cx="1876595" cy="190997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F23AFE-CA42-4A20-8051-43DF029A9265}"/>
              </a:ext>
            </a:extLst>
          </p:cNvPr>
          <p:cNvCxnSpPr>
            <a:cxnSpLocks/>
          </p:cNvCxnSpPr>
          <p:nvPr/>
        </p:nvCxnSpPr>
        <p:spPr>
          <a:xfrm flipV="1">
            <a:off x="3946029" y="3845906"/>
            <a:ext cx="2465217" cy="59416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DB605D-13DB-4BF2-B7CE-0B2E66F15A06}"/>
              </a:ext>
            </a:extLst>
          </p:cNvPr>
          <p:cNvCxnSpPr>
            <a:cxnSpLocks/>
          </p:cNvCxnSpPr>
          <p:nvPr/>
        </p:nvCxnSpPr>
        <p:spPr>
          <a:xfrm>
            <a:off x="3853322" y="3294253"/>
            <a:ext cx="2461784" cy="4380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461A575-163A-4189-B6A6-F75B357C289B}"/>
              </a:ext>
            </a:extLst>
          </p:cNvPr>
          <p:cNvCxnSpPr>
            <a:cxnSpLocks/>
          </p:cNvCxnSpPr>
          <p:nvPr/>
        </p:nvCxnSpPr>
        <p:spPr>
          <a:xfrm>
            <a:off x="3957519" y="2249070"/>
            <a:ext cx="2360234" cy="136129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E8762F-CB1F-4B80-A9FF-F4A6FC79513E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C169DA-B4C0-4D7E-B8E1-87678FB7877C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23373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3A6A8-3B08-4E29-9AD2-E06C9D2BB190}"/>
              </a:ext>
            </a:extLst>
          </p:cNvPr>
          <p:cNvSpPr txBox="1"/>
          <p:nvPr/>
        </p:nvSpPr>
        <p:spPr>
          <a:xfrm>
            <a:off x="2085066" y="1235886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CTGACTTCGACAA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A5A179-EE37-482E-A8AC-F032B980FDD3}"/>
              </a:ext>
            </a:extLst>
          </p:cNvPr>
          <p:cNvGrpSpPr/>
          <p:nvPr/>
        </p:nvGrpSpPr>
        <p:grpSpPr>
          <a:xfrm>
            <a:off x="332604" y="1127194"/>
            <a:ext cx="1254760" cy="665996"/>
            <a:chOff x="332604" y="1391354"/>
            <a:chExt cx="1254760" cy="6659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95511C-EE04-4DD5-A412-F549C8BCE012}"/>
                </a:ext>
              </a:extLst>
            </p:cNvPr>
            <p:cNvSpPr/>
            <p:nvPr/>
          </p:nvSpPr>
          <p:spPr>
            <a:xfrm>
              <a:off x="332604" y="1391354"/>
              <a:ext cx="1254760" cy="66599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7A55F-8DF4-43E8-BCAD-F4367634860F}"/>
                </a:ext>
              </a:extLst>
            </p:cNvPr>
            <p:cNvSpPr txBox="1"/>
            <p:nvPr/>
          </p:nvSpPr>
          <p:spPr>
            <a:xfrm>
              <a:off x="443649" y="1452880"/>
              <a:ext cx="106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C7467-6EF0-478E-8EAF-772B0AEC2B18}"/>
              </a:ext>
            </a:extLst>
          </p:cNvPr>
          <p:cNvGrpSpPr/>
          <p:nvPr/>
        </p:nvGrpSpPr>
        <p:grpSpPr>
          <a:xfrm>
            <a:off x="2631910" y="1793190"/>
            <a:ext cx="1232116" cy="1022778"/>
            <a:chOff x="2321967" y="2394167"/>
            <a:chExt cx="1232116" cy="10227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6CED0-6111-4334-83AF-4B1EF7630C24}"/>
                </a:ext>
              </a:extLst>
            </p:cNvPr>
            <p:cNvSpPr txBox="1"/>
            <p:nvPr/>
          </p:nvSpPr>
          <p:spPr>
            <a:xfrm>
              <a:off x="2321967" y="2755209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B7A3BC-492D-46D2-B00C-F9D83596D072}"/>
                </a:ext>
              </a:extLst>
            </p:cNvPr>
            <p:cNvSpPr txBox="1"/>
            <p:nvPr/>
          </p:nvSpPr>
          <p:spPr>
            <a:xfrm>
              <a:off x="2605106" y="2394167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8FFB28-CF8B-4A7D-8B6C-D06461933C6C}"/>
                </a:ext>
              </a:extLst>
            </p:cNvPr>
            <p:cNvSpPr txBox="1"/>
            <p:nvPr/>
          </p:nvSpPr>
          <p:spPr>
            <a:xfrm>
              <a:off x="2701666" y="295528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0CAAE-97A0-4040-BF34-DAF10107CB89}"/>
                </a:ext>
              </a:extLst>
            </p:cNvPr>
            <p:cNvSpPr txBox="1"/>
            <p:nvPr/>
          </p:nvSpPr>
          <p:spPr>
            <a:xfrm>
              <a:off x="3220512" y="247249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F16BC0-0AC8-4DF0-B159-AEF8D60C3CEB}"/>
              </a:ext>
            </a:extLst>
          </p:cNvPr>
          <p:cNvGrpSpPr/>
          <p:nvPr/>
        </p:nvGrpSpPr>
        <p:grpSpPr>
          <a:xfrm>
            <a:off x="-38184" y="1894224"/>
            <a:ext cx="2052320" cy="954107"/>
            <a:chOff x="104399" y="2453620"/>
            <a:chExt cx="2052320" cy="9541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5417BC-A5E8-4AA5-B7BB-D6061E2D24E6}"/>
                </a:ext>
              </a:extLst>
            </p:cNvPr>
            <p:cNvSpPr/>
            <p:nvPr/>
          </p:nvSpPr>
          <p:spPr>
            <a:xfrm>
              <a:off x="175329" y="2539912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458D0A-6998-4CA4-9F01-B97E1FA9B280}"/>
                </a:ext>
              </a:extLst>
            </p:cNvPr>
            <p:cNvSpPr txBox="1"/>
            <p:nvPr/>
          </p:nvSpPr>
          <p:spPr>
            <a:xfrm>
              <a:off x="104399" y="2453620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Normal nucleotides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A593C3-05FC-4A48-B04E-AADD8D29B730}"/>
              </a:ext>
            </a:extLst>
          </p:cNvPr>
          <p:cNvGrpSpPr/>
          <p:nvPr/>
        </p:nvGrpSpPr>
        <p:grpSpPr>
          <a:xfrm>
            <a:off x="-13492" y="2949365"/>
            <a:ext cx="2052320" cy="954107"/>
            <a:chOff x="104399" y="3662721"/>
            <a:chExt cx="2052320" cy="95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C15994-30BC-4BF4-B3F0-C1C1780E1002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D4EFAE-9562-41F1-994A-C786AC86C88D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Modified nucleotides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EE9D36-D55D-451A-A284-2960018C20C7}"/>
              </a:ext>
            </a:extLst>
          </p:cNvPr>
          <p:cNvGrpSpPr/>
          <p:nvPr/>
        </p:nvGrpSpPr>
        <p:grpSpPr>
          <a:xfrm>
            <a:off x="2549954" y="2915029"/>
            <a:ext cx="1407648" cy="1022778"/>
            <a:chOff x="2392192" y="3596399"/>
            <a:chExt cx="1407648" cy="1022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8DD292-1AC9-49EF-968C-C89F38AF9B22}"/>
                </a:ext>
              </a:extLst>
            </p:cNvPr>
            <p:cNvSpPr txBox="1"/>
            <p:nvPr/>
          </p:nvSpPr>
          <p:spPr>
            <a:xfrm>
              <a:off x="2392192" y="3957441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C*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01E966-9EC8-4143-949A-8C50DF99B4D0}"/>
                </a:ext>
              </a:extLst>
            </p:cNvPr>
            <p:cNvSpPr txBox="1"/>
            <p:nvPr/>
          </p:nvSpPr>
          <p:spPr>
            <a:xfrm>
              <a:off x="2675331" y="3596399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A*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391890-C41C-4B16-93EB-0D8F982C5E1B}"/>
                </a:ext>
              </a:extLst>
            </p:cNvPr>
            <p:cNvSpPr txBox="1"/>
            <p:nvPr/>
          </p:nvSpPr>
          <p:spPr>
            <a:xfrm>
              <a:off x="2771891" y="4157512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G*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3329B-F945-4C89-B92B-05DE70606CDE}"/>
                </a:ext>
              </a:extLst>
            </p:cNvPr>
            <p:cNvSpPr txBox="1"/>
            <p:nvPr/>
          </p:nvSpPr>
          <p:spPr>
            <a:xfrm>
              <a:off x="3290737" y="3674722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T*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411400-A7EB-461D-83C3-4A8CCB3FF8BC}"/>
              </a:ext>
            </a:extLst>
          </p:cNvPr>
          <p:cNvGrpSpPr/>
          <p:nvPr/>
        </p:nvGrpSpPr>
        <p:grpSpPr>
          <a:xfrm>
            <a:off x="-13492" y="4004507"/>
            <a:ext cx="2052320" cy="954107"/>
            <a:chOff x="104399" y="3662721"/>
            <a:chExt cx="2052320" cy="95410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8F38EB4-BA0B-4FE2-B1F7-84EB371F58E0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7D7846-F6F0-48AE-BD7B-7F1AE9BCAA30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 polymerase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95C9CB3-6DE6-4FE2-AF65-96FDEAD1A757}"/>
              </a:ext>
            </a:extLst>
          </p:cNvPr>
          <p:cNvSpPr/>
          <p:nvPr/>
        </p:nvSpPr>
        <p:spPr>
          <a:xfrm>
            <a:off x="2549954" y="4161221"/>
            <a:ext cx="1157770" cy="655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picture containing light&#10;&#10;Description automatically generated">
            <a:extLst>
              <a:ext uri="{FF2B5EF4-FFF2-40B4-BE49-F238E27FC236}">
                <a16:creationId xmlns:a16="http://schemas.microsoft.com/office/drawing/2014/main" id="{0619664E-D70D-4DC1-88E1-14C745618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03" y="2033505"/>
            <a:ext cx="1845798" cy="2224712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3A3F267-05CB-4075-B15A-0834037F2E2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534651" y="1466719"/>
            <a:ext cx="1876595" cy="190997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F23AFE-CA42-4A20-8051-43DF029A9265}"/>
              </a:ext>
            </a:extLst>
          </p:cNvPr>
          <p:cNvCxnSpPr>
            <a:cxnSpLocks/>
          </p:cNvCxnSpPr>
          <p:nvPr/>
        </p:nvCxnSpPr>
        <p:spPr>
          <a:xfrm flipV="1">
            <a:off x="3946029" y="3845906"/>
            <a:ext cx="2465217" cy="59416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DB605D-13DB-4BF2-B7CE-0B2E66F15A06}"/>
              </a:ext>
            </a:extLst>
          </p:cNvPr>
          <p:cNvCxnSpPr>
            <a:cxnSpLocks/>
          </p:cNvCxnSpPr>
          <p:nvPr/>
        </p:nvCxnSpPr>
        <p:spPr>
          <a:xfrm>
            <a:off x="3853322" y="3294253"/>
            <a:ext cx="2461784" cy="4380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461A575-163A-4189-B6A6-F75B357C289B}"/>
              </a:ext>
            </a:extLst>
          </p:cNvPr>
          <p:cNvCxnSpPr>
            <a:cxnSpLocks/>
          </p:cNvCxnSpPr>
          <p:nvPr/>
        </p:nvCxnSpPr>
        <p:spPr>
          <a:xfrm>
            <a:off x="3957519" y="2249070"/>
            <a:ext cx="2360234" cy="136129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409F29B-42E3-4966-B180-13FB3733C2BE}"/>
              </a:ext>
            </a:extLst>
          </p:cNvPr>
          <p:cNvCxnSpPr>
            <a:cxnSpLocks/>
          </p:cNvCxnSpPr>
          <p:nvPr/>
        </p:nvCxnSpPr>
        <p:spPr>
          <a:xfrm>
            <a:off x="7254905" y="3160460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872770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872770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872770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872770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872770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872770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872770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872770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872770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872770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872770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872770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872770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E8762F-CB1F-4B80-A9FF-F4A6FC79513E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C169DA-B4C0-4D7E-B8E1-87678FB7877C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144684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604FFD1-ED4C-45A3-A770-4E22DFD0A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3DD99C38-483D-4A9D-935E-2F2C425D3243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C4A9B8-2C4E-4F5E-90E1-D7F3187E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8FD2E5-4764-4BE4-B7DA-78F8DF6E88C6}"/>
              </a:ext>
            </a:extLst>
          </p:cNvPr>
          <p:cNvSpPr/>
          <p:nvPr/>
        </p:nvSpPr>
        <p:spPr>
          <a:xfrm>
            <a:off x="3612439" y="4539604"/>
            <a:ext cx="2275840" cy="104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C749B6-A3F3-44F0-8DFD-BB9AE3997C4B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94DEAC3-821B-48F2-8665-50144210338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B0C689-4D64-4B2B-8CB4-4BBF8C6ABD1B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377004-D4FC-490D-A23A-00BD0C713B58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0B6B5F-D208-4C29-8830-A6990AC962B2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33D779-4E12-467A-81EB-3B6E7A3D739B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D75B1C-F296-420D-9484-9EF166734DFF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FD77B2-DA2A-4182-8E2E-C93BC59213D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DB4A5-7F8E-49F0-B435-E82DBBFA81A7}"/>
              </a:ext>
            </a:extLst>
          </p:cNvPr>
          <p:cNvSpPr txBox="1"/>
          <p:nvPr/>
        </p:nvSpPr>
        <p:spPr>
          <a:xfrm>
            <a:off x="5801033" y="527875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6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42F3DCC-FD0B-4CB4-8793-2D7F3D8D8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A942C93-5EF4-4CD2-A570-66E7A5F9F392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3759C-4C1A-425A-B4EA-F9F4AAA53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27425C-FA52-4920-92AC-E52FD3E104A8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4EF730-60F7-4910-941F-C9CEAD344D92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9B9B95-20C9-4739-8B08-2C6C2E3306EC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82B463-67B3-462D-ACDB-7382D84AE379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DCF75E-BA36-4AAF-8228-425AC947BF88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52E1E8-3648-44C1-91BE-17FAC14A08E0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232030-DC08-4A3C-8ED1-702F8BE813F4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60A52C-6346-41F3-A4F3-045CB3A5DCA4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E10FDF-D4C9-4567-8579-2624BA5B7239}"/>
              </a:ext>
            </a:extLst>
          </p:cNvPr>
          <p:cNvSpPr txBox="1"/>
          <p:nvPr/>
        </p:nvSpPr>
        <p:spPr>
          <a:xfrm>
            <a:off x="5801033" y="527875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83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E68B433-4190-4926-9737-971DEF6CC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7788D94A-83EC-4CB3-9CBB-B476DDC8B4DC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67E733-8ACE-4C9F-BD57-031A5B55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DF069CF-0C0F-4D71-BAAD-0927F56E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199" y="990892"/>
            <a:ext cx="4737149" cy="486984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C8A173-AEAE-4C49-B8E4-63E5BB08E634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4D39118-316E-4A25-AFBC-1C95A98ECB7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9AC4EA-F33F-481F-9686-5DE045DD49AA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B64401-D1BC-482B-8400-1C56A930358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24D592-57FD-43F5-8C81-55F99B93A04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864CEA-E2EE-40C3-BB91-2F395D028715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956B45-83DA-4BED-A62A-38AA814C8E44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C9A8EA-D0F0-48DA-A2AD-4137A5462AFA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443AA-3556-46D9-9786-201C537D993C}"/>
              </a:ext>
            </a:extLst>
          </p:cNvPr>
          <p:cNvSpPr txBox="1"/>
          <p:nvPr/>
        </p:nvSpPr>
        <p:spPr>
          <a:xfrm>
            <a:off x="5763002" y="572097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3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ecklace, knot&#10;&#10;Description automatically generated">
            <a:extLst>
              <a:ext uri="{FF2B5EF4-FFF2-40B4-BE49-F238E27FC236}">
                <a16:creationId xmlns:a16="http://schemas.microsoft.com/office/drawing/2014/main" id="{C1BAFB2B-6BD5-4240-A62F-1E537D18B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68" y="26022"/>
            <a:ext cx="8239433" cy="6843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787CD-2FCC-4ECE-8A9C-A87C8BD0E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43" y="237947"/>
            <a:ext cx="5961557" cy="96126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Genome Assembly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C50A-BF42-4DD9-B3DC-9AF9330AC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895" y="3412605"/>
            <a:ext cx="3128356" cy="1655762"/>
          </a:xfrm>
        </p:spPr>
        <p:txBody>
          <a:bodyPr/>
          <a:lstStyle/>
          <a:p>
            <a:pPr algn="l"/>
            <a:r>
              <a:rPr lang="en-US" dirty="0"/>
              <a:t>Gregg Thomas</a:t>
            </a:r>
          </a:p>
          <a:p>
            <a:pPr algn="l"/>
            <a:r>
              <a:rPr lang="en-US" dirty="0"/>
              <a:t>University of Montana</a:t>
            </a:r>
          </a:p>
          <a:p>
            <a:pPr algn="l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      </a:t>
            </a:r>
            <a:r>
              <a:rPr lang="en-US" sz="1800" dirty="0">
                <a:solidFill>
                  <a:srgbClr val="0070C0"/>
                </a:solidFill>
                <a:cs typeface="Calibri"/>
              </a:rPr>
              <a:t>@greggwcthomas</a:t>
            </a:r>
            <a:endParaRPr lang="en-US" sz="1800" dirty="0"/>
          </a:p>
        </p:txBody>
      </p:sp>
      <p:pic>
        <p:nvPicPr>
          <p:cNvPr id="5" name="Picture 6" descr="Image result for twitter logo">
            <a:extLst>
              <a:ext uri="{FF2B5EF4-FFF2-40B4-BE49-F238E27FC236}">
                <a16:creationId xmlns:a16="http://schemas.microsoft.com/office/drawing/2014/main" id="{C068BF24-B47C-4F63-940A-C2739E05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1" y="4318405"/>
            <a:ext cx="342901" cy="3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BECA0C2-9D9C-4D02-A27D-FDD8B5C35A0F}"/>
              </a:ext>
            </a:extLst>
          </p:cNvPr>
          <p:cNvSpPr txBox="1">
            <a:spLocks/>
          </p:cNvSpPr>
          <p:nvPr/>
        </p:nvSpPr>
        <p:spPr>
          <a:xfrm>
            <a:off x="219895" y="5000015"/>
            <a:ext cx="31283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Ellie Armstrong</a:t>
            </a:r>
          </a:p>
          <a:p>
            <a:pPr algn="l"/>
            <a:r>
              <a:rPr lang="en-US" dirty="0"/>
              <a:t>Stanford University</a:t>
            </a:r>
          </a:p>
          <a:p>
            <a:pPr algn="l">
              <a:spcBef>
                <a:spcPts val="400"/>
              </a:spcBef>
            </a:pPr>
            <a:r>
              <a:rPr lang="en-US" dirty="0"/>
              <a:t>     </a:t>
            </a:r>
            <a:r>
              <a:rPr lang="en-US" sz="1800" dirty="0">
                <a:solidFill>
                  <a:srgbClr val="0070C0"/>
                </a:solidFill>
                <a:cs typeface="Calibri"/>
              </a:rPr>
              <a:t>@_ellie_cat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EDAF5-F990-4177-A591-27E63C2C92B4}"/>
              </a:ext>
            </a:extLst>
          </p:cNvPr>
          <p:cNvSpPr txBox="1"/>
          <p:nvPr/>
        </p:nvSpPr>
        <p:spPr>
          <a:xfrm>
            <a:off x="3419475" y="6570368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Kolmogorov et al. 2019, Nature Biotech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 descr="Image result for twitter logo">
            <a:extLst>
              <a:ext uri="{FF2B5EF4-FFF2-40B4-BE49-F238E27FC236}">
                <a16:creationId xmlns:a16="http://schemas.microsoft.com/office/drawing/2014/main" id="{606E33BC-C830-4DBD-B63C-B3C33B5F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5" y="5878331"/>
            <a:ext cx="342901" cy="3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73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E68B433-4190-4926-9737-971DEF6CCAE5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7788D94A-83EC-4CB3-9CBB-B476DDC8B4DC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67E733-8ACE-4C9F-BD57-031A5B55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DF069CF-0C0F-4D71-BAAD-0927F56E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199" y="990892"/>
            <a:ext cx="4737149" cy="486984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C8A173-AEAE-4C49-B8E4-63E5BB08E634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4D39118-316E-4A25-AFBC-1C95A98ECB7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9AC4EA-F33F-481F-9686-5DE045DD49AA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B64401-D1BC-482B-8400-1C56A930358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24D592-57FD-43F5-8C81-55F99B93A04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864CEA-E2EE-40C3-BB91-2F395D028715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956B45-83DA-4BED-A62A-38AA814C8E44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C9A8EA-D0F0-48DA-A2AD-4137A5462AFA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443AA-3556-46D9-9786-201C537D993C}"/>
              </a:ext>
            </a:extLst>
          </p:cNvPr>
          <p:cNvSpPr txBox="1"/>
          <p:nvPr/>
        </p:nvSpPr>
        <p:spPr>
          <a:xfrm>
            <a:off x="5763002" y="572097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96D17-52BF-4A5C-849D-05837955FF63}"/>
              </a:ext>
            </a:extLst>
          </p:cNvPr>
          <p:cNvSpPr/>
          <p:nvPr/>
        </p:nvSpPr>
        <p:spPr>
          <a:xfrm>
            <a:off x="-22600" y="6689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8D625-0669-4498-82BD-A9637094D26A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Sequencing by synthesis</a:t>
            </a:r>
          </a:p>
          <a:p>
            <a:pPr algn="ctr"/>
            <a:r>
              <a:rPr lang="en-US" sz="3200" dirty="0"/>
              <a:t>Methods that use DNA polymerase to create a complementary DNA strand based on a template and measure some signal as bases are added</a:t>
            </a:r>
          </a:p>
        </p:txBody>
      </p:sp>
    </p:spTree>
    <p:extLst>
      <p:ext uri="{BB962C8B-B14F-4D97-AF65-F5344CB8AC3E}">
        <p14:creationId xmlns:p14="http://schemas.microsoft.com/office/powerpoint/2010/main" val="116456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Sanger sequencing (Chain termination method)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B9F919-F281-4190-BA3C-FAB8455B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9" y="1485044"/>
            <a:ext cx="6715552" cy="31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8AFEF-89B8-4E0C-9734-082E6F15FCB9}"/>
              </a:ext>
            </a:extLst>
          </p:cNvPr>
          <p:cNvSpPr txBox="1"/>
          <p:nvPr/>
        </p:nvSpPr>
        <p:spPr>
          <a:xfrm>
            <a:off x="7101841" y="2185823"/>
            <a:ext cx="50901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Read length ~800bp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low error rate (as low as 0.001%)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slow (low throughput)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193616F0-F205-4379-A6AD-418DB24DA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25C23CCE-2841-4AD3-B7BF-43E4842299DD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6C780CD-216F-4C62-BA96-063A1F5E64F0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274AE5F-DEE2-46C5-930D-35BBF01917A1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CFC002-0188-4A6A-B784-B3158555E1C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5B2992-CD15-4EC0-8F55-C83672F39244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5CF2DD4-7E5A-46AA-A7B3-F5F379CF0FDF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B39471-D23E-4A76-8E2C-DB4198683DBE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A94D58-49FA-4B42-ADD7-8C6396CD3675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8B2810-C646-482E-9ADD-F8E6BB590839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2505966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F627-C200-4C38-BA5A-2807F664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266878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The “shotgun” method improves throughput of Sanger sequencing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25C61A5-8C5D-4F1A-B80E-AC3F369B5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36628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A616F548-0395-4A57-A687-6620228F3718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B87E61-B77A-4B2D-A356-BFC0CBD0ECFF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BD3ED4-24C3-4065-827B-7850EA85AA05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FAFDD2-FA67-4A8C-8822-AB1EDB882DF2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AC4AD4-FBF2-4BD2-8B64-05CE4C614E20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7367DB-61C0-497B-BBC4-B17362C25FC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E57548-2248-4C9A-9777-5B02572B4E5E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A746D-521F-4558-AD5E-AA33AA2B2149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F32BFE-60F2-4D0D-A935-BCC2366C4A37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2FABC-D982-4694-8AC9-A4022D7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370" y="1514086"/>
            <a:ext cx="7597351" cy="33479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6C0210-D139-4DA6-8F26-AAF21E47D175}"/>
              </a:ext>
            </a:extLst>
          </p:cNvPr>
          <p:cNvSpPr/>
          <p:nvPr/>
        </p:nvSpPr>
        <p:spPr>
          <a:xfrm>
            <a:off x="5594555" y="4562169"/>
            <a:ext cx="580103" cy="49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5AF7A-1E63-4F19-BF3A-E351D43B0ADF}"/>
              </a:ext>
            </a:extLst>
          </p:cNvPr>
          <p:cNvSpPr txBox="1"/>
          <p:nvPr/>
        </p:nvSpPr>
        <p:spPr>
          <a:xfrm>
            <a:off x="7216878" y="4600461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http://www.discoveryandinnovation.com/BIOL202/notes/lecture24.html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7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F627-C200-4C38-BA5A-2807F664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266878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The “shotgun” method improves throughput of Sanger sequencing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25C61A5-8C5D-4F1A-B80E-AC3F369B5E9D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A616F548-0395-4A57-A687-6620228F3718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B87E61-B77A-4B2D-A356-BFC0CBD0ECFF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BD3ED4-24C3-4065-827B-7850EA85AA05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FAFDD2-FA67-4A8C-8822-AB1EDB882DF2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AC4AD4-FBF2-4BD2-8B64-05CE4C614E20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7367DB-61C0-497B-BBC4-B17362C25FC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E57548-2248-4C9A-9777-5B02572B4E5E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A746D-521F-4558-AD5E-AA33AA2B2149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F32BFE-60F2-4D0D-A935-BCC2366C4A37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2FABC-D982-4694-8AC9-A4022D7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370" y="1514086"/>
            <a:ext cx="7597351" cy="33479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6C0210-D139-4DA6-8F26-AAF21E47D175}"/>
              </a:ext>
            </a:extLst>
          </p:cNvPr>
          <p:cNvSpPr/>
          <p:nvPr/>
        </p:nvSpPr>
        <p:spPr>
          <a:xfrm>
            <a:off x="5594555" y="4562169"/>
            <a:ext cx="580103" cy="49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5AF7A-1E63-4F19-BF3A-E351D43B0ADF}"/>
              </a:ext>
            </a:extLst>
          </p:cNvPr>
          <p:cNvSpPr txBox="1"/>
          <p:nvPr/>
        </p:nvSpPr>
        <p:spPr>
          <a:xfrm>
            <a:off x="7216878" y="4600461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http://www.discoveryandinnovation.com/BIOL202/notes/lecture24.html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BFC61-1836-4304-869E-A41887FED0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F1808-1E9B-4B44-A06E-80239B4F7494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This introduces a problem: how do we put the small overlapping sequences back together – Genome Assembly</a:t>
            </a:r>
          </a:p>
        </p:txBody>
      </p:sp>
    </p:spTree>
    <p:extLst>
      <p:ext uri="{BB962C8B-B14F-4D97-AF65-F5344CB8AC3E}">
        <p14:creationId xmlns:p14="http://schemas.microsoft.com/office/powerpoint/2010/main" val="3361235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87" y="286676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was the driver behind the first generation of sequenced genomes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3A77F-0921-4C39-8B2E-B028BAA94E25}"/>
              </a:ext>
            </a:extLst>
          </p:cNvPr>
          <p:cNvSpPr txBox="1"/>
          <p:nvPr/>
        </p:nvSpPr>
        <p:spPr>
          <a:xfrm>
            <a:off x="4104848" y="4724737"/>
            <a:ext cx="218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bacterial genomes sequenced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40FCE-86F5-49B2-885A-C77CE0CF871E}"/>
              </a:ext>
            </a:extLst>
          </p:cNvPr>
          <p:cNvSpPr txBox="1"/>
          <p:nvPr/>
        </p:nvSpPr>
        <p:spPr>
          <a:xfrm>
            <a:off x="5903249" y="4475359"/>
            <a:ext cx="77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B1938-68EF-4433-A86B-326D451E9537}"/>
              </a:ext>
            </a:extLst>
          </p:cNvPr>
          <p:cNvSpPr txBox="1"/>
          <p:nvPr/>
        </p:nvSpPr>
        <p:spPr>
          <a:xfrm>
            <a:off x="6658795" y="4561562"/>
            <a:ext cx="113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C. elegans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6788B8-94B6-4164-9BEA-347CE69659D2}"/>
              </a:ext>
            </a:extLst>
          </p:cNvPr>
          <p:cNvSpPr txBox="1"/>
          <p:nvPr/>
        </p:nvSpPr>
        <p:spPr>
          <a:xfrm>
            <a:off x="7073031" y="4122605"/>
            <a:ext cx="189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D. melanogaster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5B452-487D-48BF-94DC-C1E6F238C17B}"/>
              </a:ext>
            </a:extLst>
          </p:cNvPr>
          <p:cNvSpPr txBox="1"/>
          <p:nvPr/>
        </p:nvSpPr>
        <p:spPr>
          <a:xfrm>
            <a:off x="4434348" y="2028653"/>
            <a:ext cx="7757652" cy="181588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human genome (completed in 2003) used  whole-genome “shotgun” Sanger sequencing and sequencing of bacterial artificial chromosomes (BACs).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C3824753-860D-433B-B9D0-6EBE370D5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37415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6DEA269E-BC65-487F-B613-F99EF595917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BACC2C-A016-47A1-A312-6AA78B3B48BB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54CF899-8553-4686-B6AE-096894C5037D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F9C7B10-6DFE-4D71-9DEB-3C4FD805387C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2BECCB-740C-44E9-9771-F90CAD620CBB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8F54D-0E15-4DE0-9DFB-50B475458189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DB13E6-29AF-42E3-8C23-55D32FACA023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7DAE7E-CD67-4281-99FF-0FEBF0071D06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9BE183-4504-47B8-9CFA-F5D72DC8A425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F811B29-61CF-40A0-B40A-E662794EA75F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29E919F-A24D-46CC-8203-B05C58083EE6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E99E302-8350-4F8F-B60E-9290BD6F612C}"/>
              </a:ext>
            </a:extLst>
          </p:cNvPr>
          <p:cNvSpPr txBox="1"/>
          <p:nvPr/>
        </p:nvSpPr>
        <p:spPr>
          <a:xfrm>
            <a:off x="7572332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FBAB21-94A0-4B37-8A50-322876434925}"/>
              </a:ext>
            </a:extLst>
          </p:cNvPr>
          <p:cNvCxnSpPr/>
          <p:nvPr/>
        </p:nvCxnSpPr>
        <p:spPr>
          <a:xfrm flipV="1">
            <a:off x="6096000" y="5841369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78AF2C5-4C94-41B1-8BBF-BF62E375A968}"/>
              </a:ext>
            </a:extLst>
          </p:cNvPr>
          <p:cNvCxnSpPr/>
          <p:nvPr/>
        </p:nvCxnSpPr>
        <p:spPr>
          <a:xfrm flipV="1">
            <a:off x="6291580" y="5837154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6C648E3-6BB6-415B-868A-DCF638A9B70F}"/>
              </a:ext>
            </a:extLst>
          </p:cNvPr>
          <p:cNvCxnSpPr/>
          <p:nvPr/>
        </p:nvCxnSpPr>
        <p:spPr>
          <a:xfrm flipV="1">
            <a:off x="7253560" y="5839608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F75460F-27DA-430F-A3B4-CA7BF8CAB489}"/>
              </a:ext>
            </a:extLst>
          </p:cNvPr>
          <p:cNvCxnSpPr/>
          <p:nvPr/>
        </p:nvCxnSpPr>
        <p:spPr>
          <a:xfrm flipV="1">
            <a:off x="6824935" y="5838915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B38A66F-C71B-4BF7-A2D8-3D4EB006758D}"/>
              </a:ext>
            </a:extLst>
          </p:cNvPr>
          <p:cNvCxnSpPr>
            <a:cxnSpLocks/>
          </p:cNvCxnSpPr>
          <p:nvPr/>
        </p:nvCxnSpPr>
        <p:spPr>
          <a:xfrm flipH="1" flipV="1">
            <a:off x="5839012" y="5313082"/>
            <a:ext cx="258780" cy="54909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5A6F9C0-9A69-4CFA-ACB9-BAE08D5C02CE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6289277" y="4844691"/>
            <a:ext cx="960" cy="99472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AC12D64-CDE0-43AF-9EC8-E1BEE5750AF3}"/>
              </a:ext>
            </a:extLst>
          </p:cNvPr>
          <p:cNvCxnSpPr>
            <a:cxnSpLocks/>
          </p:cNvCxnSpPr>
          <p:nvPr/>
        </p:nvCxnSpPr>
        <p:spPr>
          <a:xfrm flipV="1">
            <a:off x="6828117" y="4906682"/>
            <a:ext cx="146424" cy="944688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474535B-499F-40A5-9E4E-8F84F840A12B}"/>
              </a:ext>
            </a:extLst>
          </p:cNvPr>
          <p:cNvCxnSpPr>
            <a:cxnSpLocks/>
          </p:cNvCxnSpPr>
          <p:nvPr/>
        </p:nvCxnSpPr>
        <p:spPr>
          <a:xfrm flipV="1">
            <a:off x="7252447" y="4470400"/>
            <a:ext cx="959224" cy="138097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E45386E-0FBD-44B5-B724-5183A9055A31}"/>
              </a:ext>
            </a:extLst>
          </p:cNvPr>
          <p:cNvCxnSpPr>
            <a:cxnSpLocks/>
          </p:cNvCxnSpPr>
          <p:nvPr/>
        </p:nvCxnSpPr>
        <p:spPr>
          <a:xfrm flipV="1">
            <a:off x="7885953" y="5671672"/>
            <a:ext cx="98612" cy="17372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8D34B4D-EF84-40D5-A0FE-0D4E0002F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7" y="1575206"/>
            <a:ext cx="2819400" cy="280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321B5-BB6F-4854-B2BF-248C64FFE237}"/>
              </a:ext>
            </a:extLst>
          </p:cNvPr>
          <p:cNvSpPr txBox="1"/>
          <p:nvPr/>
        </p:nvSpPr>
        <p:spPr>
          <a:xfrm>
            <a:off x="137110" y="436621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https://en.wikipedia.org/wiki/Human_Genome_Project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02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Second generation sequencing increased throughput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0149-7302-441E-B326-2DCB4E86E293}"/>
              </a:ext>
            </a:extLst>
          </p:cNvPr>
          <p:cNvSpPr txBox="1"/>
          <p:nvPr/>
        </p:nvSpPr>
        <p:spPr>
          <a:xfrm>
            <a:off x="750496" y="1751980"/>
            <a:ext cx="105762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Detect signal </a:t>
            </a:r>
            <a:r>
              <a:rPr lang="en-US" sz="2800" i="1" dirty="0"/>
              <a:t>as nucleotides are added </a:t>
            </a:r>
            <a:r>
              <a:rPr lang="en-US" sz="2800" dirty="0"/>
              <a:t>to template DNA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Affix template DNA to physical media (beads, </a:t>
            </a:r>
            <a:r>
              <a:rPr lang="en-US" sz="2800" dirty="0" err="1"/>
              <a:t>flowcells</a:t>
            </a:r>
            <a:r>
              <a:rPr lang="en-US" sz="2800" dirty="0"/>
              <a:t>) with adapters to facilitate localized amplification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850B111-C4CD-49F9-A865-43AE6940892C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57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22831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454 Pyrosequencing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0149-7302-441E-B326-2DCB4E86E293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2054D-A30C-41A3-B5C2-F989671D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4" y="824059"/>
            <a:ext cx="7244785" cy="32912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50B111-C4CD-49F9-A865-43AE6940892C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8129F5-9418-44E4-A2B3-86EDC21E015A}"/>
              </a:ext>
            </a:extLst>
          </p:cNvPr>
          <p:cNvSpPr/>
          <p:nvPr/>
        </p:nvSpPr>
        <p:spPr>
          <a:xfrm>
            <a:off x="249420" y="859944"/>
            <a:ext cx="195695" cy="388602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8C708-B2AE-4319-A7AF-6237A73C0D7C}"/>
              </a:ext>
            </a:extLst>
          </p:cNvPr>
          <p:cNvSpPr txBox="1"/>
          <p:nvPr/>
        </p:nvSpPr>
        <p:spPr>
          <a:xfrm>
            <a:off x="191264" y="415444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35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454 Pyrosequencing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2054D-A30C-41A3-B5C2-F989671D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4" y="824059"/>
            <a:ext cx="7244785" cy="3291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C429B-641B-4B3A-8D72-1A092C1C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84" y="4167729"/>
            <a:ext cx="4953000" cy="1309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1A27A-DF9D-4FA7-B9DE-9DF5A225A84B}"/>
              </a:ext>
            </a:extLst>
          </p:cNvPr>
          <p:cNvSpPr/>
          <p:nvPr/>
        </p:nvSpPr>
        <p:spPr>
          <a:xfrm>
            <a:off x="1123984" y="4158094"/>
            <a:ext cx="260259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F7883-397C-4DC4-BB1C-2A45500409A1}"/>
              </a:ext>
            </a:extLst>
          </p:cNvPr>
          <p:cNvSpPr/>
          <p:nvPr/>
        </p:nvSpPr>
        <p:spPr>
          <a:xfrm>
            <a:off x="5855781" y="5234452"/>
            <a:ext cx="259237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9ADF0F-EB6A-405E-948E-A062573528EE}"/>
              </a:ext>
            </a:extLst>
          </p:cNvPr>
          <p:cNvSpPr/>
          <p:nvPr/>
        </p:nvSpPr>
        <p:spPr>
          <a:xfrm>
            <a:off x="249420" y="859944"/>
            <a:ext cx="195695" cy="388602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150462-6048-4918-A90F-58A0F4414AA3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AF96C-B342-4DE3-827E-14160CAE1508}"/>
              </a:ext>
            </a:extLst>
          </p:cNvPr>
          <p:cNvSpPr txBox="1"/>
          <p:nvPr/>
        </p:nvSpPr>
        <p:spPr>
          <a:xfrm>
            <a:off x="191264" y="5372856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60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Illumina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</a:t>
            </a:r>
            <a:r>
              <a:rPr lang="en-US" sz="2400" dirty="0" err="1"/>
              <a:t>flowcells</a:t>
            </a:r>
            <a:r>
              <a:rPr lang="en-US" sz="2400" dirty="0"/>
              <a:t>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3EE35A-3CB8-4B74-A123-40BB8993D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031173"/>
            <a:ext cx="6581775" cy="20492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3C9BE2A-2FE2-423F-94AC-0E200010A2B7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D58C7-32A2-445C-8648-C38274EBDD60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2BB80-272F-422C-8C57-A84D6DBEC0AB}"/>
              </a:ext>
            </a:extLst>
          </p:cNvPr>
          <p:cNvSpPr txBox="1"/>
          <p:nvPr/>
        </p:nvSpPr>
        <p:spPr>
          <a:xfrm>
            <a:off x="332603" y="3154127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3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Illumina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</a:t>
            </a:r>
            <a:r>
              <a:rPr lang="en-US" sz="2400" dirty="0" err="1"/>
              <a:t>flowcells</a:t>
            </a:r>
            <a:r>
              <a:rPr lang="en-US" sz="2400" dirty="0"/>
              <a:t>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3EE35A-3CB8-4B74-A123-40BB8993D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031173"/>
            <a:ext cx="6581775" cy="20492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B62DA6-88FA-4BBD-8669-B2EFAF17E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84" y="3386343"/>
            <a:ext cx="4457700" cy="1819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5DC61-E266-4C4F-864D-96EACA194316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72B7D-B134-4C6D-BC11-7888FC1A9CAA}"/>
              </a:ext>
            </a:extLst>
          </p:cNvPr>
          <p:cNvSpPr txBox="1"/>
          <p:nvPr/>
        </p:nvSpPr>
        <p:spPr>
          <a:xfrm>
            <a:off x="168339" y="5157995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2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B0A6570-599D-41D9-86D1-146D397E5D27}"/>
              </a:ext>
            </a:extLst>
          </p:cNvPr>
          <p:cNvSpPr/>
          <p:nvPr/>
        </p:nvSpPr>
        <p:spPr>
          <a:xfrm>
            <a:off x="4968239" y="247650"/>
            <a:ext cx="1056641" cy="5524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copy</a:t>
            </a:r>
            <a:r>
              <a:rPr lang="en-US" dirty="0"/>
              <a:t> of the information encoded in DNA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2028825"/>
            <a:ext cx="1057275" cy="28003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6944604" y="3134359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125602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149054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78536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835141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32677D34-7951-4475-904F-57E9D845B6B2}"/>
              </a:ext>
            </a:extLst>
          </p:cNvPr>
          <p:cNvSpPr/>
          <p:nvPr/>
        </p:nvSpPr>
        <p:spPr>
          <a:xfrm>
            <a:off x="4346098" y="3106707"/>
            <a:ext cx="24993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1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Illumina paired-end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</a:t>
            </a:r>
            <a:r>
              <a:rPr lang="en-US" sz="2400" dirty="0" err="1"/>
              <a:t>flowcells</a:t>
            </a:r>
            <a:r>
              <a:rPr lang="en-US" sz="2400" dirty="0"/>
              <a:t>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5DC61-E266-4C4F-864D-96EACA194316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A23F0C-14ED-4202-8A60-BAB89797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1726691"/>
            <a:ext cx="6660914" cy="2740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8A18D-5486-4F97-9C2F-A03CF95FB56F}"/>
              </a:ext>
            </a:extLst>
          </p:cNvPr>
          <p:cNvSpPr txBox="1"/>
          <p:nvPr/>
        </p:nvSpPr>
        <p:spPr>
          <a:xfrm>
            <a:off x="191264" y="447199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https://thesequencingcenter.com/knowledge-base/what-are-paired-end-reads/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9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 err="1"/>
              <a:t>SOLiD</a:t>
            </a:r>
            <a:r>
              <a:rPr lang="en-US" dirty="0"/>
              <a:t>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 and</a:t>
            </a:r>
            <a:r>
              <a:rPr lang="en-US" sz="2400" i="1" dirty="0"/>
              <a:t> ligate</a:t>
            </a:r>
            <a:r>
              <a:rPr lang="en-US" sz="2400" dirty="0"/>
              <a:t> di-nucleotide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with 2-base encoding by light that is emitted </a:t>
            </a:r>
            <a:r>
              <a:rPr lang="en-US" sz="2400" i="1" dirty="0"/>
              <a:t>as DNA is ligated</a:t>
            </a:r>
            <a:r>
              <a:rPr lang="en-US" sz="2400" dirty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F4F86-8E60-4291-8F17-35E4D8A22EDA}"/>
              </a:ext>
            </a:extLst>
          </p:cNvPr>
          <p:cNvCxnSpPr/>
          <p:nvPr/>
        </p:nvCxnSpPr>
        <p:spPr>
          <a:xfrm flipV="1">
            <a:off x="8907519" y="584200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8E0F6-B723-4B28-870E-E6798FBF5B72}"/>
              </a:ext>
            </a:extLst>
          </p:cNvPr>
          <p:cNvCxnSpPr>
            <a:cxnSpLocks/>
          </p:cNvCxnSpPr>
          <p:nvPr/>
        </p:nvCxnSpPr>
        <p:spPr>
          <a:xfrm flipV="1">
            <a:off x="8904346" y="5587437"/>
            <a:ext cx="254520" cy="25898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52A05F-3840-4CE4-8E39-4661AC1BD134}"/>
              </a:ext>
            </a:extLst>
          </p:cNvPr>
          <p:cNvSpPr txBox="1"/>
          <p:nvPr/>
        </p:nvSpPr>
        <p:spPr>
          <a:xfrm>
            <a:off x="8945619" y="5301699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SOLiD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A8E53E-6E6F-41E1-9B6B-7E23767CEE8A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46ABD78D-FF84-4337-B888-1BD3C57EE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02" y="1498960"/>
            <a:ext cx="5326759" cy="33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Ion Torrent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</a:t>
            </a:r>
            <a:r>
              <a:rPr lang="en-US" sz="2400" i="1" dirty="0"/>
              <a:t> </a:t>
            </a:r>
            <a:r>
              <a:rPr lang="en-US" sz="2400" dirty="0"/>
              <a:t>and</a:t>
            </a:r>
            <a:r>
              <a:rPr lang="en-US" sz="2400" i="1" dirty="0"/>
              <a:t> </a:t>
            </a:r>
            <a:r>
              <a:rPr lang="en-US" sz="2400" dirty="0"/>
              <a:t>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changes in pH that result from H</a:t>
            </a:r>
            <a:r>
              <a:rPr lang="en-US" sz="2400" baseline="30000" dirty="0"/>
              <a:t>+</a:t>
            </a:r>
            <a:r>
              <a:rPr lang="en-US" sz="2400" dirty="0"/>
              <a:t> ions being released during polymerization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F4F86-8E60-4291-8F17-35E4D8A22EDA}"/>
              </a:ext>
            </a:extLst>
          </p:cNvPr>
          <p:cNvCxnSpPr/>
          <p:nvPr/>
        </p:nvCxnSpPr>
        <p:spPr>
          <a:xfrm flipV="1">
            <a:off x="8907519" y="584200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8E0F6-B723-4B28-870E-E6798FBF5B72}"/>
              </a:ext>
            </a:extLst>
          </p:cNvPr>
          <p:cNvCxnSpPr>
            <a:cxnSpLocks/>
          </p:cNvCxnSpPr>
          <p:nvPr/>
        </p:nvCxnSpPr>
        <p:spPr>
          <a:xfrm flipV="1">
            <a:off x="8904346" y="5587437"/>
            <a:ext cx="254520" cy="25898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52A05F-3840-4CE4-8E39-4661AC1BD134}"/>
              </a:ext>
            </a:extLst>
          </p:cNvPr>
          <p:cNvSpPr txBox="1"/>
          <p:nvPr/>
        </p:nvSpPr>
        <p:spPr>
          <a:xfrm>
            <a:off x="8945619" y="5301699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SOLiD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4EA6A3-CD49-407C-859B-E8B628C5BCC4}"/>
              </a:ext>
            </a:extLst>
          </p:cNvPr>
          <p:cNvCxnSpPr/>
          <p:nvPr/>
        </p:nvCxnSpPr>
        <p:spPr>
          <a:xfrm flipV="1">
            <a:off x="9561077" y="584327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E9651B-9A66-44E4-A8DB-B05EF76FC978}"/>
              </a:ext>
            </a:extLst>
          </p:cNvPr>
          <p:cNvCxnSpPr>
            <a:cxnSpLocks/>
          </p:cNvCxnSpPr>
          <p:nvPr/>
        </p:nvCxnSpPr>
        <p:spPr>
          <a:xfrm flipV="1">
            <a:off x="9561077" y="5448428"/>
            <a:ext cx="490939" cy="3876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BD8414-83C4-4CE0-B405-BE860331F7EA}"/>
              </a:ext>
            </a:extLst>
          </p:cNvPr>
          <p:cNvSpPr txBox="1"/>
          <p:nvPr/>
        </p:nvSpPr>
        <p:spPr>
          <a:xfrm>
            <a:off x="9958772" y="5139982"/>
            <a:ext cx="124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 Torrent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7E9A11-AB18-4A89-914B-E5086AB7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6" y="800516"/>
            <a:ext cx="6638925" cy="26289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0CF1BAA-ACB1-4824-B656-BD3878A5596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AC8A61-41E4-4F2E-8F05-622D7E55E755}"/>
              </a:ext>
            </a:extLst>
          </p:cNvPr>
          <p:cNvSpPr txBox="1"/>
          <p:nvPr/>
        </p:nvSpPr>
        <p:spPr>
          <a:xfrm>
            <a:off x="2954128" y="53408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https://www.atdbio.com/content/58/Next-generation-sequencing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51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Ion Torrent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</a:t>
            </a:r>
            <a:r>
              <a:rPr lang="en-US" sz="2400" i="1" dirty="0"/>
              <a:t> </a:t>
            </a:r>
            <a:r>
              <a:rPr lang="en-US" sz="2400" dirty="0"/>
              <a:t>and</a:t>
            </a:r>
            <a:r>
              <a:rPr lang="en-US" sz="2400" i="1" dirty="0"/>
              <a:t> </a:t>
            </a:r>
            <a:r>
              <a:rPr lang="en-US" sz="2400" dirty="0"/>
              <a:t>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changes in pH that result from H</a:t>
            </a:r>
            <a:r>
              <a:rPr lang="en-US" sz="2400" baseline="30000" dirty="0"/>
              <a:t>+</a:t>
            </a:r>
            <a:r>
              <a:rPr lang="en-US" sz="2400" dirty="0"/>
              <a:t> ions being released during polymerization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F4F86-8E60-4291-8F17-35E4D8A22EDA}"/>
              </a:ext>
            </a:extLst>
          </p:cNvPr>
          <p:cNvCxnSpPr/>
          <p:nvPr/>
        </p:nvCxnSpPr>
        <p:spPr>
          <a:xfrm flipV="1">
            <a:off x="8907519" y="584200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8E0F6-B723-4B28-870E-E6798FBF5B72}"/>
              </a:ext>
            </a:extLst>
          </p:cNvPr>
          <p:cNvCxnSpPr>
            <a:cxnSpLocks/>
          </p:cNvCxnSpPr>
          <p:nvPr/>
        </p:nvCxnSpPr>
        <p:spPr>
          <a:xfrm flipV="1">
            <a:off x="8904346" y="5587437"/>
            <a:ext cx="254520" cy="25898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52A05F-3840-4CE4-8E39-4661AC1BD134}"/>
              </a:ext>
            </a:extLst>
          </p:cNvPr>
          <p:cNvSpPr txBox="1"/>
          <p:nvPr/>
        </p:nvSpPr>
        <p:spPr>
          <a:xfrm>
            <a:off x="8945619" y="5301699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SOLiD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4EA6A3-CD49-407C-859B-E8B628C5BCC4}"/>
              </a:ext>
            </a:extLst>
          </p:cNvPr>
          <p:cNvCxnSpPr/>
          <p:nvPr/>
        </p:nvCxnSpPr>
        <p:spPr>
          <a:xfrm flipV="1">
            <a:off x="9561077" y="584327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E9651B-9A66-44E4-A8DB-B05EF76FC978}"/>
              </a:ext>
            </a:extLst>
          </p:cNvPr>
          <p:cNvCxnSpPr>
            <a:cxnSpLocks/>
          </p:cNvCxnSpPr>
          <p:nvPr/>
        </p:nvCxnSpPr>
        <p:spPr>
          <a:xfrm flipV="1">
            <a:off x="9561077" y="5448428"/>
            <a:ext cx="490939" cy="3876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BD8414-83C4-4CE0-B405-BE860331F7EA}"/>
              </a:ext>
            </a:extLst>
          </p:cNvPr>
          <p:cNvSpPr txBox="1"/>
          <p:nvPr/>
        </p:nvSpPr>
        <p:spPr>
          <a:xfrm>
            <a:off x="9958772" y="5139982"/>
            <a:ext cx="124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 Torrent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7E9A11-AB18-4A89-914B-E5086AB7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6" y="800516"/>
            <a:ext cx="6638925" cy="2628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0ACE6D-963D-4DD9-BAA3-D017FFCB0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52" y="3432767"/>
            <a:ext cx="3438525" cy="20288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CCCBD9-5FB9-40BF-8640-626C85877881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5B875-2A39-46CD-9AE4-970FCDEC8F0A}"/>
              </a:ext>
            </a:extLst>
          </p:cNvPr>
          <p:cNvSpPr txBox="1"/>
          <p:nvPr/>
        </p:nvSpPr>
        <p:spPr>
          <a:xfrm>
            <a:off x="2954128" y="53408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https://www.atdbio.com/content/58/Next-generation-sequencing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53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Third generation sequencing promises longer, higher quality assemblies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C2A7A7-C802-4DAB-8173-E6642B74549D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BC7B-41F8-4042-A0E8-C86D6795EC8D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3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PacBio single molecule real-time sequencing (SMRT)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2E3DC-3349-44C6-BBCA-3D23F320FE5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84D3B-C0FD-4C83-BEE3-F88B904AAED8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83FCD7-82D3-406E-A584-3F94CF271A4A}"/>
              </a:ext>
            </a:extLst>
          </p:cNvPr>
          <p:cNvCxnSpPr/>
          <p:nvPr/>
        </p:nvCxnSpPr>
        <p:spPr>
          <a:xfrm flipV="1">
            <a:off x="980466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090432-7699-44AA-AAAB-A731AD6AAC49}"/>
              </a:ext>
            </a:extLst>
          </p:cNvPr>
          <p:cNvCxnSpPr>
            <a:cxnSpLocks/>
          </p:cNvCxnSpPr>
          <p:nvPr/>
        </p:nvCxnSpPr>
        <p:spPr>
          <a:xfrm flipV="1">
            <a:off x="9804663" y="5486400"/>
            <a:ext cx="180975" cy="3556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621F9F-EFC3-4FBD-B5F0-B5E8EFC88A67}"/>
              </a:ext>
            </a:extLst>
          </p:cNvPr>
          <p:cNvSpPr txBox="1"/>
          <p:nvPr/>
        </p:nvSpPr>
        <p:spPr>
          <a:xfrm>
            <a:off x="9339915" y="5151732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SMRT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AAAD5BE-D2A3-409E-845F-5C02A00C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811" y="1262862"/>
            <a:ext cx="3068952" cy="375344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10067BC-9732-40D1-9417-7839FB98CE1F}"/>
              </a:ext>
            </a:extLst>
          </p:cNvPr>
          <p:cNvSpPr txBox="1"/>
          <p:nvPr/>
        </p:nvSpPr>
        <p:spPr>
          <a:xfrm>
            <a:off x="5954661" y="1812771"/>
            <a:ext cx="4653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the </a:t>
            </a:r>
            <a:r>
              <a:rPr lang="en-US" sz="2400" i="1" dirty="0"/>
              <a:t>polymerase</a:t>
            </a:r>
            <a:r>
              <a:rPr lang="en-US" sz="2400" dirty="0"/>
              <a:t> to the bottom of a well, the diameter of which is smaller than the wavelength of light emitted by the fluorescent dNTPs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A8D88-8399-4675-A305-781F481EEA54}"/>
              </a:ext>
            </a:extLst>
          </p:cNvPr>
          <p:cNvSpPr txBox="1"/>
          <p:nvPr/>
        </p:nvSpPr>
        <p:spPr>
          <a:xfrm>
            <a:off x="1075142" y="4988452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59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PacBio single molecule real-time sequencing (SMRT)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2E3DC-3349-44C6-BBCA-3D23F320FE5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84D3B-C0FD-4C83-BEE3-F88B904AAED8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83FCD7-82D3-406E-A584-3F94CF271A4A}"/>
              </a:ext>
            </a:extLst>
          </p:cNvPr>
          <p:cNvCxnSpPr/>
          <p:nvPr/>
        </p:nvCxnSpPr>
        <p:spPr>
          <a:xfrm flipV="1">
            <a:off x="980466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090432-7699-44AA-AAAB-A731AD6AAC49}"/>
              </a:ext>
            </a:extLst>
          </p:cNvPr>
          <p:cNvCxnSpPr>
            <a:cxnSpLocks/>
          </p:cNvCxnSpPr>
          <p:nvPr/>
        </p:nvCxnSpPr>
        <p:spPr>
          <a:xfrm flipV="1">
            <a:off x="9804663" y="5486400"/>
            <a:ext cx="180975" cy="3556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621F9F-EFC3-4FBD-B5F0-B5E8EFC88A67}"/>
              </a:ext>
            </a:extLst>
          </p:cNvPr>
          <p:cNvSpPr txBox="1"/>
          <p:nvPr/>
        </p:nvSpPr>
        <p:spPr>
          <a:xfrm>
            <a:off x="9339915" y="5151732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SMRT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AAAD5BE-D2A3-409E-845F-5C02A00C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5" y="1262495"/>
            <a:ext cx="3068952" cy="3753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AA8D88-8399-4675-A305-781F481EEA54}"/>
              </a:ext>
            </a:extLst>
          </p:cNvPr>
          <p:cNvSpPr txBox="1"/>
          <p:nvPr/>
        </p:nvSpPr>
        <p:spPr>
          <a:xfrm>
            <a:off x="308235" y="4987506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B7A8702D-CD37-473A-9A8E-B261885E1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4" y="1239394"/>
            <a:ext cx="7714553" cy="3393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98D296-EBEF-4898-B139-B3BD715056C7}"/>
              </a:ext>
            </a:extLst>
          </p:cNvPr>
          <p:cNvSpPr txBox="1"/>
          <p:nvPr/>
        </p:nvSpPr>
        <p:spPr>
          <a:xfrm>
            <a:off x="4097183" y="4265275"/>
            <a:ext cx="70209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https://www.pacb.com/smrt-science/smrt-sequencing/hifi-reads-for-highly-accurate-long-read-sequencing/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F4103D-67AB-4681-9A3A-6DA213410253}"/>
              </a:ext>
            </a:extLst>
          </p:cNvPr>
          <p:cNvCxnSpPr/>
          <p:nvPr/>
        </p:nvCxnSpPr>
        <p:spPr>
          <a:xfrm flipV="1">
            <a:off x="11654095" y="5833084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8DDA6D-04D0-40C6-BED8-ED8F9A72189C}"/>
              </a:ext>
            </a:extLst>
          </p:cNvPr>
          <p:cNvSpPr txBox="1"/>
          <p:nvPr/>
        </p:nvSpPr>
        <p:spPr>
          <a:xfrm>
            <a:off x="10892919" y="5468210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HiFi</a:t>
            </a:r>
          </a:p>
        </p:txBody>
      </p:sp>
    </p:spTree>
    <p:extLst>
      <p:ext uri="{BB962C8B-B14F-4D97-AF65-F5344CB8AC3E}">
        <p14:creationId xmlns:p14="http://schemas.microsoft.com/office/powerpoint/2010/main" val="1357752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Oxford nanopore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2E3DC-3349-44C6-BBCA-3D23F320FE5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84D3B-C0FD-4C83-BEE3-F88B904AAED8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83FCD7-82D3-406E-A584-3F94CF271A4A}"/>
              </a:ext>
            </a:extLst>
          </p:cNvPr>
          <p:cNvCxnSpPr/>
          <p:nvPr/>
        </p:nvCxnSpPr>
        <p:spPr>
          <a:xfrm flipV="1">
            <a:off x="980466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090432-7699-44AA-AAAB-A731AD6AAC49}"/>
              </a:ext>
            </a:extLst>
          </p:cNvPr>
          <p:cNvCxnSpPr>
            <a:cxnSpLocks/>
          </p:cNvCxnSpPr>
          <p:nvPr/>
        </p:nvCxnSpPr>
        <p:spPr>
          <a:xfrm flipV="1">
            <a:off x="9804663" y="5486400"/>
            <a:ext cx="180975" cy="3556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621F9F-EFC3-4FBD-B5F0-B5E8EFC88A67}"/>
              </a:ext>
            </a:extLst>
          </p:cNvPr>
          <p:cNvSpPr txBox="1"/>
          <p:nvPr/>
        </p:nvSpPr>
        <p:spPr>
          <a:xfrm>
            <a:off x="9339915" y="5151732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SMRT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0067BC-9732-40D1-9417-7839FB98CE1F}"/>
              </a:ext>
            </a:extLst>
          </p:cNvPr>
          <p:cNvSpPr txBox="1"/>
          <p:nvPr/>
        </p:nvSpPr>
        <p:spPr>
          <a:xfrm>
            <a:off x="6708861" y="1582942"/>
            <a:ext cx="4653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amplification or modification of DNA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Electric current is monitored as DNA is fed through a pore in a membrane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55A275-138C-4A9F-A7F2-FE874DA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1064694"/>
            <a:ext cx="4029075" cy="41765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947408-268C-40A0-A466-E2ADFBDE6C93}"/>
              </a:ext>
            </a:extLst>
          </p:cNvPr>
          <p:cNvSpPr/>
          <p:nvPr/>
        </p:nvSpPr>
        <p:spPr>
          <a:xfrm>
            <a:off x="276225" y="107632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E113B3-01CC-44DE-9476-C14F9D37E7A0}"/>
              </a:ext>
            </a:extLst>
          </p:cNvPr>
          <p:cNvCxnSpPr/>
          <p:nvPr/>
        </p:nvCxnSpPr>
        <p:spPr>
          <a:xfrm flipV="1">
            <a:off x="1054761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B17637-64ED-4EA0-9141-3D5EB32D6BC0}"/>
              </a:ext>
            </a:extLst>
          </p:cNvPr>
          <p:cNvCxnSpPr>
            <a:cxnSpLocks/>
          </p:cNvCxnSpPr>
          <p:nvPr/>
        </p:nvCxnSpPr>
        <p:spPr>
          <a:xfrm flipV="1">
            <a:off x="10547613" y="5238750"/>
            <a:ext cx="368037" cy="60325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77072C-95C3-43B1-9577-5017FA6BBA4C}"/>
              </a:ext>
            </a:extLst>
          </p:cNvPr>
          <p:cNvSpPr txBox="1"/>
          <p:nvPr/>
        </p:nvSpPr>
        <p:spPr>
          <a:xfrm>
            <a:off x="10197165" y="4846932"/>
            <a:ext cx="18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Oxford Nanopore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3581-CAC7-42FB-B5A2-542C5CB7F3A2}"/>
              </a:ext>
            </a:extLst>
          </p:cNvPr>
          <p:cNvSpPr txBox="1"/>
          <p:nvPr/>
        </p:nvSpPr>
        <p:spPr>
          <a:xfrm>
            <a:off x="1116265" y="5158525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ECDC3F-5FD9-42E7-8897-ABBF55741CD0}"/>
              </a:ext>
            </a:extLst>
          </p:cNvPr>
          <p:cNvCxnSpPr/>
          <p:nvPr/>
        </p:nvCxnSpPr>
        <p:spPr>
          <a:xfrm flipV="1">
            <a:off x="11654095" y="5833084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C41BAD9-FBA5-452B-870D-AD61A07626F7}"/>
              </a:ext>
            </a:extLst>
          </p:cNvPr>
          <p:cNvSpPr txBox="1"/>
          <p:nvPr/>
        </p:nvSpPr>
        <p:spPr>
          <a:xfrm>
            <a:off x="10892919" y="5468210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HiFi</a:t>
            </a:r>
          </a:p>
        </p:txBody>
      </p:sp>
    </p:spTree>
    <p:extLst>
      <p:ext uri="{BB962C8B-B14F-4D97-AF65-F5344CB8AC3E}">
        <p14:creationId xmlns:p14="http://schemas.microsoft.com/office/powerpoint/2010/main" val="3268936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83311-FE91-4AE0-9304-4A669159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Sequencing technology overview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B6DCA1-5070-44AD-888B-8A9FA54F564B}"/>
              </a:ext>
            </a:extLst>
          </p:cNvPr>
          <p:cNvGraphicFramePr>
            <a:graphicFrameLocks noGrp="1"/>
          </p:cNvGraphicFramePr>
          <p:nvPr/>
        </p:nvGraphicFramePr>
        <p:xfrm>
          <a:off x="622300" y="1224490"/>
          <a:ext cx="10839325" cy="51687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1461327683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2153623376"/>
                    </a:ext>
                  </a:extLst>
                </a:gridCol>
                <a:gridCol w="1544245">
                  <a:extLst>
                    <a:ext uri="{9D8B030D-6E8A-4147-A177-3AD203B41FA5}">
                      <a16:colId xmlns:a16="http://schemas.microsoft.com/office/drawing/2014/main" val="1218524843"/>
                    </a:ext>
                  </a:extLst>
                </a:gridCol>
                <a:gridCol w="2865830">
                  <a:extLst>
                    <a:ext uri="{9D8B030D-6E8A-4147-A177-3AD203B41FA5}">
                      <a16:colId xmlns:a16="http://schemas.microsoft.com/office/drawing/2014/main" val="2973830903"/>
                    </a:ext>
                  </a:extLst>
                </a:gridCol>
                <a:gridCol w="1469900">
                  <a:extLst>
                    <a:ext uri="{9D8B030D-6E8A-4147-A177-3AD203B41FA5}">
                      <a16:colId xmlns:a16="http://schemas.microsoft.com/office/drawing/2014/main" val="133580075"/>
                    </a:ext>
                  </a:extLst>
                </a:gridCol>
              </a:tblGrid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Technology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Read length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Error rate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Sources of error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Active?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453338691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Sanger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~800bp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0.001%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642265139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454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700bp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No temporary chain termination makes homopolymers difficult to resolve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Incomplete cleaning of wells between cycles can generate noise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1538045175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Illumina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150bp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1-2.5%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Errors increase towards end of reads due to dephasing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68707123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 err="1"/>
                        <a:t>SOLiD</a:t>
                      </a:r>
                      <a:endParaRPr lang="en-US" sz="2400" dirty="0"/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75bp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0.06%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3029598702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Ion Torrent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200bp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1.5-4.5%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Signal degradation occurs during sequencing of homopolymers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2760122376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PacBio SMRT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10-300kbp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15-20%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4169531297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PacBio HiFi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10-300kbp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&lt;1%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2632100337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Oxford Nanopore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10-20kbp, up to 100kbp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5-20%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2279387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242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043155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23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Cells are very good at making copies of their DNA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811B39-3380-4E36-B546-08D7F4CA8244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0C947C-8548-4AF4-9D38-181193929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87" y="2028825"/>
            <a:ext cx="1057275" cy="280035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BF2B06E-7C31-4498-9C3D-42ED6CA0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6" y="1626002"/>
            <a:ext cx="6730851" cy="35409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1863939-B498-497B-A0E4-7D5763C96077}"/>
              </a:ext>
            </a:extLst>
          </p:cNvPr>
          <p:cNvSpPr/>
          <p:nvPr/>
        </p:nvSpPr>
        <p:spPr>
          <a:xfrm>
            <a:off x="8483951" y="3108960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DF59D9-127E-4F49-A984-7D8B7DC477F3}"/>
              </a:ext>
            </a:extLst>
          </p:cNvPr>
          <p:cNvSpPr/>
          <p:nvPr/>
        </p:nvSpPr>
        <p:spPr>
          <a:xfrm>
            <a:off x="4785360" y="3457242"/>
            <a:ext cx="820118" cy="82011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60E6-CA8C-4F15-9784-1E35DE49E84D}"/>
              </a:ext>
            </a:extLst>
          </p:cNvPr>
          <p:cNvSpPr txBox="1"/>
          <p:nvPr/>
        </p:nvSpPr>
        <p:spPr>
          <a:xfrm>
            <a:off x="-15107" y="6617405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https://cnx.org/contents/GFy_h8cu@9.87:1tJ55Ot6@7/The-Cell-Cycle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00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3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48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</p:txBody>
      </p:sp>
    </p:spTree>
    <p:extLst>
      <p:ext uri="{BB962C8B-B14F-4D97-AF65-F5344CB8AC3E}">
        <p14:creationId xmlns:p14="http://schemas.microsoft.com/office/powerpoint/2010/main" val="1702521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don’t know the original sequence</a:t>
            </a:r>
          </a:p>
        </p:txBody>
      </p:sp>
    </p:spTree>
    <p:extLst>
      <p:ext uri="{BB962C8B-B14F-4D97-AF65-F5344CB8AC3E}">
        <p14:creationId xmlns:p14="http://schemas.microsoft.com/office/powerpoint/2010/main" val="1181950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28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199DB-22C5-4D18-8829-59F3D9065914}"/>
              </a:ext>
            </a:extLst>
          </p:cNvPr>
          <p:cNvSpPr txBox="1"/>
          <p:nvPr/>
        </p:nvSpPr>
        <p:spPr>
          <a:xfrm>
            <a:off x="9006348" y="1504335"/>
            <a:ext cx="3077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contig</a:t>
            </a:r>
            <a:r>
              <a:rPr lang="en-US" sz="2400" dirty="0"/>
              <a:t> (short for contiguous) is a sequence that has been generated by assembling reads</a:t>
            </a:r>
          </a:p>
        </p:txBody>
      </p:sp>
    </p:spTree>
    <p:extLst>
      <p:ext uri="{BB962C8B-B14F-4D97-AF65-F5344CB8AC3E}">
        <p14:creationId xmlns:p14="http://schemas.microsoft.com/office/powerpoint/2010/main" val="2479121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199DB-22C5-4D18-8829-59F3D9065914}"/>
              </a:ext>
            </a:extLst>
          </p:cNvPr>
          <p:cNvSpPr txBox="1"/>
          <p:nvPr/>
        </p:nvSpPr>
        <p:spPr>
          <a:xfrm>
            <a:off x="9006348" y="1504335"/>
            <a:ext cx="30774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contig</a:t>
            </a:r>
            <a:r>
              <a:rPr lang="en-US" sz="2400" dirty="0"/>
              <a:t> (short for contiguous) is a sequence that has been generated by assembling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scaffold</a:t>
            </a:r>
            <a:r>
              <a:rPr lang="en-US" sz="2400" dirty="0"/>
              <a:t> is made up of adjacent contigs separated by gaps (stretches of Ns)</a:t>
            </a:r>
          </a:p>
        </p:txBody>
      </p:sp>
    </p:spTree>
    <p:extLst>
      <p:ext uri="{BB962C8B-B14F-4D97-AF65-F5344CB8AC3E}">
        <p14:creationId xmlns:p14="http://schemas.microsoft.com/office/powerpoint/2010/main" val="671593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assembly contigs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09EEC8-BB33-4E42-BD74-39D55B569C1E}"/>
              </a:ext>
            </a:extLst>
          </p:cNvPr>
          <p:cNvSpPr txBox="1"/>
          <p:nvPr/>
        </p:nvSpPr>
        <p:spPr>
          <a:xfrm>
            <a:off x="9610911" y="3120819"/>
            <a:ext cx="1520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0F466-8504-4172-B042-4B84DB63F74B}"/>
              </a:ext>
            </a:extLst>
          </p:cNvPr>
          <p:cNvSpPr/>
          <p:nvPr/>
        </p:nvSpPr>
        <p:spPr>
          <a:xfrm>
            <a:off x="333375" y="3067050"/>
            <a:ext cx="9210675" cy="17716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5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contig assembly algorithms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FAD92-626D-4693-B460-438E47430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" y="1748168"/>
            <a:ext cx="6213996" cy="388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12F16-F810-4A98-BBAD-DB666B19B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126" y="1623822"/>
            <a:ext cx="5523018" cy="38898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74C43B-E5F4-4CE2-8E2B-A71F3604776A}"/>
              </a:ext>
            </a:extLst>
          </p:cNvPr>
          <p:cNvSpPr/>
          <p:nvPr/>
        </p:nvSpPr>
        <p:spPr>
          <a:xfrm>
            <a:off x="7869491" y="5047536"/>
            <a:ext cx="2635045" cy="48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7D61B0-079B-4202-BA14-9CFAAE586750}"/>
              </a:ext>
            </a:extLst>
          </p:cNvPr>
          <p:cNvSpPr/>
          <p:nvPr/>
        </p:nvSpPr>
        <p:spPr>
          <a:xfrm>
            <a:off x="10015538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3145D2-D01F-4DDD-A880-0E6B69825DE8}"/>
              </a:ext>
            </a:extLst>
          </p:cNvPr>
          <p:cNvSpPr/>
          <p:nvPr/>
        </p:nvSpPr>
        <p:spPr>
          <a:xfrm>
            <a:off x="7377113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56A5-0782-4700-BF93-92128A15FAF5}"/>
              </a:ext>
            </a:extLst>
          </p:cNvPr>
          <p:cNvSpPr/>
          <p:nvPr/>
        </p:nvSpPr>
        <p:spPr>
          <a:xfrm>
            <a:off x="9635827" y="4438841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821AB8-A2BC-4529-A545-BB45A68777B0}"/>
              </a:ext>
            </a:extLst>
          </p:cNvPr>
          <p:cNvSpPr/>
          <p:nvPr/>
        </p:nvSpPr>
        <p:spPr>
          <a:xfrm>
            <a:off x="7837616" y="4433287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F5A99D-9324-424E-8AC9-C7729FAD50F1}"/>
              </a:ext>
            </a:extLst>
          </p:cNvPr>
          <p:cNvSpPr/>
          <p:nvPr/>
        </p:nvSpPr>
        <p:spPr>
          <a:xfrm>
            <a:off x="8701429" y="4433287"/>
            <a:ext cx="897295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A9B363-18F9-46EF-A6F0-E4535B58987E}"/>
              </a:ext>
            </a:extLst>
          </p:cNvPr>
          <p:cNvSpPr/>
          <p:nvPr/>
        </p:nvSpPr>
        <p:spPr>
          <a:xfrm>
            <a:off x="7342" y="3227532"/>
            <a:ext cx="6479184" cy="12436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370A6-CBCA-4BF8-9165-3982AF494863}"/>
              </a:ext>
            </a:extLst>
          </p:cNvPr>
          <p:cNvSpPr txBox="1"/>
          <p:nvPr/>
        </p:nvSpPr>
        <p:spPr>
          <a:xfrm>
            <a:off x="6304972" y="654062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http://www.cs.jhu.edu/~langmea/resources/lecture_notes/20_assembly_scaffolding_v2.pdf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876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contig assembly algorithms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FAD92-626D-4693-B460-438E47430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" y="1748168"/>
            <a:ext cx="6213996" cy="388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12F16-F810-4A98-BBAD-DB666B19B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26" y="1623822"/>
            <a:ext cx="5523018" cy="38898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74C43B-E5F4-4CE2-8E2B-A71F3604776A}"/>
              </a:ext>
            </a:extLst>
          </p:cNvPr>
          <p:cNvSpPr/>
          <p:nvPr/>
        </p:nvSpPr>
        <p:spPr>
          <a:xfrm>
            <a:off x="7869491" y="5047536"/>
            <a:ext cx="2635045" cy="48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7D61B0-079B-4202-BA14-9CFAAE586750}"/>
              </a:ext>
            </a:extLst>
          </p:cNvPr>
          <p:cNvSpPr/>
          <p:nvPr/>
        </p:nvSpPr>
        <p:spPr>
          <a:xfrm>
            <a:off x="10015538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3145D2-D01F-4DDD-A880-0E6B69825DE8}"/>
              </a:ext>
            </a:extLst>
          </p:cNvPr>
          <p:cNvSpPr/>
          <p:nvPr/>
        </p:nvSpPr>
        <p:spPr>
          <a:xfrm>
            <a:off x="7377113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56A5-0782-4700-BF93-92128A15FAF5}"/>
              </a:ext>
            </a:extLst>
          </p:cNvPr>
          <p:cNvSpPr/>
          <p:nvPr/>
        </p:nvSpPr>
        <p:spPr>
          <a:xfrm>
            <a:off x="9635827" y="4438841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821AB8-A2BC-4529-A545-BB45A68777B0}"/>
              </a:ext>
            </a:extLst>
          </p:cNvPr>
          <p:cNvSpPr/>
          <p:nvPr/>
        </p:nvSpPr>
        <p:spPr>
          <a:xfrm>
            <a:off x="7837616" y="4433287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F5A99D-9324-424E-8AC9-C7729FAD50F1}"/>
              </a:ext>
            </a:extLst>
          </p:cNvPr>
          <p:cNvSpPr/>
          <p:nvPr/>
        </p:nvSpPr>
        <p:spPr>
          <a:xfrm>
            <a:off x="8701429" y="4433287"/>
            <a:ext cx="897295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A9B363-18F9-46EF-A6F0-E4535B58987E}"/>
              </a:ext>
            </a:extLst>
          </p:cNvPr>
          <p:cNvSpPr/>
          <p:nvPr/>
        </p:nvSpPr>
        <p:spPr>
          <a:xfrm>
            <a:off x="7342" y="3227532"/>
            <a:ext cx="6479184" cy="12436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370A6-CBCA-4BF8-9165-3982AF494863}"/>
              </a:ext>
            </a:extLst>
          </p:cNvPr>
          <p:cNvSpPr txBox="1"/>
          <p:nvPr/>
        </p:nvSpPr>
        <p:spPr>
          <a:xfrm>
            <a:off x="6304972" y="654062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http://www.cs.jhu.edu/~langmea/resources/lecture_notes/20_assembly_scaffolding_v2.pdf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056E5D-BDE1-497E-9493-6F630D5E329F}"/>
              </a:ext>
            </a:extLst>
          </p:cNvPr>
          <p:cNvSpPr/>
          <p:nvPr/>
        </p:nvSpPr>
        <p:spPr>
          <a:xfrm>
            <a:off x="8337561" y="5225556"/>
            <a:ext cx="1658313" cy="9449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7E9F2-266B-456D-A180-C38DAD8DE353}"/>
              </a:ext>
            </a:extLst>
          </p:cNvPr>
          <p:cNvSpPr txBox="1"/>
          <p:nvPr/>
        </p:nvSpPr>
        <p:spPr>
          <a:xfrm>
            <a:off x="8182270" y="5285695"/>
            <a:ext cx="1968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Graph based algorithms</a:t>
            </a:r>
          </a:p>
        </p:txBody>
      </p:sp>
    </p:spTree>
    <p:extLst>
      <p:ext uri="{BB962C8B-B14F-4D97-AF65-F5344CB8AC3E}">
        <p14:creationId xmlns:p14="http://schemas.microsoft.com/office/powerpoint/2010/main" val="32866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Cells are very good at making copies of their DNA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811B39-3380-4E36-B546-08D7F4CA8244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0C947C-8548-4AF4-9D38-181193929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87" y="2028825"/>
            <a:ext cx="1057275" cy="280035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BF2B06E-7C31-4498-9C3D-42ED6CA0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6" y="1626002"/>
            <a:ext cx="6730851" cy="35409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1863939-B498-497B-A0E4-7D5763C96077}"/>
              </a:ext>
            </a:extLst>
          </p:cNvPr>
          <p:cNvSpPr/>
          <p:nvPr/>
        </p:nvSpPr>
        <p:spPr>
          <a:xfrm>
            <a:off x="8483951" y="3108960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DF59D9-127E-4F49-A984-7D8B7DC477F3}"/>
              </a:ext>
            </a:extLst>
          </p:cNvPr>
          <p:cNvSpPr/>
          <p:nvPr/>
        </p:nvSpPr>
        <p:spPr>
          <a:xfrm>
            <a:off x="4785360" y="3457242"/>
            <a:ext cx="820118" cy="82011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939DD0-659F-4B9D-9C8C-FEBFF3D6E65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332A5E6-5157-4B47-A70C-7D5475D4958E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D4A823-1DE8-4325-A969-54DA9840B6A2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Humans: ~0.46 errors per cell division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4AA121-BE97-478F-A86A-7E683F2424B5}"/>
              </a:ext>
            </a:extLst>
          </p:cNvPr>
          <p:cNvSpPr txBox="1"/>
          <p:nvPr/>
        </p:nvSpPr>
        <p:spPr>
          <a:xfrm>
            <a:off x="-15107" y="6617405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https://cnx.org/contents/GFy_h8cu@9.87:1tJ55Ot6@7/The-Cell-Cycle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56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C34-A719-449F-8726-A51899AD2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Overlap-layout-consensus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68A088-EFF1-4F65-97E3-94A1E6F3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07" y="1174799"/>
            <a:ext cx="3957638" cy="529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CFFBC1-B20A-4613-BC04-75890F7A562E}"/>
              </a:ext>
            </a:extLst>
          </p:cNvPr>
          <p:cNvSpPr txBox="1"/>
          <p:nvPr/>
        </p:nvSpPr>
        <p:spPr>
          <a:xfrm>
            <a:off x="7019003" y="1540358"/>
            <a:ext cx="44441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Straightforward search for all overlaps between all pairs of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Slow and computationally intensive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Better for longer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Retains read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8592-29A3-4B60-81E8-09DD77B65E3D}"/>
              </a:ext>
            </a:extLst>
          </p:cNvPr>
          <p:cNvSpPr txBox="1"/>
          <p:nvPr/>
        </p:nvSpPr>
        <p:spPr>
          <a:xfrm>
            <a:off x="195649" y="6566874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Vollmers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2017,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PLoS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One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3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CD32-1756-4E9F-AE54-CFA4141C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 Bruijn graphs chop up the reads even further into segments of length </a:t>
            </a:r>
            <a:r>
              <a:rPr lang="en-US" i="1" dirty="0"/>
              <a:t>k</a:t>
            </a:r>
            <a:r>
              <a:rPr lang="en-US" dirty="0"/>
              <a:t> called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00EE1-2BEE-4074-BA16-45D2D898C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32" y="1595542"/>
            <a:ext cx="5600700" cy="4138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E9A92-B771-4CDA-A6DE-BA23A5556295}"/>
              </a:ext>
            </a:extLst>
          </p:cNvPr>
          <p:cNvSpPr txBox="1"/>
          <p:nvPr/>
        </p:nvSpPr>
        <p:spPr>
          <a:xfrm>
            <a:off x="1423832" y="58011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Pevzner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2001, PNAS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D23FFD-6DC3-4DCE-BEFB-5D6FE09319F2}"/>
              </a:ext>
            </a:extLst>
          </p:cNvPr>
          <p:cNvSpPr/>
          <p:nvPr/>
        </p:nvSpPr>
        <p:spPr>
          <a:xfrm>
            <a:off x="2004619" y="4139380"/>
            <a:ext cx="5515213" cy="65876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EBEB36-E9C5-4257-8233-2F39764BA35C}"/>
              </a:ext>
            </a:extLst>
          </p:cNvPr>
          <p:cNvSpPr/>
          <p:nvPr/>
        </p:nvSpPr>
        <p:spPr>
          <a:xfrm>
            <a:off x="7652424" y="4228532"/>
            <a:ext cx="1130710" cy="4716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697F5-4CF8-4ED8-A4B5-46894F622F67}"/>
              </a:ext>
            </a:extLst>
          </p:cNvPr>
          <p:cNvSpPr txBox="1"/>
          <p:nvPr/>
        </p:nvSpPr>
        <p:spPr>
          <a:xfrm>
            <a:off x="7652424" y="4228096"/>
            <a:ext cx="113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mers</a:t>
            </a:r>
            <a:endParaRPr lang="en-US" sz="2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CDCEE-8EAD-46F2-8362-6F5835058FBC}"/>
              </a:ext>
            </a:extLst>
          </p:cNvPr>
          <p:cNvSpPr txBox="1"/>
          <p:nvPr/>
        </p:nvSpPr>
        <p:spPr>
          <a:xfrm>
            <a:off x="8833456" y="4274262"/>
            <a:ext cx="21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Substrings of length </a:t>
            </a:r>
            <a:r>
              <a:rPr lang="en-US" i="1" dirty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07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5441-1249-4C5A-B238-6311286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11219603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Overlaps of </a:t>
            </a:r>
            <a:r>
              <a:rPr lang="en-US" i="1" dirty="0"/>
              <a:t>k</a:t>
            </a:r>
            <a:r>
              <a:rPr lang="en-US" dirty="0"/>
              <a:t>-1 are used to construct the de Bruijn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342D2-50C0-4A61-8EA0-723964EF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57325"/>
            <a:ext cx="8439150" cy="423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9EA4B-B622-4479-AD3B-D3B03449F43C}"/>
              </a:ext>
            </a:extLst>
          </p:cNvPr>
          <p:cNvSpPr txBox="1"/>
          <p:nvPr/>
        </p:nvSpPr>
        <p:spPr>
          <a:xfrm>
            <a:off x="195649" y="58392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https://naturalis.github.io/mebioda/doc/week1/w1d2/lecture1.html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0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5441-1249-4C5A-B238-6311286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11062286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Overlaps of </a:t>
            </a:r>
            <a:r>
              <a:rPr lang="en-US" i="1" dirty="0"/>
              <a:t>k</a:t>
            </a:r>
            <a:r>
              <a:rPr lang="en-US" dirty="0"/>
              <a:t>-1 are used to construct the de Bruijn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342D2-50C0-4A61-8EA0-723964EF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57325"/>
            <a:ext cx="8439150" cy="423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9EA4B-B622-4479-AD3B-D3B03449F43C}"/>
              </a:ext>
            </a:extLst>
          </p:cNvPr>
          <p:cNvSpPr txBox="1"/>
          <p:nvPr/>
        </p:nvSpPr>
        <p:spPr>
          <a:xfrm>
            <a:off x="195649" y="58392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https://naturalis.github.io/mebioda/doc/week1/w1d2/lecture1.html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A41AB-BBE6-4D0B-B9A1-B309D2250F1D}"/>
              </a:ext>
            </a:extLst>
          </p:cNvPr>
          <p:cNvSpPr txBox="1"/>
          <p:nvPr/>
        </p:nvSpPr>
        <p:spPr>
          <a:xfrm>
            <a:off x="6224974" y="1684668"/>
            <a:ext cx="59670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</a:t>
            </a:r>
            <a:r>
              <a:rPr lang="en-US" sz="2400" dirty="0"/>
              <a:t> selection depends on read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Smaller </a:t>
            </a:r>
            <a:r>
              <a:rPr lang="en-US" sz="2400" i="1" dirty="0"/>
              <a:t>k</a:t>
            </a:r>
            <a:r>
              <a:rPr lang="en-US" sz="2400" dirty="0"/>
              <a:t> means more repeats joined and shorter contigs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</a:t>
            </a:r>
            <a:r>
              <a:rPr lang="en-US" sz="2400" i="1" dirty="0"/>
              <a:t>k</a:t>
            </a:r>
            <a:r>
              <a:rPr lang="en-US" sz="2400" dirty="0"/>
              <a:t> can lead to a fragmented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063969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5441-1249-4C5A-B238-6311286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7672001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Overlaps of </a:t>
            </a:r>
            <a:r>
              <a:rPr lang="en-US" i="1" dirty="0"/>
              <a:t>k</a:t>
            </a:r>
            <a:r>
              <a:rPr lang="en-US" dirty="0"/>
              <a:t>-1 are used to construct the de Bruijn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342D2-50C0-4A61-8EA0-723964EF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57325"/>
            <a:ext cx="8439150" cy="423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9EA4B-B622-4479-AD3B-D3B03449F43C}"/>
              </a:ext>
            </a:extLst>
          </p:cNvPr>
          <p:cNvSpPr txBox="1"/>
          <p:nvPr/>
        </p:nvSpPr>
        <p:spPr>
          <a:xfrm>
            <a:off x="195649" y="58392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https://naturalis.github.io/mebioda/doc/week1/w1d2/lecture1.html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D1887-21A2-4D41-8202-C832B905FCF9}"/>
              </a:ext>
            </a:extLst>
          </p:cNvPr>
          <p:cNvSpPr txBox="1"/>
          <p:nvPr/>
        </p:nvSpPr>
        <p:spPr>
          <a:xfrm>
            <a:off x="6224974" y="1684668"/>
            <a:ext cx="59670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</a:t>
            </a:r>
            <a:r>
              <a:rPr lang="en-US" sz="2400" dirty="0"/>
              <a:t> selection depends on read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Smaller </a:t>
            </a:r>
            <a:r>
              <a:rPr lang="en-US" sz="2400" i="1" dirty="0"/>
              <a:t>k</a:t>
            </a:r>
            <a:r>
              <a:rPr lang="en-US" sz="2400" dirty="0"/>
              <a:t> means more repeats joined and shorter contigs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</a:t>
            </a:r>
            <a:r>
              <a:rPr lang="en-US" sz="2400" i="1" dirty="0"/>
              <a:t>k</a:t>
            </a:r>
            <a:r>
              <a:rPr lang="en-US" sz="2400" dirty="0"/>
              <a:t> can lead to a fragmented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CB6051-16AA-425C-BF53-E6389483636A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72D57-4583-4A04-B388-F5FAF189F418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linkClick r:id="rId3"/>
              </a:rPr>
              <a:t>https://github.com/rrwick/Bandage/wiki/Effect-of-kmer-size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1573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C7C8-FB02-4D63-83BD-CCF59656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Bruijn graphs join repeats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7AAF2-887E-4CF8-9057-4A5463AB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039" y="1343373"/>
            <a:ext cx="6327922" cy="4723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275A0-4067-4D41-A8D0-BE40C2D5B06E}"/>
              </a:ext>
            </a:extLst>
          </p:cNvPr>
          <p:cNvSpPr txBox="1"/>
          <p:nvPr/>
        </p:nvSpPr>
        <p:spPr>
          <a:xfrm>
            <a:off x="2495550" y="58011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Pevzner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2001, PNAS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43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E63-05D8-4079-B89E-868C9FDD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correction based on graph structure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9069AF-B6AF-4537-84FD-9D675F6B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68" y="1381279"/>
            <a:ext cx="7379263" cy="470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3677E-1C99-4031-9AF0-FA81EF0780E4}"/>
              </a:ext>
            </a:extLst>
          </p:cNvPr>
          <p:cNvSpPr txBox="1"/>
          <p:nvPr/>
        </p:nvSpPr>
        <p:spPr>
          <a:xfrm>
            <a:off x="2495550" y="58011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Vollmers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2017,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PLoS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One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08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380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37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more difficult for us to manipulate chemicals at the nano scale than it is for our cells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811B39-3380-4E36-B546-08D7F4CA8244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0C947C-8548-4AF4-9D38-181193929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87" y="2028825"/>
            <a:ext cx="1057275" cy="280035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BF2B06E-7C31-4498-9C3D-42ED6CA0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6" y="1626002"/>
            <a:ext cx="6730851" cy="35409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1863939-B498-497B-A0E4-7D5763C96077}"/>
              </a:ext>
            </a:extLst>
          </p:cNvPr>
          <p:cNvSpPr/>
          <p:nvPr/>
        </p:nvSpPr>
        <p:spPr>
          <a:xfrm>
            <a:off x="8483951" y="3108960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DF59D9-127E-4F49-A984-7D8B7DC477F3}"/>
              </a:ext>
            </a:extLst>
          </p:cNvPr>
          <p:cNvSpPr/>
          <p:nvPr/>
        </p:nvSpPr>
        <p:spPr>
          <a:xfrm>
            <a:off x="4785360" y="3457242"/>
            <a:ext cx="820118" cy="82011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D84687-38F3-4FFE-BD5C-1420404E7079}"/>
              </a:ext>
            </a:extLst>
          </p:cNvPr>
          <p:cNvSpPr/>
          <p:nvPr/>
        </p:nvSpPr>
        <p:spPr>
          <a:xfrm>
            <a:off x="3332480" y="1422400"/>
            <a:ext cx="5039360" cy="441056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EC3D7-CEF1-4B47-B3A3-C50A450D2477}"/>
              </a:ext>
            </a:extLst>
          </p:cNvPr>
          <p:cNvSpPr txBox="1"/>
          <p:nvPr/>
        </p:nvSpPr>
        <p:spPr>
          <a:xfrm>
            <a:off x="3332479" y="3338133"/>
            <a:ext cx="503936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Difficult!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1A85-F8C1-4796-860C-3646A9F72220}"/>
              </a:ext>
            </a:extLst>
          </p:cNvPr>
          <p:cNvSpPr txBox="1"/>
          <p:nvPr/>
        </p:nvSpPr>
        <p:spPr>
          <a:xfrm>
            <a:off x="-15107" y="6617405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https://cnx.org/contents/GFy_h8cu@9.87:1tJ55Ot6@7/The-Cell-Cycle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126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081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57885" y="6042688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335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57885" y="6042688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6B94B-373D-4D91-9CAA-692DB84305D6}"/>
              </a:ext>
            </a:extLst>
          </p:cNvPr>
          <p:cNvSpPr txBox="1"/>
          <p:nvPr/>
        </p:nvSpPr>
        <p:spPr>
          <a:xfrm>
            <a:off x="4978585" y="4667439"/>
            <a:ext cx="63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1E31E-CD12-4002-B096-48844A469F56}"/>
              </a:ext>
            </a:extLst>
          </p:cNvPr>
          <p:cNvSpPr txBox="1"/>
          <p:nvPr/>
        </p:nvSpPr>
        <p:spPr>
          <a:xfrm>
            <a:off x="4681454" y="5447909"/>
            <a:ext cx="141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contig</a:t>
            </a:r>
          </a:p>
        </p:txBody>
      </p:sp>
    </p:spTree>
    <p:extLst>
      <p:ext uri="{BB962C8B-B14F-4D97-AF65-F5344CB8AC3E}">
        <p14:creationId xmlns:p14="http://schemas.microsoft.com/office/powerpoint/2010/main" val="2830311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57885" y="6042688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6B94B-373D-4D91-9CAA-692DB84305D6}"/>
              </a:ext>
            </a:extLst>
          </p:cNvPr>
          <p:cNvSpPr txBox="1"/>
          <p:nvPr/>
        </p:nvSpPr>
        <p:spPr>
          <a:xfrm>
            <a:off x="4978585" y="4667439"/>
            <a:ext cx="63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1E31E-CD12-4002-B096-48844A469F56}"/>
              </a:ext>
            </a:extLst>
          </p:cNvPr>
          <p:cNvSpPr txBox="1"/>
          <p:nvPr/>
        </p:nvSpPr>
        <p:spPr>
          <a:xfrm>
            <a:off x="4681454" y="5447909"/>
            <a:ext cx="141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contig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2ED1FB-DFD8-4896-BA97-51E7A7E71B6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7FA8B-31B6-47FD-BDBF-0920D9FC7E5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linkClick r:id="rId3"/>
              </a:rPr>
              <a:t>https://gwct.github.io/congen/programs.html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1997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join contigs into longer scaffolds?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09EEC8-BB33-4E42-BD74-39D55B569C1E}"/>
              </a:ext>
            </a:extLst>
          </p:cNvPr>
          <p:cNvSpPr txBox="1"/>
          <p:nvPr/>
        </p:nvSpPr>
        <p:spPr>
          <a:xfrm>
            <a:off x="9601079" y="4851298"/>
            <a:ext cx="1520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0F466-8504-4172-B042-4B84DB63F74B}"/>
              </a:ext>
            </a:extLst>
          </p:cNvPr>
          <p:cNvSpPr/>
          <p:nvPr/>
        </p:nvSpPr>
        <p:spPr>
          <a:xfrm>
            <a:off x="323543" y="4797529"/>
            <a:ext cx="9210675" cy="17716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17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2C2F7A-5118-436D-B7C9-5512C18D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6" y="2058733"/>
            <a:ext cx="6660914" cy="2740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D2268-FDD4-444E-A8BD-2A8A67136871}"/>
              </a:ext>
            </a:extLst>
          </p:cNvPr>
          <p:cNvSpPr txBox="1"/>
          <p:nvPr/>
        </p:nvSpPr>
        <p:spPr>
          <a:xfrm>
            <a:off x="195649" y="4855082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https://thesequencingcenter.com/knowledge-base/what-are-paired-end-reads/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9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2C2F7A-5118-436D-B7C9-5512C18D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6" y="2058733"/>
            <a:ext cx="6660914" cy="2740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D2268-FDD4-444E-A8BD-2A8A67136871}"/>
              </a:ext>
            </a:extLst>
          </p:cNvPr>
          <p:cNvSpPr txBox="1"/>
          <p:nvPr/>
        </p:nvSpPr>
        <p:spPr>
          <a:xfrm>
            <a:off x="195649" y="4855082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https://thesequencingcenter.com/knowledge-base/what-are-paired-end-reads/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1F7325-12AD-40B1-835E-E6FE7937A67B}"/>
              </a:ext>
            </a:extLst>
          </p:cNvPr>
          <p:cNvSpPr/>
          <p:nvPr/>
        </p:nvSpPr>
        <p:spPr>
          <a:xfrm>
            <a:off x="3292647" y="3428999"/>
            <a:ext cx="1473015" cy="49407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242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3B0B7-C34B-4998-A1DB-D672F8A8A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49" y="2270345"/>
            <a:ext cx="7334865" cy="28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3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Using long insert-size mate-pair libraries (“jumping libraries”)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E970B39D-A324-4CB3-8A8F-F6121CF00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8" y="1170038"/>
            <a:ext cx="6904450" cy="5181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63A8B1-8453-46F0-828F-4F1C3298F8F2}"/>
              </a:ext>
            </a:extLst>
          </p:cNvPr>
          <p:cNvSpPr/>
          <p:nvPr/>
        </p:nvSpPr>
        <p:spPr>
          <a:xfrm>
            <a:off x="1916369" y="2515044"/>
            <a:ext cx="895657" cy="4149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01C745-1450-46C2-A3FC-7083D2C9C825}"/>
              </a:ext>
            </a:extLst>
          </p:cNvPr>
          <p:cNvSpPr/>
          <p:nvPr/>
        </p:nvSpPr>
        <p:spPr>
          <a:xfrm>
            <a:off x="5200343" y="2510128"/>
            <a:ext cx="895657" cy="4149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9737F2-4054-4BFA-879B-DE2C12A9FAD3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https://www.ecseq.com/support/ngs/what-is-mate-pair-sequencing-useful-for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255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Using long insert-size mate-pair libraries (“jumping libraries”)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Using long reads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FA17C-DCDF-4E36-8E7A-62EBB6F2B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49" y="2298244"/>
            <a:ext cx="7334865" cy="27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5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steps are needed for us to read the information in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15A0C-BC7D-46BA-819F-46E7FDD08C17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CAC65-7CBF-4119-8452-3ADCD67334C4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3494A6-B034-4827-8B88-FA2877FA568B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99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EFC806-90CC-4A11-81AF-D83098B4CDDD}"/>
              </a:ext>
            </a:extLst>
          </p:cNvPr>
          <p:cNvSpPr/>
          <p:nvPr/>
        </p:nvSpPr>
        <p:spPr>
          <a:xfrm>
            <a:off x="1233947" y="4547489"/>
            <a:ext cx="5527827" cy="14452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Pre-sequencing preps that aid in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828868" y="230082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Hi-C chromosome conformation capture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5A240-D225-4ABD-9A73-132D20622972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Liebereman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-Aiden et al. 2009, Science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B86F0-17BB-4CB1-B7CD-AE1AC2AF7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" y="1278194"/>
            <a:ext cx="7580671" cy="2999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50C48-2BB1-461A-A376-BE3DBBD05D1B}"/>
              </a:ext>
            </a:extLst>
          </p:cNvPr>
          <p:cNvSpPr txBox="1"/>
          <p:nvPr/>
        </p:nvSpPr>
        <p:spPr>
          <a:xfrm>
            <a:off x="1233947" y="4608406"/>
            <a:ext cx="5368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Crosslink DNA that is close together in </a:t>
            </a:r>
            <a:r>
              <a:rPr lang="en-US" sz="2000" b="1" dirty="0">
                <a:solidFill>
                  <a:schemeClr val="bg1"/>
                </a:solidFill>
              </a:rPr>
              <a:t>physical space</a:t>
            </a:r>
            <a:r>
              <a:rPr lang="en-US" sz="2000" dirty="0">
                <a:solidFill>
                  <a:schemeClr val="bg1"/>
                </a:solidFill>
              </a:rPr>
              <a:t> when packed into chromatin with the assumption that DNA on the same chromosome will often be packed closely together</a:t>
            </a:r>
          </a:p>
        </p:txBody>
      </p:sp>
    </p:spTree>
    <p:extLst>
      <p:ext uri="{BB962C8B-B14F-4D97-AF65-F5344CB8AC3E}">
        <p14:creationId xmlns:p14="http://schemas.microsoft.com/office/powerpoint/2010/main" val="38832290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Pre-sequencing preps that aid in scaffolding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9D0A9-BCE8-4CC4-8E67-B834BD47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29" y="1127586"/>
            <a:ext cx="4959206" cy="5219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55A240-D225-4ABD-9A73-132D20622972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Burton et al. 2013, Nat Biotech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9927D-CF76-4C7E-864E-677B22963782}"/>
              </a:ext>
            </a:extLst>
          </p:cNvPr>
          <p:cNvSpPr txBox="1"/>
          <p:nvPr/>
        </p:nvSpPr>
        <p:spPr>
          <a:xfrm>
            <a:off x="7828868" y="230082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Hi-C chromosome conformation capture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9133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Pre-sequencing preps that aid in scaffolding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Linked reads also group reads by chromosome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AACA-66EA-3444-9162-13019310375D}"/>
              </a:ext>
            </a:extLst>
          </p:cNvPr>
          <p:cNvSpPr txBox="1"/>
          <p:nvPr/>
        </p:nvSpPr>
        <p:spPr>
          <a:xfrm>
            <a:off x="457200" y="1882975"/>
            <a:ext cx="31235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10x Genomics approaches this during the library phase using “linked read”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GEM bead allows you to first assemble by DNA molecule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then makes it computationally easier to overlay long haplotypes and place them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AA94C7-F62E-6742-BCBA-B2AB5B709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1413846"/>
            <a:ext cx="7379169" cy="4542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97F93-138D-471D-BE47-3FE1A26D7700}"/>
              </a:ext>
            </a:extLst>
          </p:cNvPr>
          <p:cNvSpPr txBox="1"/>
          <p:nvPr/>
        </p:nvSpPr>
        <p:spPr>
          <a:xfrm>
            <a:off x="9268233" y="6357524"/>
            <a:ext cx="2177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68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29D0A9-BCE8-4CC4-8E67-B834BD47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29" y="1127586"/>
            <a:ext cx="4959206" cy="52191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B56C54-5B2F-41C1-A890-A5FBB12CA645}"/>
              </a:ext>
            </a:extLst>
          </p:cNvPr>
          <p:cNvSpPr/>
          <p:nvPr/>
        </p:nvSpPr>
        <p:spPr>
          <a:xfrm>
            <a:off x="5235677" y="1661151"/>
            <a:ext cx="2045109" cy="80464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Pre-sequencing preps that aid in scaffolding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5A240-D225-4ABD-9A73-132D20622972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Burton et al. 2013, Nat Biotech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82E99-B60D-46CA-8AA4-CA14EF0E7666}"/>
              </a:ext>
            </a:extLst>
          </p:cNvPr>
          <p:cNvSpPr txBox="1"/>
          <p:nvPr/>
        </p:nvSpPr>
        <p:spPr>
          <a:xfrm>
            <a:off x="5191432" y="174031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Group by barcode instead of crosslinks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71891-2483-42C2-A7F0-19757135BDD6}"/>
              </a:ext>
            </a:extLst>
          </p:cNvPr>
          <p:cNvSpPr txBox="1"/>
          <p:nvPr/>
        </p:nvSpPr>
        <p:spPr>
          <a:xfrm>
            <a:off x="7828868" y="2300824"/>
            <a:ext cx="3893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Hi-C chromosome conformation capture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Linked reads/</a:t>
            </a:r>
            <a:r>
              <a:rPr lang="en-US" sz="2800" dirty="0" err="1"/>
              <a:t>haplotagging</a:t>
            </a: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86502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DD6EF-F1F5-4454-9D53-BFD3A48039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DA9E9-C206-4AF3-918F-7137F21851ED}"/>
              </a:ext>
            </a:extLst>
          </p:cNvPr>
          <p:cNvSpPr txBox="1"/>
          <p:nvPr/>
        </p:nvSpPr>
        <p:spPr>
          <a:xfrm>
            <a:off x="0" y="1950720"/>
            <a:ext cx="12192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Assemblies are haploid representations of genomes</a:t>
            </a:r>
          </a:p>
        </p:txBody>
      </p:sp>
    </p:spTree>
    <p:extLst>
      <p:ext uri="{BB962C8B-B14F-4D97-AF65-F5344CB8AC3E}">
        <p14:creationId xmlns:p14="http://schemas.microsoft.com/office/powerpoint/2010/main" val="18919603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1995319"/>
            <a:ext cx="9114503" cy="33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18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6" y="1995319"/>
            <a:ext cx="9114502" cy="3346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CA702-A0EE-4342-B040-60DF33636318}"/>
              </a:ext>
            </a:extLst>
          </p:cNvPr>
          <p:cNvSpPr txBox="1"/>
          <p:nvPr/>
        </p:nvSpPr>
        <p:spPr>
          <a:xfrm>
            <a:off x="8436078" y="2074606"/>
            <a:ext cx="3608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identify heterozygous sites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61851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6" y="1995319"/>
            <a:ext cx="9114502" cy="3346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C71D8-DA39-4570-A82A-E3AB04B9CE61}"/>
              </a:ext>
            </a:extLst>
          </p:cNvPr>
          <p:cNvSpPr txBox="1"/>
          <p:nvPr/>
        </p:nvSpPr>
        <p:spPr>
          <a:xfrm>
            <a:off x="8436078" y="2074606"/>
            <a:ext cx="3608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identify heterozygous sites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also assign quality scores to assembly (Referee)</a:t>
            </a:r>
          </a:p>
        </p:txBody>
      </p:sp>
    </p:spTree>
    <p:extLst>
      <p:ext uri="{BB962C8B-B14F-4D97-AF65-F5344CB8AC3E}">
        <p14:creationId xmlns:p14="http://schemas.microsoft.com/office/powerpoint/2010/main" val="10993062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6" y="1995319"/>
            <a:ext cx="9114502" cy="3346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C71D8-DA39-4570-A82A-E3AB04B9CE61}"/>
              </a:ext>
            </a:extLst>
          </p:cNvPr>
          <p:cNvSpPr txBox="1"/>
          <p:nvPr/>
        </p:nvSpPr>
        <p:spPr>
          <a:xfrm>
            <a:off x="8436078" y="2074606"/>
            <a:ext cx="3608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identify heterozygous sites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also assign quality scores to assembly (Referee)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Does not </a:t>
            </a:r>
            <a:r>
              <a:rPr lang="en-US" sz="2400" b="1" dirty="0"/>
              <a:t>phase</a:t>
            </a:r>
            <a:r>
              <a:rPr lang="en-US" sz="2400" dirty="0"/>
              <a:t> any of the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3380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phasing?</a:t>
            </a:r>
          </a:p>
          <a:p>
            <a:endParaRPr lang="en-US" dirty="0"/>
          </a:p>
          <a:p>
            <a:r>
              <a:rPr lang="en-US" dirty="0"/>
              <a:t>Phasing an assembly means to separate the maternal and paternal chromosomes. This has been relatively difficult until recently when long read sequencing could more easily resolve haplotypes.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AA29-B333-0B47-BB06-25353115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64" y="2210476"/>
            <a:ext cx="8704072" cy="44060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7F7989-CBE5-4DC9-B7CC-D358F40E6BE9}"/>
              </a:ext>
            </a:extLst>
          </p:cNvPr>
          <p:cNvSpPr/>
          <p:nvPr/>
        </p:nvSpPr>
        <p:spPr>
          <a:xfrm>
            <a:off x="1534510" y="4382814"/>
            <a:ext cx="9144000" cy="197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49C7-2DDF-4050-83DF-FE7BDE813DD8}"/>
              </a:ext>
            </a:extLst>
          </p:cNvPr>
          <p:cNvSpPr/>
          <p:nvPr/>
        </p:nvSpPr>
        <p:spPr>
          <a:xfrm>
            <a:off x="965059" y="3132083"/>
            <a:ext cx="1547152" cy="212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10410-ADE8-46F3-A4F2-D89E8EA3A247}"/>
              </a:ext>
            </a:extLst>
          </p:cNvPr>
          <p:cNvSpPr/>
          <p:nvPr/>
        </p:nvSpPr>
        <p:spPr>
          <a:xfrm>
            <a:off x="1373310" y="2728015"/>
            <a:ext cx="1138901" cy="73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AA66D-F65C-4DFF-ACD6-0FC99E94AE50}"/>
              </a:ext>
            </a:extLst>
          </p:cNvPr>
          <p:cNvSpPr txBox="1"/>
          <p:nvPr/>
        </p:nvSpPr>
        <p:spPr>
          <a:xfrm>
            <a:off x="965059" y="650590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26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These steps result in high error rates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A6C990F-DB75-4F2B-BA5A-322FC1E16900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717D8A-777B-467F-A224-3430CF6C0356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E4429CC-68F7-4735-9F96-5DAAC0D8048E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82EF29-7EE2-405A-A964-2C99AE1AFCD6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7597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phasing?</a:t>
            </a:r>
          </a:p>
          <a:p>
            <a:endParaRPr lang="en-US" dirty="0"/>
          </a:p>
          <a:p>
            <a:r>
              <a:rPr lang="en-US" dirty="0"/>
              <a:t>Phasing an assembly means to separate the maternal and paternal chromosomes. This has been relatively difficult until recently when long read sequencing could more easily resolve haplotypes.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AA29-B333-0B47-BB06-25353115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64" y="2210476"/>
            <a:ext cx="8704072" cy="44060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7F7989-CBE5-4DC9-B7CC-D358F40E6BE9}"/>
              </a:ext>
            </a:extLst>
          </p:cNvPr>
          <p:cNvSpPr/>
          <p:nvPr/>
        </p:nvSpPr>
        <p:spPr>
          <a:xfrm>
            <a:off x="1534510" y="5255172"/>
            <a:ext cx="9144000" cy="109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49C7-2DDF-4050-83DF-FE7BDE813DD8}"/>
              </a:ext>
            </a:extLst>
          </p:cNvPr>
          <p:cNvSpPr/>
          <p:nvPr/>
        </p:nvSpPr>
        <p:spPr>
          <a:xfrm>
            <a:off x="965059" y="3132083"/>
            <a:ext cx="1138901" cy="212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10410-ADE8-46F3-A4F2-D89E8EA3A247}"/>
              </a:ext>
            </a:extLst>
          </p:cNvPr>
          <p:cNvSpPr/>
          <p:nvPr/>
        </p:nvSpPr>
        <p:spPr>
          <a:xfrm>
            <a:off x="1373310" y="2728015"/>
            <a:ext cx="1138901" cy="73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14325-77AA-4449-A928-68D12787A751}"/>
              </a:ext>
            </a:extLst>
          </p:cNvPr>
          <p:cNvSpPr txBox="1"/>
          <p:nvPr/>
        </p:nvSpPr>
        <p:spPr>
          <a:xfrm>
            <a:off x="965059" y="650590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264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phasing?</a:t>
            </a:r>
          </a:p>
          <a:p>
            <a:endParaRPr lang="en-US" dirty="0"/>
          </a:p>
          <a:p>
            <a:r>
              <a:rPr lang="en-US" dirty="0"/>
              <a:t>Phasing an assembly means to separate the maternal and paternal chromosomes. This has been relatively difficult until recently when long read sequencing could more easily resolve haplotypes.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AA29-B333-0B47-BB06-25353115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64" y="2210476"/>
            <a:ext cx="8704072" cy="4406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D4D9D-C769-458A-9C17-3BE744C80278}"/>
              </a:ext>
            </a:extLst>
          </p:cNvPr>
          <p:cNvSpPr txBox="1"/>
          <p:nvPr/>
        </p:nvSpPr>
        <p:spPr>
          <a:xfrm>
            <a:off x="965059" y="650590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533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can we accomplish phasing?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AACA-66EA-3444-9162-13019310375D}"/>
              </a:ext>
            </a:extLst>
          </p:cNvPr>
          <p:cNvSpPr txBox="1"/>
          <p:nvPr/>
        </p:nvSpPr>
        <p:spPr>
          <a:xfrm>
            <a:off x="457200" y="1882975"/>
            <a:ext cx="3123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Pacbio</a:t>
            </a:r>
            <a:r>
              <a:rPr lang="en-US" dirty="0"/>
              <a:t> (and Nanopore) and linked reads addresses this by using long reads and identifying alternative </a:t>
            </a:r>
            <a:r>
              <a:rPr lang="en-US" dirty="0" err="1"/>
              <a:t>haplotigs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an assembly graph that contains “bubbles” which represent structural variation and alternative haplotypes (with different SNPs)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Break these apart by identifying which reads go with each haplotype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3D29C-8F15-D345-8413-4905EFB3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841" y="1584563"/>
            <a:ext cx="8658159" cy="4094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F4B494-7005-4B00-AFDC-07EA7DCC1C40}"/>
              </a:ext>
            </a:extLst>
          </p:cNvPr>
          <p:cNvSpPr txBox="1"/>
          <p:nvPr/>
        </p:nvSpPr>
        <p:spPr>
          <a:xfrm>
            <a:off x="3992038" y="5714574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Chin et al. 2016, Nat Methods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295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can we accomplish phasing?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AACA-66EA-3444-9162-13019310375D}"/>
              </a:ext>
            </a:extLst>
          </p:cNvPr>
          <p:cNvSpPr txBox="1"/>
          <p:nvPr/>
        </p:nvSpPr>
        <p:spPr>
          <a:xfrm>
            <a:off x="241300" y="2132061"/>
            <a:ext cx="264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Trio binning describes the process of using the maternal and paternal haplotypes to resolve offspring assembly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Assign reads from child to each paternal haplotype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28C17-8C40-514C-B7A0-E00BDB91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217681"/>
            <a:ext cx="9269684" cy="52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089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591604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4638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don’t know the original sequence</a:t>
            </a:r>
          </a:p>
        </p:txBody>
      </p:sp>
    </p:spTree>
    <p:extLst>
      <p:ext uri="{BB962C8B-B14F-4D97-AF65-F5344CB8AC3E}">
        <p14:creationId xmlns:p14="http://schemas.microsoft.com/office/powerpoint/2010/main" val="34604147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know a sequence similar to the original?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have an assembly from a closely related species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7A27BC-5C87-42EE-B255-50DAD0FA104F}"/>
              </a:ext>
            </a:extLst>
          </p:cNvPr>
          <p:cNvSpPr/>
          <p:nvPr/>
        </p:nvSpPr>
        <p:spPr>
          <a:xfrm>
            <a:off x="2290916" y="4357856"/>
            <a:ext cx="6223819" cy="1514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85117A-3F89-49DB-8349-BB799A1D5301}"/>
              </a:ext>
            </a:extLst>
          </p:cNvPr>
          <p:cNvSpPr/>
          <p:nvPr/>
        </p:nvSpPr>
        <p:spPr>
          <a:xfrm>
            <a:off x="3923071" y="4110388"/>
            <a:ext cx="3564193" cy="1514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850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map the reads to this assembly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have an assembly from a closely related species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11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map the reads to this assembly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573730" y="1172399"/>
            <a:ext cx="361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BWA, Bowtie, </a:t>
            </a:r>
            <a:r>
              <a:rPr lang="en-US" sz="2800" dirty="0" err="1"/>
              <a:t>bbmap</a:t>
            </a:r>
            <a:endParaRPr lang="en-US" sz="28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21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map the reads to this assembly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573730" y="1172399"/>
            <a:ext cx="3519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BWA, Bowtie, SOAP2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Burrows-Wheeler transform to facilitate many string searches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58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19150</TotalTime>
  <Words>4384</Words>
  <Application>Microsoft Office PowerPoint</Application>
  <PresentationFormat>Widescreen</PresentationFormat>
  <Paragraphs>1061</Paragraphs>
  <Slides>116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Arial</vt:lpstr>
      <vt:lpstr>Calibri</vt:lpstr>
      <vt:lpstr>Calibri Light</vt:lpstr>
      <vt:lpstr>Myriad Pro</vt:lpstr>
      <vt:lpstr>Roboto</vt:lpstr>
      <vt:lpstr>Source Sans Pro</vt:lpstr>
      <vt:lpstr>Office Theme</vt:lpstr>
      <vt:lpstr>PowerPoint Presentation</vt:lpstr>
      <vt:lpstr>PowerPoint Presentation</vt:lpstr>
      <vt:lpstr>Genome Assembly</vt:lpstr>
      <vt:lpstr>A genome assembly is a copy of the information encoded in DNA</vt:lpstr>
      <vt:lpstr>Cells are very good at making copies of their DNA</vt:lpstr>
      <vt:lpstr>Cells are very good at making copies of their DNA</vt:lpstr>
      <vt:lpstr>It is more difficult for us to manipulate chemicals at the nano scale than it is for our cells</vt:lpstr>
      <vt:lpstr>Additional steps are needed for us to read the information in DNA</vt:lpstr>
      <vt:lpstr>These steps result in high error rates</vt:lpstr>
      <vt:lpstr>A genome assembly is a hypothesis regarding the information encoded in the original DNA</vt:lpstr>
      <vt:lpstr>A genome assembly is a hypothesis regarding the information encoded in the original DNA</vt:lpstr>
      <vt:lpstr>A genome assembly is a hypothesis regarding the information encoded in the original DNA</vt:lpstr>
      <vt:lpstr>A genome assembly is a hypothesis regarding the information encoded in the original DNA</vt:lpstr>
      <vt:lpstr>PowerPoint Presentation</vt:lpstr>
      <vt:lpstr>PowerPoint Presentation</vt:lpstr>
      <vt:lpstr>Synthesizing and reading long fragments of DNA is hard</vt:lpstr>
      <vt:lpstr>Synthesizing and reading long fragments of DNA is hard</vt:lpstr>
      <vt:lpstr>Synthesizing and reading long fragments of DNA is hard</vt:lpstr>
      <vt:lpstr>Synthesizing and reading long fragments of DNA is hard</vt:lpstr>
      <vt:lpstr>Synthesizing and reading long fragments of DNA is hard</vt:lpstr>
      <vt:lpstr>Reads are short fragments of sequenced DNA</vt:lpstr>
      <vt:lpstr>Reads are short fragments of sequenced DNA</vt:lpstr>
      <vt:lpstr>How do we sequence reads?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The “shotgun” method improves throughput of Sanger sequencing</vt:lpstr>
      <vt:lpstr>The “shotgun” method improves throughput of Sanger sequencing</vt:lpstr>
      <vt:lpstr>Sanger sequencing was the driver behind the first generation of sequenced genomes</vt:lpstr>
      <vt:lpstr>Second generation sequencing increased throughput</vt:lpstr>
      <vt:lpstr>454 Pyrosequencing</vt:lpstr>
      <vt:lpstr>454 Pyrosequencing</vt:lpstr>
      <vt:lpstr>Illumina sequencing</vt:lpstr>
      <vt:lpstr>Illumina sequencing</vt:lpstr>
      <vt:lpstr>Illumina paired-end sequencing</vt:lpstr>
      <vt:lpstr>SOLiD sequencing</vt:lpstr>
      <vt:lpstr>Ion Torrent</vt:lpstr>
      <vt:lpstr>Ion Torrent</vt:lpstr>
      <vt:lpstr>Third generation sequencing promises longer, higher quality assemblies</vt:lpstr>
      <vt:lpstr>PacBio single molecule real-time sequencing (SMRT)</vt:lpstr>
      <vt:lpstr>PacBio single molecule real-time sequencing (SMRT)</vt:lpstr>
      <vt:lpstr>Oxford nanopore</vt:lpstr>
      <vt:lpstr>Sequencing technology overview</vt:lpstr>
      <vt:lpstr>PowerPoint Presentation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assembly contigs from reads?</vt:lpstr>
      <vt:lpstr>Two main classes of contig assembly algorithms</vt:lpstr>
      <vt:lpstr>Two main classes of contig assembly algorithms</vt:lpstr>
      <vt:lpstr>Overlap-layout-consensus</vt:lpstr>
      <vt:lpstr>de Bruijn graphs chop up the reads even further into segments of length k called k-mers</vt:lpstr>
      <vt:lpstr>Overlaps of k-1 are used to construct the de Bruijn graph</vt:lpstr>
      <vt:lpstr>Overlaps of k-1 are used to construct the de Bruijn graph</vt:lpstr>
      <vt:lpstr>Overlaps of k-1 are used to construct the de Bruijn graph</vt:lpstr>
      <vt:lpstr>de Bruijn graphs join repeats</vt:lpstr>
      <vt:lpstr>Error correction based on graph structure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How do we join contigs into longer scaffolds?</vt:lpstr>
      <vt:lpstr>Post-sequencing scaffolding</vt:lpstr>
      <vt:lpstr>Post-sequencing scaffolding</vt:lpstr>
      <vt:lpstr>Post-sequencing scaffolding</vt:lpstr>
      <vt:lpstr>Post-sequencing scaffolding</vt:lpstr>
      <vt:lpstr>Post-sequencing scaffolding</vt:lpstr>
      <vt:lpstr>Pre-sequencing preps that aid in scaffolding</vt:lpstr>
      <vt:lpstr>Pre-sequencing preps that aid in scaffolding</vt:lpstr>
      <vt:lpstr>PowerPoint Presentation</vt:lpstr>
      <vt:lpstr>Pre-sequencing preps that aid in scaffolding</vt:lpstr>
      <vt:lpstr>PowerPoint Presentation</vt:lpstr>
      <vt:lpstr>Determine heterozygous sites by mapping reads to assembly</vt:lpstr>
      <vt:lpstr>Determine heterozygous sites by mapping reads to assembly</vt:lpstr>
      <vt:lpstr>Determine heterozygous sites by mapping reads to assembly</vt:lpstr>
      <vt:lpstr>Determine heterozygous sites by mapping reads to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reconstruct the genome from reads?</vt:lpstr>
      <vt:lpstr>What if we know a sequence similar to the original?</vt:lpstr>
      <vt:lpstr>We can map the reads to this assembly</vt:lpstr>
      <vt:lpstr>We can map the reads to this assembly</vt:lpstr>
      <vt:lpstr>We can map the reads to this assembly</vt:lpstr>
      <vt:lpstr>Variants can be called based on the quality of aligned sequences</vt:lpstr>
      <vt:lpstr>Consensus sequences incorporate called variants</vt:lpstr>
      <vt:lpstr>Reads with too much variation may not be mapped</vt:lpstr>
      <vt:lpstr>Reads with too much variation may not be mapped</vt:lpstr>
      <vt:lpstr>Mapping to a single reference decreases estimated heterozygosity </vt:lpstr>
      <vt:lpstr>Iterative mapping back to the consensus sequence can reduce reference bias</vt:lpstr>
      <vt:lpstr>Iterative mapping reduces reference bias</vt:lpstr>
      <vt:lpstr>PowerPoint Presentation</vt:lpstr>
      <vt:lpstr>So you want to build a genome?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Patterns of molecular evolution in arthropods</dc:title>
  <dc:creator>Thomas, Gregg William Cline</dc:creator>
  <cp:lastModifiedBy>Thomas, Gregg</cp:lastModifiedBy>
  <cp:revision>302</cp:revision>
  <dcterms:created xsi:type="dcterms:W3CDTF">2020-07-06T23:15:52Z</dcterms:created>
  <dcterms:modified xsi:type="dcterms:W3CDTF">2020-09-11T03:17:29Z</dcterms:modified>
</cp:coreProperties>
</file>