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sldIdLst>
    <p:sldId id="256" r:id="rId2"/>
    <p:sldId id="446" r:id="rId3"/>
    <p:sldId id="397" r:id="rId4"/>
    <p:sldId id="398" r:id="rId5"/>
    <p:sldId id="444" r:id="rId6"/>
    <p:sldId id="399" r:id="rId7"/>
    <p:sldId id="400" r:id="rId8"/>
    <p:sldId id="401" r:id="rId9"/>
    <p:sldId id="402" r:id="rId10"/>
    <p:sldId id="445" r:id="rId11"/>
    <p:sldId id="448" r:id="rId12"/>
    <p:sldId id="447" r:id="rId13"/>
    <p:sldId id="404" r:id="rId14"/>
    <p:sldId id="451" r:id="rId15"/>
    <p:sldId id="356" r:id="rId16"/>
    <p:sldId id="355" r:id="rId17"/>
    <p:sldId id="354" r:id="rId18"/>
    <p:sldId id="450" r:id="rId19"/>
    <p:sldId id="449" r:id="rId20"/>
    <p:sldId id="357" r:id="rId21"/>
    <p:sldId id="358" r:id="rId22"/>
    <p:sldId id="359" r:id="rId23"/>
    <p:sldId id="360" r:id="rId24"/>
    <p:sldId id="361" r:id="rId25"/>
    <p:sldId id="408" r:id="rId26"/>
    <p:sldId id="407" r:id="rId27"/>
    <p:sldId id="406" r:id="rId28"/>
    <p:sldId id="353" r:id="rId29"/>
    <p:sldId id="409" r:id="rId30"/>
    <p:sldId id="412" r:id="rId31"/>
    <p:sldId id="413" r:id="rId32"/>
    <p:sldId id="414" r:id="rId33"/>
    <p:sldId id="415" r:id="rId34"/>
    <p:sldId id="416" r:id="rId35"/>
    <p:sldId id="417" r:id="rId36"/>
    <p:sldId id="418" r:id="rId37"/>
    <p:sldId id="419" r:id="rId38"/>
    <p:sldId id="420" r:id="rId39"/>
    <p:sldId id="421" r:id="rId40"/>
    <p:sldId id="422" r:id="rId41"/>
    <p:sldId id="423" r:id="rId42"/>
    <p:sldId id="424" r:id="rId43"/>
    <p:sldId id="425" r:id="rId44"/>
    <p:sldId id="426" r:id="rId45"/>
    <p:sldId id="452" r:id="rId46"/>
    <p:sldId id="429" r:id="rId47"/>
    <p:sldId id="453" r:id="rId48"/>
    <p:sldId id="455" r:id="rId49"/>
    <p:sldId id="454" r:id="rId50"/>
    <p:sldId id="459" r:id="rId51"/>
    <p:sldId id="458" r:id="rId52"/>
    <p:sldId id="457" r:id="rId53"/>
    <p:sldId id="460" r:id="rId54"/>
    <p:sldId id="462" r:id="rId55"/>
    <p:sldId id="431" r:id="rId56"/>
    <p:sldId id="463" r:id="rId57"/>
    <p:sldId id="464" r:id="rId58"/>
    <p:sldId id="465" r:id="rId59"/>
    <p:sldId id="439" r:id="rId60"/>
    <p:sldId id="438" r:id="rId61"/>
    <p:sldId id="442" r:id="rId62"/>
    <p:sldId id="437" r:id="rId63"/>
    <p:sldId id="466" r:id="rId64"/>
    <p:sldId id="467" r:id="rId65"/>
    <p:sldId id="470" r:id="rId66"/>
    <p:sldId id="469" r:id="rId67"/>
    <p:sldId id="468" r:id="rId68"/>
    <p:sldId id="471" r:id="rId69"/>
    <p:sldId id="434" r:id="rId70"/>
    <p:sldId id="472" r:id="rId71"/>
    <p:sldId id="473" r:id="rId72"/>
    <p:sldId id="481" r:id="rId73"/>
    <p:sldId id="474" r:id="rId74"/>
    <p:sldId id="482" r:id="rId75"/>
    <p:sldId id="483" r:id="rId76"/>
    <p:sldId id="475" r:id="rId77"/>
    <p:sldId id="435" r:id="rId78"/>
    <p:sldId id="432" r:id="rId79"/>
    <p:sldId id="436" r:id="rId80"/>
    <p:sldId id="476" r:id="rId81"/>
    <p:sldId id="478" r:id="rId82"/>
    <p:sldId id="479" r:id="rId83"/>
    <p:sldId id="480" r:id="rId84"/>
    <p:sldId id="484" r:id="rId85"/>
    <p:sldId id="485" r:id="rId86"/>
    <p:sldId id="486" r:id="rId87"/>
    <p:sldId id="487" r:id="rId88"/>
    <p:sldId id="488" r:id="rId89"/>
    <p:sldId id="489" r:id="rId90"/>
    <p:sldId id="490" r:id="rId91"/>
    <p:sldId id="491" r:id="rId92"/>
    <p:sldId id="492" r:id="rId93"/>
    <p:sldId id="493" r:id="rId94"/>
    <p:sldId id="494" r:id="rId95"/>
    <p:sldId id="433" r:id="rId96"/>
    <p:sldId id="495" r:id="rId97"/>
    <p:sldId id="496" r:id="rId98"/>
    <p:sldId id="497" r:id="rId99"/>
    <p:sldId id="498" r:id="rId100"/>
    <p:sldId id="499" r:id="rId101"/>
    <p:sldId id="500" r:id="rId102"/>
    <p:sldId id="501" r:id="rId103"/>
    <p:sldId id="505" r:id="rId104"/>
    <p:sldId id="506" r:id="rId105"/>
    <p:sldId id="507" r:id="rId106"/>
    <p:sldId id="502" r:id="rId107"/>
    <p:sldId id="503" r:id="rId108"/>
    <p:sldId id="508" r:id="rId109"/>
    <p:sldId id="509" r:id="rId110"/>
    <p:sldId id="510" r:id="rId111"/>
    <p:sldId id="512" r:id="rId112"/>
    <p:sldId id="511" r:id="rId113"/>
    <p:sldId id="514" r:id="rId114"/>
    <p:sldId id="513" r:id="rId115"/>
    <p:sldId id="515" r:id="rId116"/>
    <p:sldId id="516" r:id="rId117"/>
    <p:sldId id="517" r:id="rId118"/>
    <p:sldId id="518" r:id="rId119"/>
    <p:sldId id="316" r:id="rId1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6DFF"/>
    <a:srgbClr val="24FF24"/>
    <a:srgbClr val="A5A5A5"/>
    <a:srgbClr val="009292"/>
    <a:srgbClr val="4A1A7A"/>
    <a:srgbClr val="490092"/>
    <a:srgbClr val="FFFF6D"/>
    <a:srgbClr val="920000"/>
    <a:srgbClr val="FFBF80"/>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437" autoAdjust="0"/>
  </p:normalViewPr>
  <p:slideViewPr>
    <p:cSldViewPr snapToGrid="0">
      <p:cViewPr varScale="1">
        <p:scale>
          <a:sx n="97" d="100"/>
          <a:sy n="97" d="100"/>
        </p:scale>
        <p:origin x="1056" y="9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2DCA5-2476-4FB1-B7E7-4C0A93003FEF}" type="datetimeFigureOut">
              <a:rPr lang="en-US" smtClean="0"/>
              <a:t>9/6/2020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9CD97-9DC4-49E4-8B27-209E95896BDD}" type="slidenum">
              <a:rPr lang="en-US" smtClean="0"/>
              <a:t>‹#›</a:t>
            </a:fld>
            <a:endParaRPr lang="en-US"/>
          </a:p>
        </p:txBody>
      </p:sp>
    </p:spTree>
    <p:extLst>
      <p:ext uri="{BB962C8B-B14F-4D97-AF65-F5344CB8AC3E}">
        <p14:creationId xmlns:p14="http://schemas.microsoft.com/office/powerpoint/2010/main" val="145685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1</a:t>
            </a:fld>
            <a:endParaRPr lang="en-US"/>
          </a:p>
        </p:txBody>
      </p:sp>
    </p:spTree>
    <p:extLst>
      <p:ext uri="{BB962C8B-B14F-4D97-AF65-F5344CB8AC3E}">
        <p14:creationId xmlns:p14="http://schemas.microsoft.com/office/powerpoint/2010/main" val="2892925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54</a:t>
            </a:fld>
            <a:endParaRPr lang="en-US"/>
          </a:p>
        </p:txBody>
      </p:sp>
    </p:spTree>
    <p:extLst>
      <p:ext uri="{BB962C8B-B14F-4D97-AF65-F5344CB8AC3E}">
        <p14:creationId xmlns:p14="http://schemas.microsoft.com/office/powerpoint/2010/main" val="186295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55</a:t>
            </a:fld>
            <a:endParaRPr lang="en-US"/>
          </a:p>
        </p:txBody>
      </p:sp>
    </p:spTree>
    <p:extLst>
      <p:ext uri="{BB962C8B-B14F-4D97-AF65-F5344CB8AC3E}">
        <p14:creationId xmlns:p14="http://schemas.microsoft.com/office/powerpoint/2010/main" val="3435499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56</a:t>
            </a:fld>
            <a:endParaRPr lang="en-US"/>
          </a:p>
        </p:txBody>
      </p:sp>
    </p:spTree>
    <p:extLst>
      <p:ext uri="{BB962C8B-B14F-4D97-AF65-F5344CB8AC3E}">
        <p14:creationId xmlns:p14="http://schemas.microsoft.com/office/powerpoint/2010/main" val="2562990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57</a:t>
            </a:fld>
            <a:endParaRPr lang="en-US"/>
          </a:p>
        </p:txBody>
      </p:sp>
    </p:spTree>
    <p:extLst>
      <p:ext uri="{BB962C8B-B14F-4D97-AF65-F5344CB8AC3E}">
        <p14:creationId xmlns:p14="http://schemas.microsoft.com/office/powerpoint/2010/main" val="3301968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58</a:t>
            </a:fld>
            <a:endParaRPr lang="en-US"/>
          </a:p>
        </p:txBody>
      </p:sp>
    </p:spTree>
    <p:extLst>
      <p:ext uri="{BB962C8B-B14F-4D97-AF65-F5344CB8AC3E}">
        <p14:creationId xmlns:p14="http://schemas.microsoft.com/office/powerpoint/2010/main" val="1843183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59</a:t>
            </a:fld>
            <a:endParaRPr lang="en-US"/>
          </a:p>
        </p:txBody>
      </p:sp>
    </p:spTree>
    <p:extLst>
      <p:ext uri="{BB962C8B-B14F-4D97-AF65-F5344CB8AC3E}">
        <p14:creationId xmlns:p14="http://schemas.microsoft.com/office/powerpoint/2010/main" val="1203309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60</a:t>
            </a:fld>
            <a:endParaRPr lang="en-US"/>
          </a:p>
        </p:txBody>
      </p:sp>
    </p:spTree>
    <p:extLst>
      <p:ext uri="{BB962C8B-B14F-4D97-AF65-F5344CB8AC3E}">
        <p14:creationId xmlns:p14="http://schemas.microsoft.com/office/powerpoint/2010/main" val="3786222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61</a:t>
            </a:fld>
            <a:endParaRPr lang="en-US"/>
          </a:p>
        </p:txBody>
      </p:sp>
    </p:spTree>
    <p:extLst>
      <p:ext uri="{BB962C8B-B14F-4D97-AF65-F5344CB8AC3E}">
        <p14:creationId xmlns:p14="http://schemas.microsoft.com/office/powerpoint/2010/main" val="1797592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A9CD97-9DC4-49E4-8B27-209E95896BDD}" type="slidenum">
              <a:rPr lang="en-US" smtClean="0"/>
              <a:t>62</a:t>
            </a:fld>
            <a:endParaRPr lang="en-US"/>
          </a:p>
        </p:txBody>
      </p:sp>
    </p:spTree>
    <p:extLst>
      <p:ext uri="{BB962C8B-B14F-4D97-AF65-F5344CB8AC3E}">
        <p14:creationId xmlns:p14="http://schemas.microsoft.com/office/powerpoint/2010/main" val="3181671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A9CD97-9DC4-49E4-8B27-209E95896BDD}" type="slidenum">
              <a:rPr lang="en-US" smtClean="0"/>
              <a:t>63</a:t>
            </a:fld>
            <a:endParaRPr lang="en-US"/>
          </a:p>
        </p:txBody>
      </p:sp>
    </p:spTree>
    <p:extLst>
      <p:ext uri="{BB962C8B-B14F-4D97-AF65-F5344CB8AC3E}">
        <p14:creationId xmlns:p14="http://schemas.microsoft.com/office/powerpoint/2010/main" val="426266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3</a:t>
            </a:fld>
            <a:endParaRPr lang="en-US"/>
          </a:p>
        </p:txBody>
      </p:sp>
    </p:spTree>
    <p:extLst>
      <p:ext uri="{BB962C8B-B14F-4D97-AF65-F5344CB8AC3E}">
        <p14:creationId xmlns:p14="http://schemas.microsoft.com/office/powerpoint/2010/main" val="2647253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A9CD97-9DC4-49E4-8B27-209E95896BDD}" type="slidenum">
              <a:rPr lang="en-US" smtClean="0"/>
              <a:t>64</a:t>
            </a:fld>
            <a:endParaRPr lang="en-US"/>
          </a:p>
        </p:txBody>
      </p:sp>
    </p:spTree>
    <p:extLst>
      <p:ext uri="{BB962C8B-B14F-4D97-AF65-F5344CB8AC3E}">
        <p14:creationId xmlns:p14="http://schemas.microsoft.com/office/powerpoint/2010/main" val="1588350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A9CD97-9DC4-49E4-8B27-209E95896BDD}" type="slidenum">
              <a:rPr lang="en-US" smtClean="0"/>
              <a:t>65</a:t>
            </a:fld>
            <a:endParaRPr lang="en-US"/>
          </a:p>
        </p:txBody>
      </p:sp>
    </p:spTree>
    <p:extLst>
      <p:ext uri="{BB962C8B-B14F-4D97-AF65-F5344CB8AC3E}">
        <p14:creationId xmlns:p14="http://schemas.microsoft.com/office/powerpoint/2010/main" val="1579146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A9CD97-9DC4-49E4-8B27-209E95896BDD}" type="slidenum">
              <a:rPr lang="en-US" smtClean="0"/>
              <a:t>66</a:t>
            </a:fld>
            <a:endParaRPr lang="en-US"/>
          </a:p>
        </p:txBody>
      </p:sp>
    </p:spTree>
    <p:extLst>
      <p:ext uri="{BB962C8B-B14F-4D97-AF65-F5344CB8AC3E}">
        <p14:creationId xmlns:p14="http://schemas.microsoft.com/office/powerpoint/2010/main" val="2973048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A9CD97-9DC4-49E4-8B27-209E95896BDD}" type="slidenum">
              <a:rPr lang="en-US" smtClean="0"/>
              <a:t>67</a:t>
            </a:fld>
            <a:endParaRPr lang="en-US"/>
          </a:p>
        </p:txBody>
      </p:sp>
    </p:spTree>
    <p:extLst>
      <p:ext uri="{BB962C8B-B14F-4D97-AF65-F5344CB8AC3E}">
        <p14:creationId xmlns:p14="http://schemas.microsoft.com/office/powerpoint/2010/main" val="1716338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70</a:t>
            </a:fld>
            <a:endParaRPr lang="en-US"/>
          </a:p>
        </p:txBody>
      </p:sp>
    </p:spTree>
    <p:extLst>
      <p:ext uri="{BB962C8B-B14F-4D97-AF65-F5344CB8AC3E}">
        <p14:creationId xmlns:p14="http://schemas.microsoft.com/office/powerpoint/2010/main" val="916204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71</a:t>
            </a:fld>
            <a:endParaRPr lang="en-US"/>
          </a:p>
        </p:txBody>
      </p:sp>
    </p:spTree>
    <p:extLst>
      <p:ext uri="{BB962C8B-B14F-4D97-AF65-F5344CB8AC3E}">
        <p14:creationId xmlns:p14="http://schemas.microsoft.com/office/powerpoint/2010/main" val="24494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72</a:t>
            </a:fld>
            <a:endParaRPr lang="en-US"/>
          </a:p>
        </p:txBody>
      </p:sp>
    </p:spTree>
    <p:extLst>
      <p:ext uri="{BB962C8B-B14F-4D97-AF65-F5344CB8AC3E}">
        <p14:creationId xmlns:p14="http://schemas.microsoft.com/office/powerpoint/2010/main" val="66244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74</a:t>
            </a:fld>
            <a:endParaRPr lang="en-US"/>
          </a:p>
        </p:txBody>
      </p:sp>
    </p:spTree>
    <p:extLst>
      <p:ext uri="{BB962C8B-B14F-4D97-AF65-F5344CB8AC3E}">
        <p14:creationId xmlns:p14="http://schemas.microsoft.com/office/powerpoint/2010/main" val="2979129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75</a:t>
            </a:fld>
            <a:endParaRPr lang="en-US"/>
          </a:p>
        </p:txBody>
      </p:sp>
    </p:spTree>
    <p:extLst>
      <p:ext uri="{BB962C8B-B14F-4D97-AF65-F5344CB8AC3E}">
        <p14:creationId xmlns:p14="http://schemas.microsoft.com/office/powerpoint/2010/main" val="1858194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105</a:t>
            </a:fld>
            <a:endParaRPr lang="en-US"/>
          </a:p>
        </p:txBody>
      </p:sp>
    </p:spTree>
    <p:extLst>
      <p:ext uri="{BB962C8B-B14F-4D97-AF65-F5344CB8AC3E}">
        <p14:creationId xmlns:p14="http://schemas.microsoft.com/office/powerpoint/2010/main" val="301232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4</a:t>
            </a:fld>
            <a:endParaRPr lang="en-US"/>
          </a:p>
        </p:txBody>
      </p:sp>
    </p:spTree>
    <p:extLst>
      <p:ext uri="{BB962C8B-B14F-4D97-AF65-F5344CB8AC3E}">
        <p14:creationId xmlns:p14="http://schemas.microsoft.com/office/powerpoint/2010/main" val="285636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Schaeffer </a:t>
            </a:r>
            <a:r>
              <a:rPr lang="en-US" b="1" dirty="0"/>
              <a:t>Polytene Chromosomal Maps of 11 Drosophila Species: The Order of Genomic Scaffolds Inferred From Genetic and Physical Maps</a:t>
            </a:r>
          </a:p>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9</a:t>
            </a:fld>
            <a:endParaRPr lang="en-US"/>
          </a:p>
        </p:txBody>
      </p:sp>
    </p:spTree>
    <p:extLst>
      <p:ext uri="{BB962C8B-B14F-4D97-AF65-F5344CB8AC3E}">
        <p14:creationId xmlns:p14="http://schemas.microsoft.com/office/powerpoint/2010/main" val="3443344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https://en.wikipedia.org/wiki/FASTQ_format#Encoding</a:t>
            </a:r>
          </a:p>
        </p:txBody>
      </p:sp>
      <p:sp>
        <p:nvSpPr>
          <p:cNvPr id="4" name="Slide Number Placeholder 3"/>
          <p:cNvSpPr>
            <a:spLocks noGrp="1"/>
          </p:cNvSpPr>
          <p:nvPr>
            <p:ph type="sldNum" sz="quarter" idx="5"/>
          </p:nvPr>
        </p:nvSpPr>
        <p:spPr/>
        <p:txBody>
          <a:bodyPr/>
          <a:lstStyle/>
          <a:p>
            <a:fld id="{1CA9CD97-9DC4-49E4-8B27-209E95896BDD}" type="slidenum">
              <a:rPr lang="en-US" smtClean="0"/>
              <a:t>37</a:t>
            </a:fld>
            <a:endParaRPr lang="en-US"/>
          </a:p>
        </p:txBody>
      </p:sp>
    </p:spTree>
    <p:extLst>
      <p:ext uri="{BB962C8B-B14F-4D97-AF65-F5344CB8AC3E}">
        <p14:creationId xmlns:p14="http://schemas.microsoft.com/office/powerpoint/2010/main" val="68450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50</a:t>
            </a:fld>
            <a:endParaRPr lang="en-US"/>
          </a:p>
        </p:txBody>
      </p:sp>
    </p:spTree>
    <p:extLst>
      <p:ext uri="{BB962C8B-B14F-4D97-AF65-F5344CB8AC3E}">
        <p14:creationId xmlns:p14="http://schemas.microsoft.com/office/powerpoint/2010/main" val="2422055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51</a:t>
            </a:fld>
            <a:endParaRPr lang="en-US"/>
          </a:p>
        </p:txBody>
      </p:sp>
    </p:spTree>
    <p:extLst>
      <p:ext uri="{BB962C8B-B14F-4D97-AF65-F5344CB8AC3E}">
        <p14:creationId xmlns:p14="http://schemas.microsoft.com/office/powerpoint/2010/main" val="3364547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52</a:t>
            </a:fld>
            <a:endParaRPr lang="en-US"/>
          </a:p>
        </p:txBody>
      </p:sp>
    </p:spTree>
    <p:extLst>
      <p:ext uri="{BB962C8B-B14F-4D97-AF65-F5344CB8AC3E}">
        <p14:creationId xmlns:p14="http://schemas.microsoft.com/office/powerpoint/2010/main" val="192768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9CD97-9DC4-49E4-8B27-209E95896BDD}" type="slidenum">
              <a:rPr lang="en-US" smtClean="0"/>
              <a:t>53</a:t>
            </a:fld>
            <a:endParaRPr lang="en-US"/>
          </a:p>
        </p:txBody>
      </p:sp>
    </p:spTree>
    <p:extLst>
      <p:ext uri="{BB962C8B-B14F-4D97-AF65-F5344CB8AC3E}">
        <p14:creationId xmlns:p14="http://schemas.microsoft.com/office/powerpoint/2010/main" val="1522339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D6CA-A68F-4682-AEF3-8A904CC2E5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4EA4B1-05E8-4103-AE0A-B38C1C717F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3EA8F-5680-45B5-8BFB-E240968F1ED5}"/>
              </a:ext>
            </a:extLst>
          </p:cNvPr>
          <p:cNvSpPr>
            <a:spLocks noGrp="1"/>
          </p:cNvSpPr>
          <p:nvPr>
            <p:ph type="dt" sz="half" idx="10"/>
          </p:nvPr>
        </p:nvSpPr>
        <p:spPr/>
        <p:txBody>
          <a:bodyPr/>
          <a:lstStyle/>
          <a:p>
            <a:fld id="{50027925-5440-4A9D-8E1D-AE9997B6F50B}" type="datetimeFigureOut">
              <a:rPr lang="en-US" smtClean="0"/>
              <a:t>9/6/2020</a:t>
            </a:fld>
            <a:endParaRPr lang="en-US"/>
          </a:p>
        </p:txBody>
      </p:sp>
      <p:sp>
        <p:nvSpPr>
          <p:cNvPr id="5" name="Footer Placeholder 4">
            <a:extLst>
              <a:ext uri="{FF2B5EF4-FFF2-40B4-BE49-F238E27FC236}">
                <a16:creationId xmlns:a16="http://schemas.microsoft.com/office/drawing/2014/main" id="{F3E78683-6D2B-45E5-9317-13F5024D8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DBE266-023F-48EF-BF2D-5613EA185B45}"/>
              </a:ext>
            </a:extLst>
          </p:cNvPr>
          <p:cNvSpPr>
            <a:spLocks noGrp="1"/>
          </p:cNvSpPr>
          <p:nvPr>
            <p:ph type="sldNum" sz="quarter" idx="12"/>
          </p:nvPr>
        </p:nvSpPr>
        <p:spPr/>
        <p:txBody>
          <a:bodyPr/>
          <a:lstStyle/>
          <a:p>
            <a:fld id="{319AA7CB-3592-4CE3-B288-DE76F595F5B0}" type="slidenum">
              <a:rPr lang="en-US" smtClean="0"/>
              <a:t>‹#›</a:t>
            </a:fld>
            <a:endParaRPr lang="en-US"/>
          </a:p>
        </p:txBody>
      </p:sp>
    </p:spTree>
    <p:extLst>
      <p:ext uri="{BB962C8B-B14F-4D97-AF65-F5344CB8AC3E}">
        <p14:creationId xmlns:p14="http://schemas.microsoft.com/office/powerpoint/2010/main" val="161376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CD76E-2455-46C1-8D87-D99BF37AF9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DB531B-3B93-4F2D-9C1C-4E1C935694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DE6DF-A346-4CD5-A4CC-FD9D3B581591}"/>
              </a:ext>
            </a:extLst>
          </p:cNvPr>
          <p:cNvSpPr>
            <a:spLocks noGrp="1"/>
          </p:cNvSpPr>
          <p:nvPr>
            <p:ph type="dt" sz="half" idx="10"/>
          </p:nvPr>
        </p:nvSpPr>
        <p:spPr/>
        <p:txBody>
          <a:bodyPr/>
          <a:lstStyle/>
          <a:p>
            <a:fld id="{50027925-5440-4A9D-8E1D-AE9997B6F50B}" type="datetimeFigureOut">
              <a:rPr lang="en-US" smtClean="0"/>
              <a:t>9/6/2020</a:t>
            </a:fld>
            <a:endParaRPr lang="en-US"/>
          </a:p>
        </p:txBody>
      </p:sp>
      <p:sp>
        <p:nvSpPr>
          <p:cNvPr id="5" name="Footer Placeholder 4">
            <a:extLst>
              <a:ext uri="{FF2B5EF4-FFF2-40B4-BE49-F238E27FC236}">
                <a16:creationId xmlns:a16="http://schemas.microsoft.com/office/drawing/2014/main" id="{087F74AB-02D8-4573-86B8-FAA1335FC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D2720-7DED-4231-9BAF-8676F87960AD}"/>
              </a:ext>
            </a:extLst>
          </p:cNvPr>
          <p:cNvSpPr>
            <a:spLocks noGrp="1"/>
          </p:cNvSpPr>
          <p:nvPr>
            <p:ph type="sldNum" sz="quarter" idx="12"/>
          </p:nvPr>
        </p:nvSpPr>
        <p:spPr/>
        <p:txBody>
          <a:bodyPr/>
          <a:lstStyle/>
          <a:p>
            <a:fld id="{319AA7CB-3592-4CE3-B288-DE76F595F5B0}" type="slidenum">
              <a:rPr lang="en-US" smtClean="0"/>
              <a:t>‹#›</a:t>
            </a:fld>
            <a:endParaRPr lang="en-US"/>
          </a:p>
        </p:txBody>
      </p:sp>
    </p:spTree>
    <p:extLst>
      <p:ext uri="{BB962C8B-B14F-4D97-AF65-F5344CB8AC3E}">
        <p14:creationId xmlns:p14="http://schemas.microsoft.com/office/powerpoint/2010/main" val="161359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874B90-6E7E-4258-9DF6-0306CB29C8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59DA3E-78F4-41D0-A5B0-F58CD13946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BCB50-A20A-434D-A583-148E956514CA}"/>
              </a:ext>
            </a:extLst>
          </p:cNvPr>
          <p:cNvSpPr>
            <a:spLocks noGrp="1"/>
          </p:cNvSpPr>
          <p:nvPr>
            <p:ph type="dt" sz="half" idx="10"/>
          </p:nvPr>
        </p:nvSpPr>
        <p:spPr/>
        <p:txBody>
          <a:bodyPr/>
          <a:lstStyle/>
          <a:p>
            <a:fld id="{50027925-5440-4A9D-8E1D-AE9997B6F50B}" type="datetimeFigureOut">
              <a:rPr lang="en-US" smtClean="0"/>
              <a:t>9/6/2020</a:t>
            </a:fld>
            <a:endParaRPr lang="en-US"/>
          </a:p>
        </p:txBody>
      </p:sp>
      <p:sp>
        <p:nvSpPr>
          <p:cNvPr id="5" name="Footer Placeholder 4">
            <a:extLst>
              <a:ext uri="{FF2B5EF4-FFF2-40B4-BE49-F238E27FC236}">
                <a16:creationId xmlns:a16="http://schemas.microsoft.com/office/drawing/2014/main" id="{1CE962C7-BA23-4323-A9D2-48E3ABBC6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4A413-AB55-47E1-BF73-8F24A1CB976B}"/>
              </a:ext>
            </a:extLst>
          </p:cNvPr>
          <p:cNvSpPr>
            <a:spLocks noGrp="1"/>
          </p:cNvSpPr>
          <p:nvPr>
            <p:ph type="sldNum" sz="quarter" idx="12"/>
          </p:nvPr>
        </p:nvSpPr>
        <p:spPr/>
        <p:txBody>
          <a:bodyPr/>
          <a:lstStyle/>
          <a:p>
            <a:fld id="{319AA7CB-3592-4CE3-B288-DE76F595F5B0}" type="slidenum">
              <a:rPr lang="en-US" smtClean="0"/>
              <a:t>‹#›</a:t>
            </a:fld>
            <a:endParaRPr lang="en-US"/>
          </a:p>
        </p:txBody>
      </p:sp>
    </p:spTree>
    <p:extLst>
      <p:ext uri="{BB962C8B-B14F-4D97-AF65-F5344CB8AC3E}">
        <p14:creationId xmlns:p14="http://schemas.microsoft.com/office/powerpoint/2010/main" val="2328917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4FF64-8C14-4817-9059-61761773B8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8C6A5-2BC3-4DFC-BF31-4D16884E7F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CC7DE-11C2-4EE6-82C7-80F843AE4167}"/>
              </a:ext>
            </a:extLst>
          </p:cNvPr>
          <p:cNvSpPr>
            <a:spLocks noGrp="1"/>
          </p:cNvSpPr>
          <p:nvPr>
            <p:ph type="dt" sz="half" idx="10"/>
          </p:nvPr>
        </p:nvSpPr>
        <p:spPr/>
        <p:txBody>
          <a:bodyPr/>
          <a:lstStyle/>
          <a:p>
            <a:fld id="{50027925-5440-4A9D-8E1D-AE9997B6F50B}" type="datetimeFigureOut">
              <a:rPr lang="en-US" smtClean="0"/>
              <a:t>9/6/2020</a:t>
            </a:fld>
            <a:endParaRPr lang="en-US"/>
          </a:p>
        </p:txBody>
      </p:sp>
      <p:sp>
        <p:nvSpPr>
          <p:cNvPr id="5" name="Footer Placeholder 4">
            <a:extLst>
              <a:ext uri="{FF2B5EF4-FFF2-40B4-BE49-F238E27FC236}">
                <a16:creationId xmlns:a16="http://schemas.microsoft.com/office/drawing/2014/main" id="{706E8CA6-0E3E-44C2-A0A7-686F1F6A0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2CDA5-9FD2-42D6-A2A0-FDC58DC49BB6}"/>
              </a:ext>
            </a:extLst>
          </p:cNvPr>
          <p:cNvSpPr>
            <a:spLocks noGrp="1"/>
          </p:cNvSpPr>
          <p:nvPr>
            <p:ph type="sldNum" sz="quarter" idx="12"/>
          </p:nvPr>
        </p:nvSpPr>
        <p:spPr/>
        <p:txBody>
          <a:bodyPr/>
          <a:lstStyle/>
          <a:p>
            <a:fld id="{319AA7CB-3592-4CE3-B288-DE76F595F5B0}" type="slidenum">
              <a:rPr lang="en-US" smtClean="0"/>
              <a:t>‹#›</a:t>
            </a:fld>
            <a:endParaRPr lang="en-US"/>
          </a:p>
        </p:txBody>
      </p:sp>
    </p:spTree>
    <p:extLst>
      <p:ext uri="{BB962C8B-B14F-4D97-AF65-F5344CB8AC3E}">
        <p14:creationId xmlns:p14="http://schemas.microsoft.com/office/powerpoint/2010/main" val="397814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DEAC-6C98-441D-9924-E67EE7E9F0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E8F147-64F4-4E1C-BBC9-8B45436F03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9375B6-9DDD-479F-AD80-BD06DD2DA54F}"/>
              </a:ext>
            </a:extLst>
          </p:cNvPr>
          <p:cNvSpPr>
            <a:spLocks noGrp="1"/>
          </p:cNvSpPr>
          <p:nvPr>
            <p:ph type="dt" sz="half" idx="10"/>
          </p:nvPr>
        </p:nvSpPr>
        <p:spPr/>
        <p:txBody>
          <a:bodyPr/>
          <a:lstStyle/>
          <a:p>
            <a:fld id="{50027925-5440-4A9D-8E1D-AE9997B6F50B}" type="datetimeFigureOut">
              <a:rPr lang="en-US" smtClean="0"/>
              <a:t>9/6/2020</a:t>
            </a:fld>
            <a:endParaRPr lang="en-US"/>
          </a:p>
        </p:txBody>
      </p:sp>
      <p:sp>
        <p:nvSpPr>
          <p:cNvPr id="5" name="Footer Placeholder 4">
            <a:extLst>
              <a:ext uri="{FF2B5EF4-FFF2-40B4-BE49-F238E27FC236}">
                <a16:creationId xmlns:a16="http://schemas.microsoft.com/office/drawing/2014/main" id="{61D1C2CC-954E-4856-95C1-6644CEE07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9417B-B440-4AAF-A4C7-87E75F2C5106}"/>
              </a:ext>
            </a:extLst>
          </p:cNvPr>
          <p:cNvSpPr>
            <a:spLocks noGrp="1"/>
          </p:cNvSpPr>
          <p:nvPr>
            <p:ph type="sldNum" sz="quarter" idx="12"/>
          </p:nvPr>
        </p:nvSpPr>
        <p:spPr/>
        <p:txBody>
          <a:bodyPr/>
          <a:lstStyle/>
          <a:p>
            <a:fld id="{319AA7CB-3592-4CE3-B288-DE76F595F5B0}" type="slidenum">
              <a:rPr lang="en-US" smtClean="0"/>
              <a:t>‹#›</a:t>
            </a:fld>
            <a:endParaRPr lang="en-US"/>
          </a:p>
        </p:txBody>
      </p:sp>
    </p:spTree>
    <p:extLst>
      <p:ext uri="{BB962C8B-B14F-4D97-AF65-F5344CB8AC3E}">
        <p14:creationId xmlns:p14="http://schemas.microsoft.com/office/powerpoint/2010/main" val="177498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0616-8A73-48B8-AB19-4438360E71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8BE35E-3226-44DC-865B-7E5CEDAFD2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DC163A-375F-40BB-8EEE-9112ECEA01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F37738-4033-48C7-A9B7-4FAC57FC279D}"/>
              </a:ext>
            </a:extLst>
          </p:cNvPr>
          <p:cNvSpPr>
            <a:spLocks noGrp="1"/>
          </p:cNvSpPr>
          <p:nvPr>
            <p:ph type="dt" sz="half" idx="10"/>
          </p:nvPr>
        </p:nvSpPr>
        <p:spPr/>
        <p:txBody>
          <a:bodyPr/>
          <a:lstStyle/>
          <a:p>
            <a:fld id="{50027925-5440-4A9D-8E1D-AE9997B6F50B}" type="datetimeFigureOut">
              <a:rPr lang="en-US" smtClean="0"/>
              <a:t>9/6/2020</a:t>
            </a:fld>
            <a:endParaRPr lang="en-US"/>
          </a:p>
        </p:txBody>
      </p:sp>
      <p:sp>
        <p:nvSpPr>
          <p:cNvPr id="6" name="Footer Placeholder 5">
            <a:extLst>
              <a:ext uri="{FF2B5EF4-FFF2-40B4-BE49-F238E27FC236}">
                <a16:creationId xmlns:a16="http://schemas.microsoft.com/office/drawing/2014/main" id="{37AB71D0-CB1B-4BE4-A6E0-4BCD77403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3F64CF-D1A2-47FC-92CA-7616A4E25CD3}"/>
              </a:ext>
            </a:extLst>
          </p:cNvPr>
          <p:cNvSpPr>
            <a:spLocks noGrp="1"/>
          </p:cNvSpPr>
          <p:nvPr>
            <p:ph type="sldNum" sz="quarter" idx="12"/>
          </p:nvPr>
        </p:nvSpPr>
        <p:spPr/>
        <p:txBody>
          <a:bodyPr/>
          <a:lstStyle/>
          <a:p>
            <a:fld id="{319AA7CB-3592-4CE3-B288-DE76F595F5B0}" type="slidenum">
              <a:rPr lang="en-US" smtClean="0"/>
              <a:t>‹#›</a:t>
            </a:fld>
            <a:endParaRPr lang="en-US"/>
          </a:p>
        </p:txBody>
      </p:sp>
    </p:spTree>
    <p:extLst>
      <p:ext uri="{BB962C8B-B14F-4D97-AF65-F5344CB8AC3E}">
        <p14:creationId xmlns:p14="http://schemas.microsoft.com/office/powerpoint/2010/main" val="61888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CD6E-24AB-4478-958D-1BC8960B95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027298-73E8-42D5-892E-56BEEA7F4D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263567-DD35-4741-A4A3-1C314D4689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A92CA9-B9A5-41CA-A077-16B539DE2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5F69E1-567B-42C8-B816-B8A401459C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254F0F-CE79-4020-A63C-644EE78671C9}"/>
              </a:ext>
            </a:extLst>
          </p:cNvPr>
          <p:cNvSpPr>
            <a:spLocks noGrp="1"/>
          </p:cNvSpPr>
          <p:nvPr>
            <p:ph type="dt" sz="half" idx="10"/>
          </p:nvPr>
        </p:nvSpPr>
        <p:spPr/>
        <p:txBody>
          <a:bodyPr/>
          <a:lstStyle/>
          <a:p>
            <a:fld id="{50027925-5440-4A9D-8E1D-AE9997B6F50B}" type="datetimeFigureOut">
              <a:rPr lang="en-US" smtClean="0"/>
              <a:t>9/6/2020</a:t>
            </a:fld>
            <a:endParaRPr lang="en-US"/>
          </a:p>
        </p:txBody>
      </p:sp>
      <p:sp>
        <p:nvSpPr>
          <p:cNvPr id="8" name="Footer Placeholder 7">
            <a:extLst>
              <a:ext uri="{FF2B5EF4-FFF2-40B4-BE49-F238E27FC236}">
                <a16:creationId xmlns:a16="http://schemas.microsoft.com/office/drawing/2014/main" id="{A1950742-14FA-455F-8C2E-42727698CA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BD90D6-52E3-4A78-9E1D-296076FFBBA5}"/>
              </a:ext>
            </a:extLst>
          </p:cNvPr>
          <p:cNvSpPr>
            <a:spLocks noGrp="1"/>
          </p:cNvSpPr>
          <p:nvPr>
            <p:ph type="sldNum" sz="quarter" idx="12"/>
          </p:nvPr>
        </p:nvSpPr>
        <p:spPr/>
        <p:txBody>
          <a:bodyPr/>
          <a:lstStyle/>
          <a:p>
            <a:fld id="{319AA7CB-3592-4CE3-B288-DE76F595F5B0}" type="slidenum">
              <a:rPr lang="en-US" smtClean="0"/>
              <a:t>‹#›</a:t>
            </a:fld>
            <a:endParaRPr lang="en-US"/>
          </a:p>
        </p:txBody>
      </p:sp>
    </p:spTree>
    <p:extLst>
      <p:ext uri="{BB962C8B-B14F-4D97-AF65-F5344CB8AC3E}">
        <p14:creationId xmlns:p14="http://schemas.microsoft.com/office/powerpoint/2010/main" val="169140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8C1B-B128-4843-90C7-F49FB6B38D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1BC0F3-9255-4818-A2AB-F515194F9CBD}"/>
              </a:ext>
            </a:extLst>
          </p:cNvPr>
          <p:cNvSpPr>
            <a:spLocks noGrp="1"/>
          </p:cNvSpPr>
          <p:nvPr>
            <p:ph type="dt" sz="half" idx="10"/>
          </p:nvPr>
        </p:nvSpPr>
        <p:spPr/>
        <p:txBody>
          <a:bodyPr/>
          <a:lstStyle/>
          <a:p>
            <a:fld id="{50027925-5440-4A9D-8E1D-AE9997B6F50B}" type="datetimeFigureOut">
              <a:rPr lang="en-US" smtClean="0"/>
              <a:t>9/6/2020</a:t>
            </a:fld>
            <a:endParaRPr lang="en-US"/>
          </a:p>
        </p:txBody>
      </p:sp>
      <p:sp>
        <p:nvSpPr>
          <p:cNvPr id="4" name="Footer Placeholder 3">
            <a:extLst>
              <a:ext uri="{FF2B5EF4-FFF2-40B4-BE49-F238E27FC236}">
                <a16:creationId xmlns:a16="http://schemas.microsoft.com/office/drawing/2014/main" id="{5D2CFC27-D551-41A4-90E4-81642DBC88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8C7EA3-4469-4565-B008-E2402B0C5724}"/>
              </a:ext>
            </a:extLst>
          </p:cNvPr>
          <p:cNvSpPr>
            <a:spLocks noGrp="1"/>
          </p:cNvSpPr>
          <p:nvPr>
            <p:ph type="sldNum" sz="quarter" idx="12"/>
          </p:nvPr>
        </p:nvSpPr>
        <p:spPr/>
        <p:txBody>
          <a:bodyPr/>
          <a:lstStyle/>
          <a:p>
            <a:fld id="{319AA7CB-3592-4CE3-B288-DE76F595F5B0}" type="slidenum">
              <a:rPr lang="en-US" smtClean="0"/>
              <a:t>‹#›</a:t>
            </a:fld>
            <a:endParaRPr lang="en-US"/>
          </a:p>
        </p:txBody>
      </p:sp>
    </p:spTree>
    <p:extLst>
      <p:ext uri="{BB962C8B-B14F-4D97-AF65-F5344CB8AC3E}">
        <p14:creationId xmlns:p14="http://schemas.microsoft.com/office/powerpoint/2010/main" val="48865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BE6F4-496A-4E09-81EB-0C0AAA0B94F3}"/>
              </a:ext>
            </a:extLst>
          </p:cNvPr>
          <p:cNvSpPr>
            <a:spLocks noGrp="1"/>
          </p:cNvSpPr>
          <p:nvPr>
            <p:ph type="dt" sz="half" idx="10"/>
          </p:nvPr>
        </p:nvSpPr>
        <p:spPr/>
        <p:txBody>
          <a:bodyPr/>
          <a:lstStyle/>
          <a:p>
            <a:fld id="{50027925-5440-4A9D-8E1D-AE9997B6F50B}" type="datetimeFigureOut">
              <a:rPr lang="en-US" smtClean="0"/>
              <a:t>9/6/2020</a:t>
            </a:fld>
            <a:endParaRPr lang="en-US"/>
          </a:p>
        </p:txBody>
      </p:sp>
      <p:sp>
        <p:nvSpPr>
          <p:cNvPr id="3" name="Footer Placeholder 2">
            <a:extLst>
              <a:ext uri="{FF2B5EF4-FFF2-40B4-BE49-F238E27FC236}">
                <a16:creationId xmlns:a16="http://schemas.microsoft.com/office/drawing/2014/main" id="{32CD9D3C-8BC2-4DA7-A109-B638B5C7BB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567D73-076A-4672-8736-CABD7BCCD1CA}"/>
              </a:ext>
            </a:extLst>
          </p:cNvPr>
          <p:cNvSpPr>
            <a:spLocks noGrp="1"/>
          </p:cNvSpPr>
          <p:nvPr>
            <p:ph type="sldNum" sz="quarter" idx="12"/>
          </p:nvPr>
        </p:nvSpPr>
        <p:spPr/>
        <p:txBody>
          <a:bodyPr/>
          <a:lstStyle/>
          <a:p>
            <a:fld id="{319AA7CB-3592-4CE3-B288-DE76F595F5B0}" type="slidenum">
              <a:rPr lang="en-US" smtClean="0"/>
              <a:t>‹#›</a:t>
            </a:fld>
            <a:endParaRPr lang="en-US"/>
          </a:p>
        </p:txBody>
      </p:sp>
    </p:spTree>
    <p:extLst>
      <p:ext uri="{BB962C8B-B14F-4D97-AF65-F5344CB8AC3E}">
        <p14:creationId xmlns:p14="http://schemas.microsoft.com/office/powerpoint/2010/main" val="65083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069A7-7DFB-4B66-ADE3-DA73B3F17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FEFB3B-C77D-4F30-BAE3-BD484C0EB3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578C3D-854D-4F00-AF56-3DC1BFA93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5C79A-9653-4D09-8694-B314016D3130}"/>
              </a:ext>
            </a:extLst>
          </p:cNvPr>
          <p:cNvSpPr>
            <a:spLocks noGrp="1"/>
          </p:cNvSpPr>
          <p:nvPr>
            <p:ph type="dt" sz="half" idx="10"/>
          </p:nvPr>
        </p:nvSpPr>
        <p:spPr/>
        <p:txBody>
          <a:bodyPr/>
          <a:lstStyle/>
          <a:p>
            <a:fld id="{50027925-5440-4A9D-8E1D-AE9997B6F50B}" type="datetimeFigureOut">
              <a:rPr lang="en-US" smtClean="0"/>
              <a:t>9/6/2020</a:t>
            </a:fld>
            <a:endParaRPr lang="en-US"/>
          </a:p>
        </p:txBody>
      </p:sp>
      <p:sp>
        <p:nvSpPr>
          <p:cNvPr id="6" name="Footer Placeholder 5">
            <a:extLst>
              <a:ext uri="{FF2B5EF4-FFF2-40B4-BE49-F238E27FC236}">
                <a16:creationId xmlns:a16="http://schemas.microsoft.com/office/drawing/2014/main" id="{339DFB40-6BE3-4A05-AB6C-F2CC05B80F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F441B8-A42E-4035-87AD-F6E67DC1000C}"/>
              </a:ext>
            </a:extLst>
          </p:cNvPr>
          <p:cNvSpPr>
            <a:spLocks noGrp="1"/>
          </p:cNvSpPr>
          <p:nvPr>
            <p:ph type="sldNum" sz="quarter" idx="12"/>
          </p:nvPr>
        </p:nvSpPr>
        <p:spPr/>
        <p:txBody>
          <a:bodyPr/>
          <a:lstStyle/>
          <a:p>
            <a:fld id="{319AA7CB-3592-4CE3-B288-DE76F595F5B0}" type="slidenum">
              <a:rPr lang="en-US" smtClean="0"/>
              <a:t>‹#›</a:t>
            </a:fld>
            <a:endParaRPr lang="en-US"/>
          </a:p>
        </p:txBody>
      </p:sp>
    </p:spTree>
    <p:extLst>
      <p:ext uri="{BB962C8B-B14F-4D97-AF65-F5344CB8AC3E}">
        <p14:creationId xmlns:p14="http://schemas.microsoft.com/office/powerpoint/2010/main" val="153759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369A0-BB37-4CF8-8025-34D90BE3D1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9F61C4-C8CC-4399-AF34-0EE1AEB3DD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D05E51-C252-4788-A7FC-B55EC880B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C042D9-D64D-4045-8945-F078DE9F60E3}"/>
              </a:ext>
            </a:extLst>
          </p:cNvPr>
          <p:cNvSpPr>
            <a:spLocks noGrp="1"/>
          </p:cNvSpPr>
          <p:nvPr>
            <p:ph type="dt" sz="half" idx="10"/>
          </p:nvPr>
        </p:nvSpPr>
        <p:spPr/>
        <p:txBody>
          <a:bodyPr/>
          <a:lstStyle/>
          <a:p>
            <a:fld id="{50027925-5440-4A9D-8E1D-AE9997B6F50B}" type="datetimeFigureOut">
              <a:rPr lang="en-US" smtClean="0"/>
              <a:t>9/6/2020</a:t>
            </a:fld>
            <a:endParaRPr lang="en-US"/>
          </a:p>
        </p:txBody>
      </p:sp>
      <p:sp>
        <p:nvSpPr>
          <p:cNvPr id="6" name="Footer Placeholder 5">
            <a:extLst>
              <a:ext uri="{FF2B5EF4-FFF2-40B4-BE49-F238E27FC236}">
                <a16:creationId xmlns:a16="http://schemas.microsoft.com/office/drawing/2014/main" id="{06EAAAFD-4531-4E10-9CF7-7C5FD5858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177B81-CCB7-424E-980E-BE67965C0BF2}"/>
              </a:ext>
            </a:extLst>
          </p:cNvPr>
          <p:cNvSpPr>
            <a:spLocks noGrp="1"/>
          </p:cNvSpPr>
          <p:nvPr>
            <p:ph type="sldNum" sz="quarter" idx="12"/>
          </p:nvPr>
        </p:nvSpPr>
        <p:spPr/>
        <p:txBody>
          <a:bodyPr/>
          <a:lstStyle/>
          <a:p>
            <a:fld id="{319AA7CB-3592-4CE3-B288-DE76F595F5B0}" type="slidenum">
              <a:rPr lang="en-US" smtClean="0"/>
              <a:t>‹#›</a:t>
            </a:fld>
            <a:endParaRPr lang="en-US"/>
          </a:p>
        </p:txBody>
      </p:sp>
    </p:spTree>
    <p:extLst>
      <p:ext uri="{BB962C8B-B14F-4D97-AF65-F5344CB8AC3E}">
        <p14:creationId xmlns:p14="http://schemas.microsoft.com/office/powerpoint/2010/main" val="97741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ECAB53-EEEB-4299-AB4C-DCB1E1EFD84E}"/>
              </a:ext>
            </a:extLst>
          </p:cNvPr>
          <p:cNvSpPr>
            <a:spLocks noGrp="1"/>
          </p:cNvSpPr>
          <p:nvPr>
            <p:ph type="title"/>
          </p:nvPr>
        </p:nvSpPr>
        <p:spPr>
          <a:xfrm>
            <a:off x="195649" y="142702"/>
            <a:ext cx="11526794" cy="8046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76F03D9-939B-4DF8-9A23-39284FB3913C}"/>
              </a:ext>
            </a:extLst>
          </p:cNvPr>
          <p:cNvSpPr>
            <a:spLocks noGrp="1"/>
          </p:cNvSpPr>
          <p:nvPr>
            <p:ph type="body" idx="1"/>
          </p:nvPr>
        </p:nvSpPr>
        <p:spPr>
          <a:xfrm>
            <a:off x="195649" y="1054443"/>
            <a:ext cx="11526794" cy="51225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151592-86FF-4BBF-997B-3CD823A26D25}"/>
              </a:ext>
            </a:extLst>
          </p:cNvPr>
          <p:cNvSpPr>
            <a:spLocks noGrp="1"/>
          </p:cNvSpPr>
          <p:nvPr>
            <p:ph type="dt" sz="half" idx="2"/>
          </p:nvPr>
        </p:nvSpPr>
        <p:spPr>
          <a:xfrm>
            <a:off x="195649" y="636132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27925-5440-4A9D-8E1D-AE9997B6F50B}" type="datetimeFigureOut">
              <a:rPr lang="en-US" smtClean="0"/>
              <a:t>9/6/2020</a:t>
            </a:fld>
            <a:endParaRPr lang="en-US"/>
          </a:p>
        </p:txBody>
      </p:sp>
      <p:sp>
        <p:nvSpPr>
          <p:cNvPr id="5" name="Footer Placeholder 4">
            <a:extLst>
              <a:ext uri="{FF2B5EF4-FFF2-40B4-BE49-F238E27FC236}">
                <a16:creationId xmlns:a16="http://schemas.microsoft.com/office/drawing/2014/main" id="{77589FE1-C9F9-4678-9B96-91EA9632D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D3F112-7B7D-4C29-95DC-1E5F0C3D49A4}"/>
              </a:ext>
            </a:extLst>
          </p:cNvPr>
          <p:cNvSpPr>
            <a:spLocks noGrp="1"/>
          </p:cNvSpPr>
          <p:nvPr>
            <p:ph type="sldNum" sz="quarter" idx="4"/>
          </p:nvPr>
        </p:nvSpPr>
        <p:spPr>
          <a:xfrm>
            <a:off x="8979243" y="636132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AA7CB-3592-4CE3-B288-DE76F595F5B0}" type="slidenum">
              <a:rPr lang="en-US" smtClean="0"/>
              <a:t>‹#›</a:t>
            </a:fld>
            <a:endParaRPr lang="en-US"/>
          </a:p>
        </p:txBody>
      </p:sp>
    </p:spTree>
    <p:extLst>
      <p:ext uri="{BB962C8B-B14F-4D97-AF65-F5344CB8AC3E}">
        <p14:creationId xmlns:p14="http://schemas.microsoft.com/office/powerpoint/2010/main" val="434592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github.com/lh3/minimap2"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github.com/lh3/minimap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s://github.com/lh3/minimap2"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gwct.github.io/conge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bioinformatics.babraham.ac.uk/projects/fastq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github.com/ablab/spade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github.com/ablab/spad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github.com/ucdavis-bioinformatics/assemblathon2-analysi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github.com/ucdavis-bioinformatics/assemblathon2-analysi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gitlab.com/ezlab/busco" TargetMode="External"/><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3" Type="http://schemas.openxmlformats.org/officeDocument/2006/relationships/hyperlink" Target="https://gitlab.com/ezlab/busco"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gitlab.com/ezlab/busco" TargetMode="External"/><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gitlab.com/ezlab/busco" TargetMode="External"/><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3" Type="http://schemas.openxmlformats.org/officeDocument/2006/relationships/hyperlink" Target="http://www.htslib.or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www.htslib.org/"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www.htslib.org/"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htslib.org/" TargetMode="External"/><Relationship Id="rId2" Type="http://schemas.openxmlformats.org/officeDocument/2006/relationships/hyperlink" Target="https://github.com/lh3/bw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github.com/lh3/bw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htslib.org/"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github.com/lh3/bw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htslib.org/"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github.com/lh3/bw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htslib.or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bio-bwa.sourceforge.net/bwa.shtml#4"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htslib.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5.xml.rels><?xml version="1.0" encoding="UTF-8" standalone="yes"?>
<Relationships xmlns="http://schemas.openxmlformats.org/package/2006/relationships"><Relationship Id="rId3" Type="http://schemas.openxmlformats.org/officeDocument/2006/relationships/hyperlink" Target="http://www.htslib.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broadinstitute.github.io/picard/explain-flags.html"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genome.sph.umich.edu/wiki/SAM#What_is_a_CIGAR.3F"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broadinstitute.github.io/picard/"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github.com/goodest-goodlab/pseudo-it"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github.com/goodest-goodlab/pseudo-it"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necklace, knot&#10;&#10;Description automatically generated">
            <a:extLst>
              <a:ext uri="{FF2B5EF4-FFF2-40B4-BE49-F238E27FC236}">
                <a16:creationId xmlns:a16="http://schemas.microsoft.com/office/drawing/2014/main" id="{C1BAFB2B-6BD5-4240-A62F-1E537D18B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568" y="26022"/>
            <a:ext cx="8239433" cy="6843416"/>
          </a:xfrm>
          <a:prstGeom prst="rect">
            <a:avLst/>
          </a:prstGeom>
        </p:spPr>
      </p:pic>
      <p:sp>
        <p:nvSpPr>
          <p:cNvPr id="2" name="Title 1">
            <a:extLst>
              <a:ext uri="{FF2B5EF4-FFF2-40B4-BE49-F238E27FC236}">
                <a16:creationId xmlns:a16="http://schemas.microsoft.com/office/drawing/2014/main" id="{1F3787CD-2FCC-4ECE-8A9C-A87C8BD0EB96}"/>
              </a:ext>
            </a:extLst>
          </p:cNvPr>
          <p:cNvSpPr>
            <a:spLocks noGrp="1"/>
          </p:cNvSpPr>
          <p:nvPr>
            <p:ph type="ctrTitle"/>
          </p:nvPr>
        </p:nvSpPr>
        <p:spPr>
          <a:xfrm>
            <a:off x="134443" y="975367"/>
            <a:ext cx="5961557" cy="961264"/>
          </a:xfrm>
        </p:spPr>
        <p:txBody>
          <a:bodyPr>
            <a:normAutofit fontScale="90000"/>
          </a:bodyPr>
          <a:lstStyle/>
          <a:p>
            <a:pPr algn="l"/>
            <a:r>
              <a:rPr lang="en-US" dirty="0"/>
              <a:t>Genome Assembly</a:t>
            </a:r>
            <a:br>
              <a:rPr lang="en-US" dirty="0"/>
            </a:br>
            <a:r>
              <a:rPr lang="en-US" dirty="0"/>
              <a:t>Workshop</a:t>
            </a:r>
          </a:p>
        </p:txBody>
      </p:sp>
      <p:sp>
        <p:nvSpPr>
          <p:cNvPr id="3" name="Subtitle 2">
            <a:extLst>
              <a:ext uri="{FF2B5EF4-FFF2-40B4-BE49-F238E27FC236}">
                <a16:creationId xmlns:a16="http://schemas.microsoft.com/office/drawing/2014/main" id="{090EC50A-BF42-4DD9-B3DC-9AF9330ACFE2}"/>
              </a:ext>
            </a:extLst>
          </p:cNvPr>
          <p:cNvSpPr>
            <a:spLocks noGrp="1"/>
          </p:cNvSpPr>
          <p:nvPr>
            <p:ph type="subTitle" idx="1"/>
          </p:nvPr>
        </p:nvSpPr>
        <p:spPr>
          <a:xfrm>
            <a:off x="219895" y="3412605"/>
            <a:ext cx="3128356" cy="1655762"/>
          </a:xfrm>
        </p:spPr>
        <p:txBody>
          <a:bodyPr/>
          <a:lstStyle/>
          <a:p>
            <a:pPr algn="l"/>
            <a:r>
              <a:rPr lang="en-US" dirty="0"/>
              <a:t>Gregg Thomas</a:t>
            </a:r>
          </a:p>
          <a:p>
            <a:pPr algn="l"/>
            <a:r>
              <a:rPr lang="en-US" dirty="0"/>
              <a:t>University of Montana</a:t>
            </a:r>
          </a:p>
          <a:p>
            <a:pPr algn="l"/>
            <a:r>
              <a:rPr lang="en-US" sz="1800" dirty="0">
                <a:solidFill>
                  <a:schemeClr val="tx1">
                    <a:lumMod val="75000"/>
                    <a:lumOff val="25000"/>
                  </a:schemeClr>
                </a:solidFill>
                <a:cs typeface="Calibri"/>
              </a:rPr>
              <a:t>       </a:t>
            </a:r>
            <a:r>
              <a:rPr lang="en-US" sz="1800" dirty="0">
                <a:solidFill>
                  <a:srgbClr val="0070C0"/>
                </a:solidFill>
                <a:cs typeface="Calibri"/>
              </a:rPr>
              <a:t>@greggwcthomas</a:t>
            </a:r>
            <a:endParaRPr lang="en-US" sz="1800" dirty="0"/>
          </a:p>
        </p:txBody>
      </p:sp>
      <p:pic>
        <p:nvPicPr>
          <p:cNvPr id="5" name="Picture 6" descr="Image result for twitter logo">
            <a:extLst>
              <a:ext uri="{FF2B5EF4-FFF2-40B4-BE49-F238E27FC236}">
                <a16:creationId xmlns:a16="http://schemas.microsoft.com/office/drawing/2014/main" id="{C068BF24-B47C-4F63-940A-C2739E0545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271" y="4318405"/>
            <a:ext cx="342901" cy="334737"/>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4BECA0C2-9D9C-4D02-A27D-FDD8B5C35A0F}"/>
              </a:ext>
            </a:extLst>
          </p:cNvPr>
          <p:cNvSpPr txBox="1">
            <a:spLocks/>
          </p:cNvSpPr>
          <p:nvPr/>
        </p:nvSpPr>
        <p:spPr>
          <a:xfrm>
            <a:off x="219895" y="5000015"/>
            <a:ext cx="3128356"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ource Sans Pro" panose="020B0503030403020204" pitchFamily="34" charset="0"/>
                <a:ea typeface="Source Sans Pro" panose="020B050303040302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0"/>
                <a:ea typeface="Source Sans Pro" panose="020B050303040302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0"/>
                <a:ea typeface="Source Sans Pro" panose="020B050303040302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0"/>
                <a:ea typeface="Source Sans Pro" panose="020B050303040302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0"/>
                <a:ea typeface="Source Sans Pro" panose="020B05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Ellie Armstrong</a:t>
            </a:r>
          </a:p>
          <a:p>
            <a:pPr algn="l"/>
            <a:r>
              <a:rPr lang="en-US" dirty="0"/>
              <a:t>Stanford University</a:t>
            </a:r>
          </a:p>
        </p:txBody>
      </p:sp>
    </p:spTree>
    <p:extLst>
      <p:ext uri="{BB962C8B-B14F-4D97-AF65-F5344CB8AC3E}">
        <p14:creationId xmlns:p14="http://schemas.microsoft.com/office/powerpoint/2010/main" val="1220473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Preparing your project folder</a:t>
            </a:r>
          </a:p>
        </p:txBody>
      </p:sp>
      <p:pic>
        <p:nvPicPr>
          <p:cNvPr id="7" name="Picture 6">
            <a:extLst>
              <a:ext uri="{FF2B5EF4-FFF2-40B4-BE49-F238E27FC236}">
                <a16:creationId xmlns:a16="http://schemas.microsoft.com/office/drawing/2014/main" id="{5A0C23DA-6BCF-4404-B036-C90C4946A8E2}"/>
              </a:ext>
            </a:extLst>
          </p:cNvPr>
          <p:cNvPicPr>
            <a:picLocks noChangeAspect="1"/>
          </p:cNvPicPr>
          <p:nvPr/>
        </p:nvPicPr>
        <p:blipFill>
          <a:blip r:embed="rId2"/>
          <a:stretch>
            <a:fillRect/>
          </a:stretch>
        </p:blipFill>
        <p:spPr>
          <a:xfrm>
            <a:off x="2361496" y="4908296"/>
            <a:ext cx="7801610" cy="514197"/>
          </a:xfrm>
          <a:prstGeom prst="rect">
            <a:avLst/>
          </a:prstGeom>
        </p:spPr>
      </p:pic>
      <p:sp>
        <p:nvSpPr>
          <p:cNvPr id="8" name="Rectangle 7">
            <a:extLst>
              <a:ext uri="{FF2B5EF4-FFF2-40B4-BE49-F238E27FC236}">
                <a16:creationId xmlns:a16="http://schemas.microsoft.com/office/drawing/2014/main" id="{6FDABEDE-6724-452D-BED7-A490FD4A751E}"/>
              </a:ext>
            </a:extLst>
          </p:cNvPr>
          <p:cNvSpPr/>
          <p:nvPr/>
        </p:nvSpPr>
        <p:spPr>
          <a:xfrm>
            <a:off x="7511849" y="5397910"/>
            <a:ext cx="481781" cy="260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9">
            <a:extLst>
              <a:ext uri="{FF2B5EF4-FFF2-40B4-BE49-F238E27FC236}">
                <a16:creationId xmlns:a16="http://schemas.microsoft.com/office/drawing/2014/main" id="{81896DCB-4065-47AB-B9CB-79F9276256FD}"/>
              </a:ext>
            </a:extLst>
          </p:cNvPr>
          <p:cNvGraphicFramePr>
            <a:graphicFrameLocks noGrp="1"/>
          </p:cNvGraphicFramePr>
          <p:nvPr>
            <p:extLst>
              <p:ext uri="{D42A27DB-BD31-4B8C-83A1-F6EECF244321}">
                <p14:modId xmlns:p14="http://schemas.microsoft.com/office/powerpoint/2010/main" val="2149776516"/>
              </p:ext>
            </p:extLst>
          </p:nvPr>
        </p:nvGraphicFramePr>
        <p:xfrm>
          <a:off x="665205" y="1704436"/>
          <a:ext cx="11194192" cy="2743201"/>
        </p:xfrm>
        <a:graphic>
          <a:graphicData uri="http://schemas.openxmlformats.org/drawingml/2006/table">
            <a:tbl>
              <a:tblPr firstRow="1" bandRow="1">
                <a:tableStyleId>{2D5ABB26-0587-4C30-8999-92F81FD0307C}</a:tableStyleId>
              </a:tblPr>
              <a:tblGrid>
                <a:gridCol w="3322147">
                  <a:extLst>
                    <a:ext uri="{9D8B030D-6E8A-4147-A177-3AD203B41FA5}">
                      <a16:colId xmlns:a16="http://schemas.microsoft.com/office/drawing/2014/main" val="3650943832"/>
                    </a:ext>
                  </a:extLst>
                </a:gridCol>
                <a:gridCol w="7872045">
                  <a:extLst>
                    <a:ext uri="{9D8B030D-6E8A-4147-A177-3AD203B41FA5}">
                      <a16:colId xmlns:a16="http://schemas.microsoft.com/office/drawing/2014/main" val="633988285"/>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Navigate to your home directory: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cd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954159"/>
                  </a:ext>
                </a:extLst>
              </a:tr>
              <a:tr h="68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Copy the data folder: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cp </a:t>
                      </a:r>
                      <a:r>
                        <a:rPr lang="en-US" dirty="0" err="1">
                          <a:latin typeface="Courier New" panose="02070309020205020404" pitchFamily="49" charset="0"/>
                          <a:cs typeface="Courier New" panose="02070309020205020404" pitchFamily="49" charset="0"/>
                        </a:rPr>
                        <a:t>instructor_materials</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Gregg_Thomas</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congen</a:t>
                      </a:r>
                      <a:r>
                        <a:rPr lang="en-US" dirty="0">
                          <a:latin typeface="Courier New" panose="02070309020205020404" pitchFamily="49" charset="0"/>
                          <a:cs typeface="Courier New" panose="02070309020205020404" pitchFamily="49" charset="0"/>
                        </a:rPr>
                        <a:t>-assembly/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005769"/>
                  </a:ext>
                </a:extLst>
              </a:tr>
              <a:tr h="688156">
                <a:tc>
                  <a:txBody>
                    <a:bodyPr/>
                    <a:lstStyle/>
                    <a:p>
                      <a:r>
                        <a:rPr lang="en-US" dirty="0"/>
                        <a:t>Navigate to the project directory: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Courier New" panose="02070309020205020404" pitchFamily="49" charset="0"/>
                          <a:cs typeface="Courier New" panose="02070309020205020404" pitchFamily="49" charset="0"/>
                        </a:rPr>
                        <a:t>cd </a:t>
                      </a:r>
                      <a:r>
                        <a:rPr lang="en-US" dirty="0" err="1">
                          <a:latin typeface="Courier New" panose="02070309020205020404" pitchFamily="49" charset="0"/>
                          <a:cs typeface="Courier New" panose="02070309020205020404" pitchFamily="49" charset="0"/>
                        </a:rPr>
                        <a:t>congen</a:t>
                      </a:r>
                      <a:r>
                        <a:rPr lang="en-US" dirty="0">
                          <a:latin typeface="Courier New" panose="02070309020205020404" pitchFamily="49" charset="0"/>
                          <a:cs typeface="Courier New" panose="02070309020205020404" pitchFamily="49" charset="0"/>
                        </a:rPr>
                        <a:t>-assembly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933775"/>
                  </a:ext>
                </a:extLst>
              </a:tr>
              <a:tr h="688156">
                <a:tc>
                  <a:txBody>
                    <a:bodyPr/>
                    <a:lstStyle/>
                    <a:p>
                      <a:r>
                        <a:rPr lang="en-US" dirty="0"/>
                        <a:t>List the directory contents: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Courier New" panose="02070309020205020404" pitchFamily="49" charset="0"/>
                          <a:cs typeface="Courier New" panose="02070309020205020404" pitchFamily="49" charset="0"/>
                        </a:rPr>
                        <a:t>ls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8590651"/>
                  </a:ext>
                </a:extLst>
              </a:tr>
            </a:tbl>
          </a:graphicData>
        </a:graphic>
      </p:graphicFrame>
    </p:spTree>
    <p:extLst>
      <p:ext uri="{BB962C8B-B14F-4D97-AF65-F5344CB8AC3E}">
        <p14:creationId xmlns:p14="http://schemas.microsoft.com/office/powerpoint/2010/main" val="17820256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F2C5E7A4-F006-4D70-8807-5741B4690243}"/>
              </a:ext>
            </a:extLst>
          </p:cNvPr>
          <p:cNvSpPr txBox="1"/>
          <p:nvPr/>
        </p:nvSpPr>
        <p:spPr>
          <a:xfrm>
            <a:off x="550605" y="1317523"/>
            <a:ext cx="10835149" cy="2308324"/>
          </a:xfrm>
          <a:prstGeom prst="rect">
            <a:avLst/>
          </a:prstGeom>
          <a:noFill/>
        </p:spPr>
        <p:txBody>
          <a:bodyPr wrap="square" rtlCol="0">
            <a:spAutoFit/>
          </a:bodyPr>
          <a:lstStyle/>
          <a:p>
            <a:r>
              <a:rPr lang="en-US" sz="2400" dirty="0"/>
              <a:t>Expectations for each iteration of read mapping:</a:t>
            </a:r>
          </a:p>
          <a:p>
            <a:endParaRPr lang="en-US" sz="2400" dirty="0"/>
          </a:p>
          <a:p>
            <a:pPr marL="342900" indent="-342900">
              <a:buFont typeface="+mj-lt"/>
              <a:buAutoNum type="arabicPeriod"/>
            </a:pPr>
            <a:r>
              <a:rPr lang="en-US" sz="2400" dirty="0"/>
              <a:t>More reads should map in each iteration.</a:t>
            </a:r>
          </a:p>
          <a:p>
            <a:pPr marL="342900" indent="-342900">
              <a:buFont typeface="+mj-lt"/>
              <a:buAutoNum type="arabicPeriod"/>
            </a:pPr>
            <a:endParaRPr lang="en-US" sz="2400" dirty="0"/>
          </a:p>
          <a:p>
            <a:pPr marL="342900" indent="-342900">
              <a:buFont typeface="+mj-lt"/>
              <a:buAutoNum type="arabicPeriod"/>
            </a:pPr>
            <a:r>
              <a:rPr lang="en-US" sz="2400" dirty="0">
                <a:solidFill>
                  <a:schemeClr val="bg1">
                    <a:lumMod val="75000"/>
                  </a:schemeClr>
                </a:solidFill>
              </a:rPr>
              <a:t>The consensus sequence from each iteration should appear to be more diverged from the reference sequence than the previous iteration</a:t>
            </a:r>
          </a:p>
        </p:txBody>
      </p:sp>
      <p:graphicFrame>
        <p:nvGraphicFramePr>
          <p:cNvPr id="3" name="Table 2">
            <a:extLst>
              <a:ext uri="{FF2B5EF4-FFF2-40B4-BE49-F238E27FC236}">
                <a16:creationId xmlns:a16="http://schemas.microsoft.com/office/drawing/2014/main" id="{D40BD8EC-E3FF-4F39-91D0-8BCAF1CCCF3C}"/>
              </a:ext>
            </a:extLst>
          </p:cNvPr>
          <p:cNvGraphicFramePr>
            <a:graphicFrameLocks noGrp="1"/>
          </p:cNvGraphicFramePr>
          <p:nvPr>
            <p:extLst>
              <p:ext uri="{D42A27DB-BD31-4B8C-83A1-F6EECF244321}">
                <p14:modId xmlns:p14="http://schemas.microsoft.com/office/powerpoint/2010/main" val="1805181388"/>
              </p:ext>
            </p:extLst>
          </p:nvPr>
        </p:nvGraphicFramePr>
        <p:xfrm>
          <a:off x="498904" y="4060813"/>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a:t>
                      </a:r>
                      <a:r>
                        <a:rPr lang="en-US" dirty="0" err="1"/>
                        <a:t>samtools</a:t>
                      </a:r>
                      <a:r>
                        <a:rPr lang="en-US" dirty="0"/>
                        <a:t> </a:t>
                      </a:r>
                      <a:r>
                        <a:rPr lang="en-US" dirty="0" err="1"/>
                        <a:t>flagstat</a:t>
                      </a:r>
                      <a:r>
                        <a:rPr lang="en-US" dirty="0"/>
                        <a:t> to quickly count how many reads are mapped in a BAM/SAM/CRAM file: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err="1">
                          <a:latin typeface="Courier New" panose="02070309020205020404" pitchFamily="49" charset="0"/>
                          <a:cs typeface="Courier New" panose="02070309020205020404" pitchFamily="49" charset="0"/>
                        </a:rPr>
                        <a:t>samtools</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flagstat</a:t>
                      </a:r>
                      <a:r>
                        <a:rPr lang="en-US" dirty="0">
                          <a:latin typeface="Courier New" panose="02070309020205020404" pitchFamily="49" charset="0"/>
                          <a:cs typeface="Courier New" panose="02070309020205020404" pitchFamily="49" charset="0"/>
                        </a:rPr>
                        <a:t> expected-outputs/</a:t>
                      </a:r>
                      <a:r>
                        <a:rPr lang="en-US" dirty="0" err="1">
                          <a:latin typeface="Courier New" panose="02070309020205020404" pitchFamily="49" charset="0"/>
                          <a:cs typeface="Courier New" panose="02070309020205020404" pitchFamily="49" charset="0"/>
                        </a:rPr>
                        <a:t>dpse</a:t>
                      </a:r>
                      <a:r>
                        <a:rPr lang="en-US" dirty="0">
                          <a:latin typeface="Courier New" panose="02070309020205020404" pitchFamily="49" charset="0"/>
                          <a:cs typeface="Courier New" panose="02070309020205020404" pitchFamily="49" charset="0"/>
                        </a:rPr>
                        <a:t>-pseudo-it/iter-01/bam/merged-rg-mkdup-iter-01.bam.gz</a:t>
                      </a:r>
                      <a:endParaRPr lang="en-US" b="0" dirty="0">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Tree>
    <p:extLst>
      <p:ext uri="{BB962C8B-B14F-4D97-AF65-F5344CB8AC3E}">
        <p14:creationId xmlns:p14="http://schemas.microsoft.com/office/powerpoint/2010/main" val="32394673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F2C5E7A4-F006-4D70-8807-5741B4690243}"/>
              </a:ext>
            </a:extLst>
          </p:cNvPr>
          <p:cNvSpPr txBox="1"/>
          <p:nvPr/>
        </p:nvSpPr>
        <p:spPr>
          <a:xfrm>
            <a:off x="550605" y="1317523"/>
            <a:ext cx="10835149" cy="2308324"/>
          </a:xfrm>
          <a:prstGeom prst="rect">
            <a:avLst/>
          </a:prstGeom>
          <a:noFill/>
        </p:spPr>
        <p:txBody>
          <a:bodyPr wrap="square" rtlCol="0">
            <a:spAutoFit/>
          </a:bodyPr>
          <a:lstStyle/>
          <a:p>
            <a:r>
              <a:rPr lang="en-US" sz="2400" dirty="0"/>
              <a:t>Expectations for each iteration of read mapping:</a:t>
            </a:r>
          </a:p>
          <a:p>
            <a:endParaRPr lang="en-US" sz="2400" dirty="0"/>
          </a:p>
          <a:p>
            <a:pPr marL="342900" indent="-342900">
              <a:buFont typeface="+mj-lt"/>
              <a:buAutoNum type="arabicPeriod"/>
            </a:pPr>
            <a:r>
              <a:rPr lang="en-US" sz="2400" dirty="0"/>
              <a:t>More reads should map in each iteration.</a:t>
            </a:r>
          </a:p>
          <a:p>
            <a:pPr marL="342900" indent="-342900">
              <a:buFont typeface="+mj-lt"/>
              <a:buAutoNum type="arabicPeriod"/>
            </a:pPr>
            <a:endParaRPr lang="en-US" sz="2400" dirty="0"/>
          </a:p>
          <a:p>
            <a:pPr marL="342900" indent="-342900">
              <a:buFont typeface="+mj-lt"/>
              <a:buAutoNum type="arabicPeriod"/>
            </a:pPr>
            <a:r>
              <a:rPr lang="en-US" sz="2400" dirty="0">
                <a:solidFill>
                  <a:schemeClr val="bg1">
                    <a:lumMod val="75000"/>
                  </a:schemeClr>
                </a:solidFill>
              </a:rPr>
              <a:t>The consensus sequence from each iteration should appear to be more diverged from the reference sequence than the previous iteration</a:t>
            </a:r>
          </a:p>
        </p:txBody>
      </p:sp>
      <p:graphicFrame>
        <p:nvGraphicFramePr>
          <p:cNvPr id="3" name="Table 2">
            <a:extLst>
              <a:ext uri="{FF2B5EF4-FFF2-40B4-BE49-F238E27FC236}">
                <a16:creationId xmlns:a16="http://schemas.microsoft.com/office/drawing/2014/main" id="{D40BD8EC-E3FF-4F39-91D0-8BCAF1CCCF3C}"/>
              </a:ext>
            </a:extLst>
          </p:cNvPr>
          <p:cNvGraphicFramePr>
            <a:graphicFrameLocks noGrp="1"/>
          </p:cNvGraphicFramePr>
          <p:nvPr/>
        </p:nvGraphicFramePr>
        <p:xfrm>
          <a:off x="498904" y="4060813"/>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a:t>
                      </a:r>
                      <a:r>
                        <a:rPr lang="en-US" dirty="0" err="1"/>
                        <a:t>samtools</a:t>
                      </a:r>
                      <a:r>
                        <a:rPr lang="en-US" dirty="0"/>
                        <a:t> </a:t>
                      </a:r>
                      <a:r>
                        <a:rPr lang="en-US" dirty="0" err="1"/>
                        <a:t>flagstat</a:t>
                      </a:r>
                      <a:r>
                        <a:rPr lang="en-US" dirty="0"/>
                        <a:t> to quickly count how many reads are mapped in a BAM/SAM/CRAM file: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err="1">
                          <a:latin typeface="Courier New" panose="02070309020205020404" pitchFamily="49" charset="0"/>
                          <a:cs typeface="Courier New" panose="02070309020205020404" pitchFamily="49" charset="0"/>
                        </a:rPr>
                        <a:t>samtools</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flagstat</a:t>
                      </a:r>
                      <a:r>
                        <a:rPr lang="en-US" dirty="0">
                          <a:latin typeface="Courier New" panose="02070309020205020404" pitchFamily="49" charset="0"/>
                          <a:cs typeface="Courier New" panose="02070309020205020404" pitchFamily="49" charset="0"/>
                        </a:rPr>
                        <a:t> expected-outputs/</a:t>
                      </a:r>
                      <a:r>
                        <a:rPr lang="en-US" dirty="0" err="1">
                          <a:latin typeface="Courier New" panose="02070309020205020404" pitchFamily="49" charset="0"/>
                          <a:cs typeface="Courier New" panose="02070309020205020404" pitchFamily="49" charset="0"/>
                        </a:rPr>
                        <a:t>dpse</a:t>
                      </a:r>
                      <a:r>
                        <a:rPr lang="en-US" dirty="0">
                          <a:latin typeface="Courier New" panose="02070309020205020404" pitchFamily="49" charset="0"/>
                          <a:cs typeface="Courier New" panose="02070309020205020404" pitchFamily="49" charset="0"/>
                        </a:rPr>
                        <a:t>-pseudo-it/iter-01/bam/merged-rg-mkdup-iter-01.bam.gz</a:t>
                      </a:r>
                      <a:endParaRPr lang="en-US" b="0" dirty="0">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12" name="Rectangle 11">
            <a:extLst>
              <a:ext uri="{FF2B5EF4-FFF2-40B4-BE49-F238E27FC236}">
                <a16:creationId xmlns:a16="http://schemas.microsoft.com/office/drawing/2014/main" id="{C422CF35-3FF2-414E-8E78-B79703787B33}"/>
              </a:ext>
            </a:extLst>
          </p:cNvPr>
          <p:cNvSpPr>
            <a:spLocks noChangeArrowheads="1"/>
          </p:cNvSpPr>
          <p:nvPr/>
        </p:nvSpPr>
        <p:spPr bwMode="auto">
          <a:xfrm>
            <a:off x="401431" y="5853243"/>
            <a:ext cx="52324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Courier New" panose="02070309020205020404" pitchFamily="49" charset="0"/>
              </a:rPr>
              <a:t>Iteration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404438 + 0 mapped (37.53% : N/A)</a:t>
            </a:r>
          </a:p>
        </p:txBody>
      </p:sp>
      <p:sp>
        <p:nvSpPr>
          <p:cNvPr id="14" name="Rectangle: Rounded Corners 13">
            <a:extLst>
              <a:ext uri="{FF2B5EF4-FFF2-40B4-BE49-F238E27FC236}">
                <a16:creationId xmlns:a16="http://schemas.microsoft.com/office/drawing/2014/main" id="{5E35D51E-D8D4-4E57-B714-5B7B1A312473}"/>
              </a:ext>
            </a:extLst>
          </p:cNvPr>
          <p:cNvSpPr/>
          <p:nvPr/>
        </p:nvSpPr>
        <p:spPr>
          <a:xfrm>
            <a:off x="529251" y="5853245"/>
            <a:ext cx="4957152" cy="70788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8002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F2C5E7A4-F006-4D70-8807-5741B4690243}"/>
              </a:ext>
            </a:extLst>
          </p:cNvPr>
          <p:cNvSpPr txBox="1"/>
          <p:nvPr/>
        </p:nvSpPr>
        <p:spPr>
          <a:xfrm>
            <a:off x="550605" y="1317523"/>
            <a:ext cx="10835149" cy="2308324"/>
          </a:xfrm>
          <a:prstGeom prst="rect">
            <a:avLst/>
          </a:prstGeom>
          <a:noFill/>
        </p:spPr>
        <p:txBody>
          <a:bodyPr wrap="square" rtlCol="0">
            <a:spAutoFit/>
          </a:bodyPr>
          <a:lstStyle/>
          <a:p>
            <a:r>
              <a:rPr lang="en-US" sz="2400" dirty="0"/>
              <a:t>Expectations for each iteration of read mapping:</a:t>
            </a:r>
          </a:p>
          <a:p>
            <a:endParaRPr lang="en-US" sz="2400" dirty="0"/>
          </a:p>
          <a:p>
            <a:pPr marL="342900" indent="-342900">
              <a:buFont typeface="+mj-lt"/>
              <a:buAutoNum type="arabicPeriod"/>
            </a:pPr>
            <a:r>
              <a:rPr lang="en-US" sz="2400" dirty="0"/>
              <a:t>More reads should map in each iteration.</a:t>
            </a:r>
          </a:p>
          <a:p>
            <a:pPr marL="342900" indent="-342900">
              <a:buFont typeface="+mj-lt"/>
              <a:buAutoNum type="arabicPeriod"/>
            </a:pPr>
            <a:endParaRPr lang="en-US" sz="2400" dirty="0"/>
          </a:p>
          <a:p>
            <a:pPr marL="342900" indent="-342900">
              <a:buFont typeface="+mj-lt"/>
              <a:buAutoNum type="arabicPeriod"/>
            </a:pPr>
            <a:r>
              <a:rPr lang="en-US" sz="2400" dirty="0">
                <a:solidFill>
                  <a:schemeClr val="bg1">
                    <a:lumMod val="75000"/>
                  </a:schemeClr>
                </a:solidFill>
              </a:rPr>
              <a:t>The consensus sequence from each iteration should appear to be more diverged from the reference sequence than the previous iteration</a:t>
            </a:r>
          </a:p>
        </p:txBody>
      </p:sp>
      <p:graphicFrame>
        <p:nvGraphicFramePr>
          <p:cNvPr id="3" name="Table 2">
            <a:extLst>
              <a:ext uri="{FF2B5EF4-FFF2-40B4-BE49-F238E27FC236}">
                <a16:creationId xmlns:a16="http://schemas.microsoft.com/office/drawing/2014/main" id="{D40BD8EC-E3FF-4F39-91D0-8BCAF1CCCF3C}"/>
              </a:ext>
            </a:extLst>
          </p:cNvPr>
          <p:cNvGraphicFramePr>
            <a:graphicFrameLocks noGrp="1"/>
          </p:cNvGraphicFramePr>
          <p:nvPr>
            <p:extLst>
              <p:ext uri="{D42A27DB-BD31-4B8C-83A1-F6EECF244321}">
                <p14:modId xmlns:p14="http://schemas.microsoft.com/office/powerpoint/2010/main" val="3975587998"/>
              </p:ext>
            </p:extLst>
          </p:nvPr>
        </p:nvGraphicFramePr>
        <p:xfrm>
          <a:off x="498904" y="4060813"/>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a:t>
                      </a:r>
                      <a:r>
                        <a:rPr lang="en-US" dirty="0" err="1"/>
                        <a:t>samtools</a:t>
                      </a:r>
                      <a:r>
                        <a:rPr lang="en-US" dirty="0"/>
                        <a:t> </a:t>
                      </a:r>
                      <a:r>
                        <a:rPr lang="en-US" dirty="0" err="1"/>
                        <a:t>flagstat</a:t>
                      </a:r>
                      <a:r>
                        <a:rPr lang="en-US" dirty="0"/>
                        <a:t> to quickly count how many reads are mapped in a BAM/SAM/CRAM file: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err="1">
                          <a:latin typeface="Courier New" panose="02070309020205020404" pitchFamily="49" charset="0"/>
                          <a:cs typeface="Courier New" panose="02070309020205020404" pitchFamily="49" charset="0"/>
                        </a:rPr>
                        <a:t>samtools</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flagstat</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expected-outputs/</a:t>
                      </a:r>
                      <a:r>
                        <a:rPr lang="en-US" b="1" dirty="0" err="1">
                          <a:latin typeface="Courier New" panose="02070309020205020404" pitchFamily="49" charset="0"/>
                          <a:cs typeface="Courier New" panose="02070309020205020404" pitchFamily="49" charset="0"/>
                        </a:rPr>
                        <a:t>dpse</a:t>
                      </a:r>
                      <a:r>
                        <a:rPr lang="en-US" b="1" dirty="0">
                          <a:latin typeface="Courier New" panose="02070309020205020404" pitchFamily="49" charset="0"/>
                          <a:cs typeface="Courier New" panose="02070309020205020404" pitchFamily="49" charset="0"/>
                        </a:rPr>
                        <a:t>-pseudo-it/iter-02/bam/merged-rg-mkdup-iter-02.bam.gz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4" name="Rectangle 3">
            <a:extLst>
              <a:ext uri="{FF2B5EF4-FFF2-40B4-BE49-F238E27FC236}">
                <a16:creationId xmlns:a16="http://schemas.microsoft.com/office/drawing/2014/main" id="{409E858A-B613-4709-8B47-809127D79203}"/>
              </a:ext>
            </a:extLst>
          </p:cNvPr>
          <p:cNvSpPr>
            <a:spLocks noChangeArrowheads="1"/>
          </p:cNvSpPr>
          <p:nvPr/>
        </p:nvSpPr>
        <p:spPr bwMode="auto">
          <a:xfrm>
            <a:off x="401431" y="5853243"/>
            <a:ext cx="52324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Courier New" panose="02070309020205020404" pitchFamily="49" charset="0"/>
              </a:rPr>
              <a:t>Iteration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404438 + 0 mapped (37.53% : N/A)</a:t>
            </a:r>
          </a:p>
        </p:txBody>
      </p:sp>
      <p:sp>
        <p:nvSpPr>
          <p:cNvPr id="8" name="Rectangle: Rounded Corners 7">
            <a:extLst>
              <a:ext uri="{FF2B5EF4-FFF2-40B4-BE49-F238E27FC236}">
                <a16:creationId xmlns:a16="http://schemas.microsoft.com/office/drawing/2014/main" id="{1CCD0AA9-8604-4390-9E6F-3059DD5B1DF8}"/>
              </a:ext>
            </a:extLst>
          </p:cNvPr>
          <p:cNvSpPr/>
          <p:nvPr/>
        </p:nvSpPr>
        <p:spPr>
          <a:xfrm>
            <a:off x="529251" y="5853245"/>
            <a:ext cx="4957152" cy="70788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1BEEC97-4DFE-47CB-A719-E95A9F262431}"/>
              </a:ext>
            </a:extLst>
          </p:cNvPr>
          <p:cNvSpPr>
            <a:spLocks noChangeArrowheads="1"/>
          </p:cNvSpPr>
          <p:nvPr/>
        </p:nvSpPr>
        <p:spPr bwMode="auto">
          <a:xfrm>
            <a:off x="6497429" y="5813779"/>
            <a:ext cx="52324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Courier New" panose="02070309020205020404" pitchFamily="49" charset="0"/>
              </a:rPr>
              <a:t>Iteration 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420425 + 0 mapped (38.97% : N/A)</a:t>
            </a:r>
          </a:p>
        </p:txBody>
      </p:sp>
      <p:sp>
        <p:nvSpPr>
          <p:cNvPr id="10" name="Rectangle: Rounded Corners 9">
            <a:extLst>
              <a:ext uri="{FF2B5EF4-FFF2-40B4-BE49-F238E27FC236}">
                <a16:creationId xmlns:a16="http://schemas.microsoft.com/office/drawing/2014/main" id="{D7B5808C-B135-4844-A159-88D2B8FB297D}"/>
              </a:ext>
            </a:extLst>
          </p:cNvPr>
          <p:cNvSpPr/>
          <p:nvPr/>
        </p:nvSpPr>
        <p:spPr>
          <a:xfrm>
            <a:off x="6625249" y="5813781"/>
            <a:ext cx="4957152" cy="70788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0028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F2C5E7A4-F006-4D70-8807-5741B4690243}"/>
              </a:ext>
            </a:extLst>
          </p:cNvPr>
          <p:cNvSpPr txBox="1"/>
          <p:nvPr/>
        </p:nvSpPr>
        <p:spPr>
          <a:xfrm>
            <a:off x="550605" y="1317523"/>
            <a:ext cx="10835149" cy="2308324"/>
          </a:xfrm>
          <a:prstGeom prst="rect">
            <a:avLst/>
          </a:prstGeom>
          <a:noFill/>
        </p:spPr>
        <p:txBody>
          <a:bodyPr wrap="square" rtlCol="0">
            <a:spAutoFit/>
          </a:bodyPr>
          <a:lstStyle/>
          <a:p>
            <a:r>
              <a:rPr lang="en-US" sz="2400" dirty="0"/>
              <a:t>Expectations for each iteration of read mapping:</a:t>
            </a:r>
          </a:p>
          <a:p>
            <a:endParaRPr lang="en-US" sz="2400" dirty="0"/>
          </a:p>
          <a:p>
            <a:pPr marL="342900" indent="-342900">
              <a:buFont typeface="+mj-lt"/>
              <a:buAutoNum type="arabicPeriod"/>
            </a:pPr>
            <a:r>
              <a:rPr lang="en-US" sz="2400" dirty="0"/>
              <a:t>More reads should map in each iteration.</a:t>
            </a:r>
          </a:p>
          <a:p>
            <a:pPr marL="342900" indent="-342900">
              <a:buFont typeface="+mj-lt"/>
              <a:buAutoNum type="arabicPeriod"/>
            </a:pPr>
            <a:endParaRPr lang="en-US" sz="2400" dirty="0"/>
          </a:p>
          <a:p>
            <a:pPr marL="342900" indent="-342900">
              <a:buFont typeface="+mj-lt"/>
              <a:buAutoNum type="arabicPeriod"/>
            </a:pPr>
            <a:r>
              <a:rPr lang="en-US" sz="2400" dirty="0">
                <a:solidFill>
                  <a:schemeClr val="bg1">
                    <a:lumMod val="75000"/>
                  </a:schemeClr>
                </a:solidFill>
              </a:rPr>
              <a:t>The consensus sequence from each iteration should appear to be more diverged from the reference sequence than the previous iteration</a:t>
            </a:r>
          </a:p>
        </p:txBody>
      </p:sp>
      <p:graphicFrame>
        <p:nvGraphicFramePr>
          <p:cNvPr id="3" name="Table 2">
            <a:extLst>
              <a:ext uri="{FF2B5EF4-FFF2-40B4-BE49-F238E27FC236}">
                <a16:creationId xmlns:a16="http://schemas.microsoft.com/office/drawing/2014/main" id="{D40BD8EC-E3FF-4F39-91D0-8BCAF1CCCF3C}"/>
              </a:ext>
            </a:extLst>
          </p:cNvPr>
          <p:cNvGraphicFramePr>
            <a:graphicFrameLocks noGrp="1"/>
          </p:cNvGraphicFramePr>
          <p:nvPr>
            <p:extLst>
              <p:ext uri="{D42A27DB-BD31-4B8C-83A1-F6EECF244321}">
                <p14:modId xmlns:p14="http://schemas.microsoft.com/office/powerpoint/2010/main" val="1833963713"/>
              </p:ext>
            </p:extLst>
          </p:nvPr>
        </p:nvGraphicFramePr>
        <p:xfrm>
          <a:off x="498904" y="4060813"/>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 read depth from the second iteration with </a:t>
                      </a:r>
                      <a:r>
                        <a:rPr lang="en-US" dirty="0" err="1"/>
                        <a:t>samtools</a:t>
                      </a:r>
                      <a:r>
                        <a:rPr lang="en-US" dirty="0"/>
                        <a:t> depth: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err="1">
                          <a:latin typeface="Courier New" panose="02070309020205020404" pitchFamily="49" charset="0"/>
                          <a:cs typeface="Courier New" panose="02070309020205020404" pitchFamily="49" charset="0"/>
                        </a:rPr>
                        <a:t>samtools</a:t>
                      </a:r>
                      <a:r>
                        <a:rPr lang="en-US" dirty="0">
                          <a:latin typeface="Courier New" panose="02070309020205020404" pitchFamily="49" charset="0"/>
                          <a:cs typeface="Courier New" panose="02070309020205020404" pitchFamily="49" charset="0"/>
                        </a:rPr>
                        <a:t> depth expected-outputs/</a:t>
                      </a:r>
                      <a:r>
                        <a:rPr lang="en-US" dirty="0" err="1">
                          <a:latin typeface="Courier New" panose="02070309020205020404" pitchFamily="49" charset="0"/>
                          <a:cs typeface="Courier New" panose="02070309020205020404" pitchFamily="49" charset="0"/>
                        </a:rPr>
                        <a:t>dpse</a:t>
                      </a:r>
                      <a:r>
                        <a:rPr lang="en-US" dirty="0">
                          <a:latin typeface="Courier New" panose="02070309020205020404" pitchFamily="49" charset="0"/>
                          <a:cs typeface="Courier New" panose="02070309020205020404" pitchFamily="49" charset="0"/>
                        </a:rPr>
                        <a:t>-pseudo-it/iter-02/bam/merged-rg-mkdup-iter-02.bam.gz &gt; dpse2-to-dmel3R-pi2-depth.tab</a:t>
                      </a:r>
                      <a:endParaRPr lang="en-US" b="1" dirty="0">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Tree>
    <p:extLst>
      <p:ext uri="{BB962C8B-B14F-4D97-AF65-F5344CB8AC3E}">
        <p14:creationId xmlns:p14="http://schemas.microsoft.com/office/powerpoint/2010/main" val="30649148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F2C5E7A4-F006-4D70-8807-5741B4690243}"/>
              </a:ext>
            </a:extLst>
          </p:cNvPr>
          <p:cNvSpPr txBox="1"/>
          <p:nvPr/>
        </p:nvSpPr>
        <p:spPr>
          <a:xfrm>
            <a:off x="550605" y="1317523"/>
            <a:ext cx="10835149" cy="2308324"/>
          </a:xfrm>
          <a:prstGeom prst="rect">
            <a:avLst/>
          </a:prstGeom>
          <a:noFill/>
        </p:spPr>
        <p:txBody>
          <a:bodyPr wrap="square" rtlCol="0">
            <a:spAutoFit/>
          </a:bodyPr>
          <a:lstStyle/>
          <a:p>
            <a:r>
              <a:rPr lang="en-US" sz="2400" dirty="0"/>
              <a:t>Expectations for each iteration of read mapping:</a:t>
            </a:r>
          </a:p>
          <a:p>
            <a:endParaRPr lang="en-US" sz="2400" dirty="0"/>
          </a:p>
          <a:p>
            <a:pPr marL="342900" indent="-342900">
              <a:buFont typeface="+mj-lt"/>
              <a:buAutoNum type="arabicPeriod"/>
            </a:pPr>
            <a:r>
              <a:rPr lang="en-US" sz="2400" dirty="0"/>
              <a:t>More reads should map in each iteration.</a:t>
            </a:r>
          </a:p>
          <a:p>
            <a:pPr marL="342900" indent="-342900">
              <a:buFont typeface="+mj-lt"/>
              <a:buAutoNum type="arabicPeriod"/>
            </a:pPr>
            <a:endParaRPr lang="en-US" sz="2400" dirty="0"/>
          </a:p>
          <a:p>
            <a:pPr marL="342900" indent="-342900">
              <a:buFont typeface="+mj-lt"/>
              <a:buAutoNum type="arabicPeriod"/>
            </a:pPr>
            <a:r>
              <a:rPr lang="en-US" sz="2400" dirty="0">
                <a:solidFill>
                  <a:schemeClr val="bg1">
                    <a:lumMod val="75000"/>
                  </a:schemeClr>
                </a:solidFill>
              </a:rPr>
              <a:t>The consensus sequence from each iteration should appear to be more diverged from the reference sequence than the previous iteration</a:t>
            </a:r>
          </a:p>
        </p:txBody>
      </p:sp>
      <p:graphicFrame>
        <p:nvGraphicFramePr>
          <p:cNvPr id="3" name="Table 2">
            <a:extLst>
              <a:ext uri="{FF2B5EF4-FFF2-40B4-BE49-F238E27FC236}">
                <a16:creationId xmlns:a16="http://schemas.microsoft.com/office/drawing/2014/main" id="{D40BD8EC-E3FF-4F39-91D0-8BCAF1CCCF3C}"/>
              </a:ext>
            </a:extLst>
          </p:cNvPr>
          <p:cNvGraphicFramePr>
            <a:graphicFrameLocks noGrp="1"/>
          </p:cNvGraphicFramePr>
          <p:nvPr>
            <p:extLst>
              <p:ext uri="{D42A27DB-BD31-4B8C-83A1-F6EECF244321}">
                <p14:modId xmlns:p14="http://schemas.microsoft.com/office/powerpoint/2010/main" val="1938716474"/>
              </p:ext>
            </p:extLst>
          </p:nvPr>
        </p:nvGraphicFramePr>
        <p:xfrm>
          <a:off x="498904" y="4060813"/>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Calculate average read depth per site with out custom R script: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err="1">
                          <a:latin typeface="Courier New" panose="02070309020205020404" pitchFamily="49" charset="0"/>
                          <a:cs typeface="Courier New" panose="02070309020205020404" pitchFamily="49" charset="0"/>
                        </a:rPr>
                        <a:t>Rscript</a:t>
                      </a:r>
                      <a:r>
                        <a:rPr lang="en-US" dirty="0">
                          <a:latin typeface="Courier New" panose="02070309020205020404" pitchFamily="49" charset="0"/>
                          <a:cs typeface="Courier New" panose="02070309020205020404" pitchFamily="49" charset="0"/>
                        </a:rPr>
                        <a:t> scripts/</a:t>
                      </a:r>
                      <a:r>
                        <a:rPr lang="en-US" dirty="0" err="1">
                          <a:latin typeface="Courier New" panose="02070309020205020404" pitchFamily="49" charset="0"/>
                          <a:cs typeface="Courier New" panose="02070309020205020404" pitchFamily="49" charset="0"/>
                        </a:rPr>
                        <a:t>depth_plot.r</a:t>
                      </a:r>
                      <a:r>
                        <a:rPr lang="en-US" dirty="0">
                          <a:latin typeface="Courier New" panose="02070309020205020404" pitchFamily="49" charset="0"/>
                          <a:cs typeface="Courier New" panose="02070309020205020404" pitchFamily="49" charset="0"/>
                        </a:rPr>
                        <a:t> dpse2-to-dmel3R-pi2-depth.tab</a:t>
                      </a:r>
                      <a:endParaRPr lang="en-US" b="1" dirty="0">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Tree>
    <p:extLst>
      <p:ext uri="{BB962C8B-B14F-4D97-AF65-F5344CB8AC3E}">
        <p14:creationId xmlns:p14="http://schemas.microsoft.com/office/powerpoint/2010/main" val="34614623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F2C5E7A4-F006-4D70-8807-5741B4690243}"/>
              </a:ext>
            </a:extLst>
          </p:cNvPr>
          <p:cNvSpPr txBox="1"/>
          <p:nvPr/>
        </p:nvSpPr>
        <p:spPr>
          <a:xfrm>
            <a:off x="550605" y="1317523"/>
            <a:ext cx="10835149" cy="2308324"/>
          </a:xfrm>
          <a:prstGeom prst="rect">
            <a:avLst/>
          </a:prstGeom>
          <a:noFill/>
        </p:spPr>
        <p:txBody>
          <a:bodyPr wrap="square" rtlCol="0">
            <a:spAutoFit/>
          </a:bodyPr>
          <a:lstStyle/>
          <a:p>
            <a:r>
              <a:rPr lang="en-US" sz="2400" dirty="0"/>
              <a:t>Expectations for each iteration of read mapping:</a:t>
            </a:r>
          </a:p>
          <a:p>
            <a:endParaRPr lang="en-US" sz="2400" dirty="0"/>
          </a:p>
          <a:p>
            <a:pPr marL="342900" indent="-342900">
              <a:buFont typeface="+mj-lt"/>
              <a:buAutoNum type="arabicPeriod"/>
            </a:pPr>
            <a:r>
              <a:rPr lang="en-US" sz="2400" dirty="0"/>
              <a:t>More reads should map in each iteration.</a:t>
            </a:r>
          </a:p>
          <a:p>
            <a:pPr marL="342900" indent="-342900">
              <a:buFont typeface="+mj-lt"/>
              <a:buAutoNum type="arabicPeriod"/>
            </a:pPr>
            <a:endParaRPr lang="en-US" sz="2400" dirty="0"/>
          </a:p>
          <a:p>
            <a:pPr marL="342900" indent="-342900">
              <a:buFont typeface="+mj-lt"/>
              <a:buAutoNum type="arabicPeriod"/>
            </a:pPr>
            <a:r>
              <a:rPr lang="en-US" sz="2400" dirty="0">
                <a:solidFill>
                  <a:schemeClr val="bg1">
                    <a:lumMod val="75000"/>
                  </a:schemeClr>
                </a:solidFill>
              </a:rPr>
              <a:t>The consensus sequence from each iteration should appear to be more diverged from the reference sequence than the previous iteration</a:t>
            </a:r>
          </a:p>
        </p:txBody>
      </p:sp>
      <p:graphicFrame>
        <p:nvGraphicFramePr>
          <p:cNvPr id="3" name="Table 2">
            <a:extLst>
              <a:ext uri="{FF2B5EF4-FFF2-40B4-BE49-F238E27FC236}">
                <a16:creationId xmlns:a16="http://schemas.microsoft.com/office/drawing/2014/main" id="{D40BD8EC-E3FF-4F39-91D0-8BCAF1CCCF3C}"/>
              </a:ext>
            </a:extLst>
          </p:cNvPr>
          <p:cNvGraphicFramePr>
            <a:graphicFrameLocks noGrp="1"/>
          </p:cNvGraphicFramePr>
          <p:nvPr/>
        </p:nvGraphicFramePr>
        <p:xfrm>
          <a:off x="498904" y="4060813"/>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Calculate average read depth per site with out custom R script: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err="1">
                          <a:latin typeface="Courier New" panose="02070309020205020404" pitchFamily="49" charset="0"/>
                          <a:cs typeface="Courier New" panose="02070309020205020404" pitchFamily="49" charset="0"/>
                        </a:rPr>
                        <a:t>Rscript</a:t>
                      </a:r>
                      <a:r>
                        <a:rPr lang="en-US" dirty="0">
                          <a:latin typeface="Courier New" panose="02070309020205020404" pitchFamily="49" charset="0"/>
                          <a:cs typeface="Courier New" panose="02070309020205020404" pitchFamily="49" charset="0"/>
                        </a:rPr>
                        <a:t> scripts/</a:t>
                      </a:r>
                      <a:r>
                        <a:rPr lang="en-US" dirty="0" err="1">
                          <a:latin typeface="Courier New" panose="02070309020205020404" pitchFamily="49" charset="0"/>
                          <a:cs typeface="Courier New" panose="02070309020205020404" pitchFamily="49" charset="0"/>
                        </a:rPr>
                        <a:t>depth_plot.r</a:t>
                      </a:r>
                      <a:r>
                        <a:rPr lang="en-US" dirty="0">
                          <a:latin typeface="Courier New" panose="02070309020205020404" pitchFamily="49" charset="0"/>
                          <a:cs typeface="Courier New" panose="02070309020205020404" pitchFamily="49" charset="0"/>
                        </a:rPr>
                        <a:t> dpse2-to-dmel3R-pi2-depth.tab</a:t>
                      </a:r>
                      <a:endParaRPr lang="en-US" b="1" dirty="0">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4" name="Rectangle 3">
            <a:extLst>
              <a:ext uri="{FF2B5EF4-FFF2-40B4-BE49-F238E27FC236}">
                <a16:creationId xmlns:a16="http://schemas.microsoft.com/office/drawing/2014/main" id="{284BED01-B199-434E-9BB0-EDCB3419D009}"/>
              </a:ext>
            </a:extLst>
          </p:cNvPr>
          <p:cNvSpPr>
            <a:spLocks noChangeArrowheads="1"/>
          </p:cNvSpPr>
          <p:nvPr/>
        </p:nvSpPr>
        <p:spPr bwMode="auto">
          <a:xfrm>
            <a:off x="401431" y="5853243"/>
            <a:ext cx="52324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Courier New" panose="02070309020205020404" pitchFamily="49" charset="0"/>
              </a:rPr>
              <a:t>Iteration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Avg. read depth: 3.948774</a:t>
            </a:r>
          </a:p>
        </p:txBody>
      </p:sp>
      <p:sp>
        <p:nvSpPr>
          <p:cNvPr id="8" name="Rectangle: Rounded Corners 7">
            <a:extLst>
              <a:ext uri="{FF2B5EF4-FFF2-40B4-BE49-F238E27FC236}">
                <a16:creationId xmlns:a16="http://schemas.microsoft.com/office/drawing/2014/main" id="{7612C724-CCCC-450B-B8AA-D61644C1036C}"/>
              </a:ext>
            </a:extLst>
          </p:cNvPr>
          <p:cNvSpPr/>
          <p:nvPr/>
        </p:nvSpPr>
        <p:spPr>
          <a:xfrm>
            <a:off x="529251" y="5853245"/>
            <a:ext cx="4957152" cy="70788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03B88E-9961-48A4-9938-5A050F07D911}"/>
              </a:ext>
            </a:extLst>
          </p:cNvPr>
          <p:cNvSpPr>
            <a:spLocks noChangeArrowheads="1"/>
          </p:cNvSpPr>
          <p:nvPr/>
        </p:nvSpPr>
        <p:spPr bwMode="auto">
          <a:xfrm>
            <a:off x="6497429" y="5813779"/>
            <a:ext cx="52324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Courier New" panose="02070309020205020404" pitchFamily="49" charset="0"/>
              </a:rPr>
              <a:t>Iteration 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Avg. read depth: 4.174893</a:t>
            </a:r>
          </a:p>
        </p:txBody>
      </p:sp>
      <p:sp>
        <p:nvSpPr>
          <p:cNvPr id="12" name="Rectangle: Rounded Corners 11">
            <a:extLst>
              <a:ext uri="{FF2B5EF4-FFF2-40B4-BE49-F238E27FC236}">
                <a16:creationId xmlns:a16="http://schemas.microsoft.com/office/drawing/2014/main" id="{DBAC88F6-1EA3-4DDD-A2CF-B4D4DD428572}"/>
              </a:ext>
            </a:extLst>
          </p:cNvPr>
          <p:cNvSpPr/>
          <p:nvPr/>
        </p:nvSpPr>
        <p:spPr>
          <a:xfrm>
            <a:off x="6625249" y="5813781"/>
            <a:ext cx="4957152" cy="70788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8243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F2C5E7A4-F006-4D70-8807-5741B4690243}"/>
              </a:ext>
            </a:extLst>
          </p:cNvPr>
          <p:cNvSpPr txBox="1"/>
          <p:nvPr/>
        </p:nvSpPr>
        <p:spPr>
          <a:xfrm>
            <a:off x="550605" y="1317523"/>
            <a:ext cx="10835149" cy="2308324"/>
          </a:xfrm>
          <a:prstGeom prst="rect">
            <a:avLst/>
          </a:prstGeom>
          <a:noFill/>
        </p:spPr>
        <p:txBody>
          <a:bodyPr wrap="square" rtlCol="0">
            <a:spAutoFit/>
          </a:bodyPr>
          <a:lstStyle/>
          <a:p>
            <a:r>
              <a:rPr lang="en-US" sz="2400" dirty="0"/>
              <a:t>Expectations for each iteration of read mapping:</a:t>
            </a:r>
          </a:p>
          <a:p>
            <a:endParaRPr lang="en-US" sz="2400" dirty="0"/>
          </a:p>
          <a:p>
            <a:pPr marL="342900" indent="-342900">
              <a:buFont typeface="+mj-lt"/>
              <a:buAutoNum type="arabicPeriod"/>
            </a:pPr>
            <a:r>
              <a:rPr lang="en-US" sz="2400" dirty="0"/>
              <a:t>More reads should map in each iteration.</a:t>
            </a:r>
          </a:p>
          <a:p>
            <a:pPr marL="342900" indent="-342900">
              <a:buFont typeface="+mj-lt"/>
              <a:buAutoNum type="arabicPeriod"/>
            </a:pPr>
            <a:endParaRPr lang="en-US" sz="2400" dirty="0"/>
          </a:p>
          <a:p>
            <a:pPr marL="342900" indent="-342900">
              <a:buFont typeface="+mj-lt"/>
              <a:buAutoNum type="arabicPeriod"/>
            </a:pPr>
            <a:r>
              <a:rPr lang="en-US" sz="2400" dirty="0"/>
              <a:t>The consensus sequence from each iteration should appear to be more diverged from the reference sequence than the previous iteration</a:t>
            </a:r>
          </a:p>
        </p:txBody>
      </p:sp>
      <p:pic>
        <p:nvPicPr>
          <p:cNvPr id="9" name="Picture 8" descr="A close up of a logo&#10;&#10;Description automatically generated">
            <a:extLst>
              <a:ext uri="{FF2B5EF4-FFF2-40B4-BE49-F238E27FC236}">
                <a16:creationId xmlns:a16="http://schemas.microsoft.com/office/drawing/2014/main" id="{E3EB3968-A78A-454B-AD82-DACC5FA19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954" y="1976371"/>
            <a:ext cx="475301" cy="495314"/>
          </a:xfrm>
          <a:prstGeom prst="rect">
            <a:avLst/>
          </a:prstGeom>
        </p:spPr>
      </p:pic>
    </p:spTree>
    <p:extLst>
      <p:ext uri="{BB962C8B-B14F-4D97-AF65-F5344CB8AC3E}">
        <p14:creationId xmlns:p14="http://schemas.microsoft.com/office/powerpoint/2010/main" val="40609223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F2C5E7A4-F006-4D70-8807-5741B4690243}"/>
              </a:ext>
            </a:extLst>
          </p:cNvPr>
          <p:cNvSpPr txBox="1"/>
          <p:nvPr/>
        </p:nvSpPr>
        <p:spPr>
          <a:xfrm>
            <a:off x="550605" y="1317523"/>
            <a:ext cx="10835149" cy="2308324"/>
          </a:xfrm>
          <a:prstGeom prst="rect">
            <a:avLst/>
          </a:prstGeom>
          <a:noFill/>
        </p:spPr>
        <p:txBody>
          <a:bodyPr wrap="square" rtlCol="0">
            <a:spAutoFit/>
          </a:bodyPr>
          <a:lstStyle/>
          <a:p>
            <a:r>
              <a:rPr lang="en-US" sz="2400" dirty="0"/>
              <a:t>Expectations for each iteration of read mapping:</a:t>
            </a:r>
          </a:p>
          <a:p>
            <a:endParaRPr lang="en-US" sz="2400" dirty="0"/>
          </a:p>
          <a:p>
            <a:pPr marL="342900" indent="-342900">
              <a:buFont typeface="+mj-lt"/>
              <a:buAutoNum type="arabicPeriod"/>
            </a:pPr>
            <a:r>
              <a:rPr lang="en-US" sz="2400" dirty="0">
                <a:solidFill>
                  <a:schemeClr val="bg1">
                    <a:lumMod val="75000"/>
                  </a:schemeClr>
                </a:solidFill>
              </a:rPr>
              <a:t>More reads should map in each iteration.</a:t>
            </a:r>
          </a:p>
          <a:p>
            <a:pPr marL="342900" indent="-342900">
              <a:buFont typeface="+mj-lt"/>
              <a:buAutoNum type="arabicPeriod"/>
            </a:pPr>
            <a:endParaRPr lang="en-US" sz="2400" dirty="0"/>
          </a:p>
          <a:p>
            <a:pPr marL="342900" indent="-342900">
              <a:buFont typeface="+mj-lt"/>
              <a:buAutoNum type="arabicPeriod"/>
            </a:pPr>
            <a:r>
              <a:rPr lang="en-US" sz="2400" dirty="0"/>
              <a:t>The consensus sequence from each iteration should appear to be more diverged from the reference sequence than the previous iteration</a:t>
            </a:r>
          </a:p>
        </p:txBody>
      </p:sp>
    </p:spTree>
    <p:extLst>
      <p:ext uri="{BB962C8B-B14F-4D97-AF65-F5344CB8AC3E}">
        <p14:creationId xmlns:p14="http://schemas.microsoft.com/office/powerpoint/2010/main" val="7589279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Generating chromosome alignments with minimap2</a:t>
            </a:r>
          </a:p>
        </p:txBody>
      </p:sp>
      <p:sp>
        <p:nvSpPr>
          <p:cNvPr id="5" name="TextBox 4">
            <a:extLst>
              <a:ext uri="{FF2B5EF4-FFF2-40B4-BE49-F238E27FC236}">
                <a16:creationId xmlns:a16="http://schemas.microsoft.com/office/drawing/2014/main" id="{EA409BE2-7944-4FC1-8233-63A24E4432C1}"/>
              </a:ext>
            </a:extLst>
          </p:cNvPr>
          <p:cNvSpPr txBox="1"/>
          <p:nvPr/>
        </p:nvSpPr>
        <p:spPr>
          <a:xfrm>
            <a:off x="1" y="1261982"/>
            <a:ext cx="12192000" cy="830997"/>
          </a:xfrm>
          <a:prstGeom prst="rect">
            <a:avLst/>
          </a:prstGeom>
          <a:noFill/>
        </p:spPr>
        <p:txBody>
          <a:bodyPr wrap="square" rtlCol="0">
            <a:spAutoFit/>
          </a:bodyPr>
          <a:lstStyle/>
          <a:p>
            <a:pPr algn="ctr"/>
            <a:r>
              <a:rPr lang="en-US" sz="2400" dirty="0"/>
              <a:t>minimap2</a:t>
            </a:r>
          </a:p>
          <a:p>
            <a:pPr algn="ctr"/>
            <a:r>
              <a:rPr lang="en-US" sz="2400" dirty="0">
                <a:hlinkClick r:id="rId2"/>
              </a:rPr>
              <a:t>https://github.com/lh3/minimap2</a:t>
            </a:r>
            <a:r>
              <a:rPr lang="en-US" sz="2400" dirty="0"/>
              <a:t> </a:t>
            </a:r>
          </a:p>
        </p:txBody>
      </p:sp>
      <p:graphicFrame>
        <p:nvGraphicFramePr>
          <p:cNvPr id="7" name="Table 6">
            <a:extLst>
              <a:ext uri="{FF2B5EF4-FFF2-40B4-BE49-F238E27FC236}">
                <a16:creationId xmlns:a16="http://schemas.microsoft.com/office/drawing/2014/main" id="{3338F6B1-B31D-4191-9F37-1C4E05C46189}"/>
              </a:ext>
            </a:extLst>
          </p:cNvPr>
          <p:cNvGraphicFramePr>
            <a:graphicFrameLocks noGrp="1"/>
          </p:cNvGraphicFramePr>
          <p:nvPr>
            <p:extLst>
              <p:ext uri="{D42A27DB-BD31-4B8C-83A1-F6EECF244321}">
                <p14:modId xmlns:p14="http://schemas.microsoft.com/office/powerpoint/2010/main" val="1031978974"/>
              </p:ext>
            </p:extLst>
          </p:nvPr>
        </p:nvGraphicFramePr>
        <p:xfrm>
          <a:off x="498904" y="2880941"/>
          <a:ext cx="11194192" cy="1867453"/>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Align </a:t>
                      </a:r>
                      <a:r>
                        <a:rPr lang="en-US" i="1" dirty="0"/>
                        <a:t>D. </a:t>
                      </a:r>
                      <a:r>
                        <a:rPr lang="en-US" i="1" dirty="0" err="1"/>
                        <a:t>pseudoobscura</a:t>
                      </a:r>
                      <a:r>
                        <a:rPr lang="en-US" i="1" dirty="0"/>
                        <a:t> </a:t>
                      </a:r>
                      <a:r>
                        <a:rPr lang="en-US" i="0" dirty="0"/>
                        <a:t>chromosome 2 consensus sequence after one round of mapping to </a:t>
                      </a:r>
                      <a:r>
                        <a:rPr lang="en-US" i="1" dirty="0"/>
                        <a:t>D. melanogaster</a:t>
                      </a:r>
                      <a:r>
                        <a:rPr lang="en-US" i="0" dirty="0"/>
                        <a:t> chromosome 3R</a:t>
                      </a: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a:latin typeface="Courier New" panose="02070309020205020404" pitchFamily="49" charset="0"/>
                          <a:cs typeface="Courier New" panose="02070309020205020404" pitchFamily="49" charset="0"/>
                        </a:rPr>
                        <a:t>minimap2 -x asm10 dmel-3R-reference/Drosophila_melanogaster.BDGP6.28.dna.chromosome.3R.fa expected-outputs/</a:t>
                      </a:r>
                      <a:r>
                        <a:rPr lang="en-US" dirty="0" err="1">
                          <a:latin typeface="Courier New" panose="02070309020205020404" pitchFamily="49" charset="0"/>
                          <a:cs typeface="Courier New" panose="02070309020205020404" pitchFamily="49" charset="0"/>
                        </a:rPr>
                        <a:t>dpse</a:t>
                      </a:r>
                      <a:r>
                        <a:rPr lang="en-US" dirty="0">
                          <a:latin typeface="Courier New" panose="02070309020205020404" pitchFamily="49" charset="0"/>
                          <a:cs typeface="Courier New" panose="02070309020205020404" pitchFamily="49" charset="0"/>
                        </a:rPr>
                        <a:t>-pseudo-it/iter-01/fa/iter-01-final.fa &gt; alignments/dpse-2-pi-1-to-dmel3.paf</a:t>
                      </a:r>
                      <a:endParaRPr lang="en-US" b="0" dirty="0">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Tree>
    <p:extLst>
      <p:ext uri="{BB962C8B-B14F-4D97-AF65-F5344CB8AC3E}">
        <p14:creationId xmlns:p14="http://schemas.microsoft.com/office/powerpoint/2010/main" val="1590400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Generating chromosome alignments with minimap2</a:t>
            </a:r>
          </a:p>
        </p:txBody>
      </p:sp>
      <p:sp>
        <p:nvSpPr>
          <p:cNvPr id="5" name="TextBox 4">
            <a:extLst>
              <a:ext uri="{FF2B5EF4-FFF2-40B4-BE49-F238E27FC236}">
                <a16:creationId xmlns:a16="http://schemas.microsoft.com/office/drawing/2014/main" id="{EA409BE2-7944-4FC1-8233-63A24E4432C1}"/>
              </a:ext>
            </a:extLst>
          </p:cNvPr>
          <p:cNvSpPr txBox="1"/>
          <p:nvPr/>
        </p:nvSpPr>
        <p:spPr>
          <a:xfrm>
            <a:off x="1" y="1261982"/>
            <a:ext cx="12192000" cy="830997"/>
          </a:xfrm>
          <a:prstGeom prst="rect">
            <a:avLst/>
          </a:prstGeom>
          <a:noFill/>
        </p:spPr>
        <p:txBody>
          <a:bodyPr wrap="square" rtlCol="0">
            <a:spAutoFit/>
          </a:bodyPr>
          <a:lstStyle/>
          <a:p>
            <a:pPr algn="ctr"/>
            <a:r>
              <a:rPr lang="en-US" sz="2400" dirty="0"/>
              <a:t>minimap2</a:t>
            </a:r>
          </a:p>
          <a:p>
            <a:pPr algn="ctr"/>
            <a:r>
              <a:rPr lang="en-US" sz="2400" dirty="0">
                <a:hlinkClick r:id="rId2"/>
              </a:rPr>
              <a:t>https://github.com/lh3/minimap2</a:t>
            </a:r>
            <a:r>
              <a:rPr lang="en-US" sz="2400" dirty="0"/>
              <a:t> </a:t>
            </a:r>
          </a:p>
        </p:txBody>
      </p:sp>
      <p:graphicFrame>
        <p:nvGraphicFramePr>
          <p:cNvPr id="7" name="Table 6">
            <a:extLst>
              <a:ext uri="{FF2B5EF4-FFF2-40B4-BE49-F238E27FC236}">
                <a16:creationId xmlns:a16="http://schemas.microsoft.com/office/drawing/2014/main" id="{3338F6B1-B31D-4191-9F37-1C4E05C46189}"/>
              </a:ext>
            </a:extLst>
          </p:cNvPr>
          <p:cNvGraphicFramePr>
            <a:graphicFrameLocks noGrp="1"/>
          </p:cNvGraphicFramePr>
          <p:nvPr>
            <p:extLst>
              <p:ext uri="{D42A27DB-BD31-4B8C-83A1-F6EECF244321}">
                <p14:modId xmlns:p14="http://schemas.microsoft.com/office/powerpoint/2010/main" val="974073114"/>
              </p:ext>
            </p:extLst>
          </p:nvPr>
        </p:nvGraphicFramePr>
        <p:xfrm>
          <a:off x="498904" y="288094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a look at the resulting pairwise alignment format (PAF) file: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a:latin typeface="Courier New" panose="02070309020205020404" pitchFamily="49" charset="0"/>
                          <a:cs typeface="Courier New" panose="02070309020205020404" pitchFamily="49" charset="0"/>
                        </a:rPr>
                        <a:t>less -S alignments/dpse-2-pi-1-to-dmel3.paf</a:t>
                      </a:r>
                      <a:endParaRPr lang="en-US" b="0" dirty="0">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Tree>
    <p:extLst>
      <p:ext uri="{BB962C8B-B14F-4D97-AF65-F5344CB8AC3E}">
        <p14:creationId xmlns:p14="http://schemas.microsoft.com/office/powerpoint/2010/main" val="331080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Preparing your project folder</a:t>
            </a:r>
          </a:p>
        </p:txBody>
      </p:sp>
      <p:pic>
        <p:nvPicPr>
          <p:cNvPr id="7" name="Picture 6">
            <a:extLst>
              <a:ext uri="{FF2B5EF4-FFF2-40B4-BE49-F238E27FC236}">
                <a16:creationId xmlns:a16="http://schemas.microsoft.com/office/drawing/2014/main" id="{5A0C23DA-6BCF-4404-B036-C90C4946A8E2}"/>
              </a:ext>
            </a:extLst>
          </p:cNvPr>
          <p:cNvPicPr>
            <a:picLocks noChangeAspect="1"/>
          </p:cNvPicPr>
          <p:nvPr/>
        </p:nvPicPr>
        <p:blipFill>
          <a:blip r:embed="rId2"/>
          <a:stretch>
            <a:fillRect/>
          </a:stretch>
        </p:blipFill>
        <p:spPr>
          <a:xfrm>
            <a:off x="2361496" y="4908296"/>
            <a:ext cx="7801610" cy="514197"/>
          </a:xfrm>
          <a:prstGeom prst="rect">
            <a:avLst/>
          </a:prstGeom>
        </p:spPr>
      </p:pic>
      <p:sp>
        <p:nvSpPr>
          <p:cNvPr id="8" name="Rectangle 7">
            <a:extLst>
              <a:ext uri="{FF2B5EF4-FFF2-40B4-BE49-F238E27FC236}">
                <a16:creationId xmlns:a16="http://schemas.microsoft.com/office/drawing/2014/main" id="{6FDABEDE-6724-452D-BED7-A490FD4A751E}"/>
              </a:ext>
            </a:extLst>
          </p:cNvPr>
          <p:cNvSpPr/>
          <p:nvPr/>
        </p:nvSpPr>
        <p:spPr>
          <a:xfrm>
            <a:off x="7511849" y="5397910"/>
            <a:ext cx="481781" cy="260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9">
            <a:extLst>
              <a:ext uri="{FF2B5EF4-FFF2-40B4-BE49-F238E27FC236}">
                <a16:creationId xmlns:a16="http://schemas.microsoft.com/office/drawing/2014/main" id="{81896DCB-4065-47AB-B9CB-79F9276256FD}"/>
              </a:ext>
            </a:extLst>
          </p:cNvPr>
          <p:cNvGraphicFramePr>
            <a:graphicFrameLocks noGrp="1"/>
          </p:cNvGraphicFramePr>
          <p:nvPr/>
        </p:nvGraphicFramePr>
        <p:xfrm>
          <a:off x="665205" y="1704436"/>
          <a:ext cx="11194192" cy="2743201"/>
        </p:xfrm>
        <a:graphic>
          <a:graphicData uri="http://schemas.openxmlformats.org/drawingml/2006/table">
            <a:tbl>
              <a:tblPr firstRow="1" bandRow="1">
                <a:tableStyleId>{2D5ABB26-0587-4C30-8999-92F81FD0307C}</a:tableStyleId>
              </a:tblPr>
              <a:tblGrid>
                <a:gridCol w="3322147">
                  <a:extLst>
                    <a:ext uri="{9D8B030D-6E8A-4147-A177-3AD203B41FA5}">
                      <a16:colId xmlns:a16="http://schemas.microsoft.com/office/drawing/2014/main" val="3650943832"/>
                    </a:ext>
                  </a:extLst>
                </a:gridCol>
                <a:gridCol w="7872045">
                  <a:extLst>
                    <a:ext uri="{9D8B030D-6E8A-4147-A177-3AD203B41FA5}">
                      <a16:colId xmlns:a16="http://schemas.microsoft.com/office/drawing/2014/main" val="633988285"/>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Navigate to your home directory: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cd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954159"/>
                  </a:ext>
                </a:extLst>
              </a:tr>
              <a:tr h="68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Copy the data folder: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cp </a:t>
                      </a:r>
                      <a:r>
                        <a:rPr lang="en-US" dirty="0" err="1">
                          <a:latin typeface="Courier New" panose="02070309020205020404" pitchFamily="49" charset="0"/>
                          <a:cs typeface="Courier New" panose="02070309020205020404" pitchFamily="49" charset="0"/>
                        </a:rPr>
                        <a:t>instructor_materials</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Gregg_Thomas</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congen</a:t>
                      </a:r>
                      <a:r>
                        <a:rPr lang="en-US" dirty="0">
                          <a:latin typeface="Courier New" panose="02070309020205020404" pitchFamily="49" charset="0"/>
                          <a:cs typeface="Courier New" panose="02070309020205020404" pitchFamily="49" charset="0"/>
                        </a:rPr>
                        <a:t>-assembly/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005769"/>
                  </a:ext>
                </a:extLst>
              </a:tr>
              <a:tr h="688156">
                <a:tc>
                  <a:txBody>
                    <a:bodyPr/>
                    <a:lstStyle/>
                    <a:p>
                      <a:r>
                        <a:rPr lang="en-US" dirty="0"/>
                        <a:t>Navigate to the project directory: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Courier New" panose="02070309020205020404" pitchFamily="49" charset="0"/>
                          <a:cs typeface="Courier New" panose="02070309020205020404" pitchFamily="49" charset="0"/>
                        </a:rPr>
                        <a:t>cd </a:t>
                      </a:r>
                      <a:r>
                        <a:rPr lang="en-US" dirty="0" err="1">
                          <a:latin typeface="Courier New" panose="02070309020205020404" pitchFamily="49" charset="0"/>
                          <a:cs typeface="Courier New" panose="02070309020205020404" pitchFamily="49" charset="0"/>
                        </a:rPr>
                        <a:t>congen</a:t>
                      </a:r>
                      <a:r>
                        <a:rPr lang="en-US" dirty="0">
                          <a:latin typeface="Courier New" panose="02070309020205020404" pitchFamily="49" charset="0"/>
                          <a:cs typeface="Courier New" panose="02070309020205020404" pitchFamily="49" charset="0"/>
                        </a:rPr>
                        <a:t>-assembly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933775"/>
                  </a:ext>
                </a:extLst>
              </a:tr>
              <a:tr h="688156">
                <a:tc>
                  <a:txBody>
                    <a:bodyPr/>
                    <a:lstStyle/>
                    <a:p>
                      <a:r>
                        <a:rPr lang="en-US" dirty="0"/>
                        <a:t>List the directory contents: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Courier New" panose="02070309020205020404" pitchFamily="49" charset="0"/>
                          <a:cs typeface="Courier New" panose="02070309020205020404" pitchFamily="49" charset="0"/>
                        </a:rPr>
                        <a:t>ls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8590651"/>
                  </a:ext>
                </a:extLst>
              </a:tr>
            </a:tbl>
          </a:graphicData>
        </a:graphic>
      </p:graphicFrame>
      <p:sp>
        <p:nvSpPr>
          <p:cNvPr id="3" name="Rectangle: Rounded Corners 2">
            <a:extLst>
              <a:ext uri="{FF2B5EF4-FFF2-40B4-BE49-F238E27FC236}">
                <a16:creationId xmlns:a16="http://schemas.microsoft.com/office/drawing/2014/main" id="{A6ADD145-6620-4E71-B6B8-5115BFA429F1}"/>
              </a:ext>
            </a:extLst>
          </p:cNvPr>
          <p:cNvSpPr/>
          <p:nvPr/>
        </p:nvSpPr>
        <p:spPr>
          <a:xfrm>
            <a:off x="6784258" y="5165394"/>
            <a:ext cx="2104103" cy="27027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E9BC656-BBAE-4E85-B18C-9B22F966DCB0}"/>
              </a:ext>
            </a:extLst>
          </p:cNvPr>
          <p:cNvSpPr txBox="1"/>
          <p:nvPr/>
        </p:nvSpPr>
        <p:spPr>
          <a:xfrm>
            <a:off x="4925962" y="5567815"/>
            <a:ext cx="5968181" cy="646331"/>
          </a:xfrm>
          <a:prstGeom prst="rect">
            <a:avLst/>
          </a:prstGeom>
          <a:noFill/>
        </p:spPr>
        <p:txBody>
          <a:bodyPr wrap="square" rtlCol="0">
            <a:spAutoFit/>
          </a:bodyPr>
          <a:lstStyle/>
          <a:p>
            <a:pPr algn="ctr"/>
            <a:r>
              <a:rPr lang="en-US" dirty="0"/>
              <a:t>If you fall behind or get stuck, ask us how to us the pre-generated outputs to move to the next steps!</a:t>
            </a:r>
          </a:p>
        </p:txBody>
      </p:sp>
    </p:spTree>
    <p:extLst>
      <p:ext uri="{BB962C8B-B14F-4D97-AF65-F5344CB8AC3E}">
        <p14:creationId xmlns:p14="http://schemas.microsoft.com/office/powerpoint/2010/main" val="5260792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Generating chromosome alignments with minimap2</a:t>
            </a:r>
          </a:p>
        </p:txBody>
      </p:sp>
      <p:sp>
        <p:nvSpPr>
          <p:cNvPr id="5" name="TextBox 4">
            <a:extLst>
              <a:ext uri="{FF2B5EF4-FFF2-40B4-BE49-F238E27FC236}">
                <a16:creationId xmlns:a16="http://schemas.microsoft.com/office/drawing/2014/main" id="{EA409BE2-7944-4FC1-8233-63A24E4432C1}"/>
              </a:ext>
            </a:extLst>
          </p:cNvPr>
          <p:cNvSpPr txBox="1"/>
          <p:nvPr/>
        </p:nvSpPr>
        <p:spPr>
          <a:xfrm>
            <a:off x="1" y="1261982"/>
            <a:ext cx="12192000" cy="830997"/>
          </a:xfrm>
          <a:prstGeom prst="rect">
            <a:avLst/>
          </a:prstGeom>
          <a:noFill/>
        </p:spPr>
        <p:txBody>
          <a:bodyPr wrap="square" rtlCol="0">
            <a:spAutoFit/>
          </a:bodyPr>
          <a:lstStyle/>
          <a:p>
            <a:pPr algn="ctr"/>
            <a:r>
              <a:rPr lang="en-US" sz="2400" dirty="0"/>
              <a:t>minimap2</a:t>
            </a:r>
          </a:p>
          <a:p>
            <a:pPr algn="ctr"/>
            <a:r>
              <a:rPr lang="en-US" sz="2400" dirty="0">
                <a:hlinkClick r:id="rId2"/>
              </a:rPr>
              <a:t>https://github.com/lh3/minimap2</a:t>
            </a:r>
            <a:r>
              <a:rPr lang="en-US" sz="2400" dirty="0"/>
              <a:t> </a:t>
            </a:r>
          </a:p>
        </p:txBody>
      </p:sp>
      <p:graphicFrame>
        <p:nvGraphicFramePr>
          <p:cNvPr id="7" name="Table 6">
            <a:extLst>
              <a:ext uri="{FF2B5EF4-FFF2-40B4-BE49-F238E27FC236}">
                <a16:creationId xmlns:a16="http://schemas.microsoft.com/office/drawing/2014/main" id="{3338F6B1-B31D-4191-9F37-1C4E05C46189}"/>
              </a:ext>
            </a:extLst>
          </p:cNvPr>
          <p:cNvGraphicFramePr>
            <a:graphicFrameLocks noGrp="1"/>
          </p:cNvGraphicFramePr>
          <p:nvPr/>
        </p:nvGraphicFramePr>
        <p:xfrm>
          <a:off x="498904" y="288094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a look at the resulting pairwise alignment format (PAF) file: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a:latin typeface="Courier New" panose="02070309020205020404" pitchFamily="49" charset="0"/>
                          <a:cs typeface="Courier New" panose="02070309020205020404" pitchFamily="49" charset="0"/>
                        </a:rPr>
                        <a:t>less -S alignments/dpse-2-pi-1-to-dmel3.paf</a:t>
                      </a:r>
                      <a:endParaRPr lang="en-US" b="0" dirty="0">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Tree>
    <p:extLst>
      <p:ext uri="{BB962C8B-B14F-4D97-AF65-F5344CB8AC3E}">
        <p14:creationId xmlns:p14="http://schemas.microsoft.com/office/powerpoint/2010/main" val="2760131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r>
              <a:rPr lang="en-US" dirty="0"/>
              <a:t>Pairwise alignment format (PAF)</a:t>
            </a:r>
          </a:p>
        </p:txBody>
      </p:sp>
      <p:sp>
        <p:nvSpPr>
          <p:cNvPr id="3" name="TextBox 2">
            <a:extLst>
              <a:ext uri="{FF2B5EF4-FFF2-40B4-BE49-F238E27FC236}">
                <a16:creationId xmlns:a16="http://schemas.microsoft.com/office/drawing/2014/main" id="{DBF3D08D-F61E-4CD5-A38B-A2F9A9BD87D1}"/>
              </a:ext>
            </a:extLst>
          </p:cNvPr>
          <p:cNvSpPr txBox="1"/>
          <p:nvPr/>
        </p:nvSpPr>
        <p:spPr>
          <a:xfrm>
            <a:off x="825910" y="2090172"/>
            <a:ext cx="4709651"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Tabular summary of alignments between two sequences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Unique to </a:t>
            </a:r>
            <a:r>
              <a:rPr lang="en-US" sz="2400" dirty="0" err="1"/>
              <a:t>minimap</a:t>
            </a:r>
            <a:endParaRPr lang="en-US" sz="2400" dirty="0"/>
          </a:p>
          <a:p>
            <a:pPr marL="285750" indent="-285750">
              <a:buFont typeface="Arial" panose="020B0604020202020204" pitchFamily="34" charset="0"/>
              <a:buChar char="•"/>
            </a:pPr>
            <a:endParaRPr lang="en-US" sz="2400" dirty="0"/>
          </a:p>
        </p:txBody>
      </p:sp>
      <p:pic>
        <p:nvPicPr>
          <p:cNvPr id="6" name="Picture 5" descr="A screenshot of a cell phone&#10;&#10;Description automatically generated">
            <a:extLst>
              <a:ext uri="{FF2B5EF4-FFF2-40B4-BE49-F238E27FC236}">
                <a16:creationId xmlns:a16="http://schemas.microsoft.com/office/drawing/2014/main" id="{0C6ED7A2-FD2F-486F-824E-C8E49404E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618" y="986678"/>
            <a:ext cx="4837472" cy="5403446"/>
          </a:xfrm>
          <a:prstGeom prst="rect">
            <a:avLst/>
          </a:prstGeom>
        </p:spPr>
      </p:pic>
    </p:spTree>
    <p:extLst>
      <p:ext uri="{BB962C8B-B14F-4D97-AF65-F5344CB8AC3E}">
        <p14:creationId xmlns:p14="http://schemas.microsoft.com/office/powerpoint/2010/main" val="410622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r>
              <a:rPr lang="en-US" dirty="0"/>
              <a:t>Pairwise alignment format (PAF)</a:t>
            </a:r>
          </a:p>
        </p:txBody>
      </p:sp>
      <p:sp>
        <p:nvSpPr>
          <p:cNvPr id="3" name="TextBox 2">
            <a:extLst>
              <a:ext uri="{FF2B5EF4-FFF2-40B4-BE49-F238E27FC236}">
                <a16:creationId xmlns:a16="http://schemas.microsoft.com/office/drawing/2014/main" id="{DBF3D08D-F61E-4CD5-A38B-A2F9A9BD87D1}"/>
              </a:ext>
            </a:extLst>
          </p:cNvPr>
          <p:cNvSpPr txBox="1"/>
          <p:nvPr/>
        </p:nvSpPr>
        <p:spPr>
          <a:xfrm>
            <a:off x="825910" y="2090172"/>
            <a:ext cx="4709651"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Tabular summary of alignments between two sequences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Unique to </a:t>
            </a:r>
            <a:r>
              <a:rPr lang="en-US" sz="2400" dirty="0" err="1"/>
              <a:t>minimap</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Columns 10 and 11 make it easy to calculate </a:t>
            </a:r>
            <a:r>
              <a:rPr lang="en-US" sz="2400" b="1" dirty="0"/>
              <a:t>percent identity</a:t>
            </a:r>
          </a:p>
        </p:txBody>
      </p:sp>
      <p:pic>
        <p:nvPicPr>
          <p:cNvPr id="6" name="Picture 5" descr="A screenshot of a cell phone&#10;&#10;Description automatically generated">
            <a:extLst>
              <a:ext uri="{FF2B5EF4-FFF2-40B4-BE49-F238E27FC236}">
                <a16:creationId xmlns:a16="http://schemas.microsoft.com/office/drawing/2014/main" id="{0C6ED7A2-FD2F-486F-824E-C8E49404E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618" y="986678"/>
            <a:ext cx="4837472" cy="5403446"/>
          </a:xfrm>
          <a:prstGeom prst="rect">
            <a:avLst/>
          </a:prstGeom>
        </p:spPr>
      </p:pic>
      <p:sp>
        <p:nvSpPr>
          <p:cNvPr id="9" name="Rectangle: Rounded Corners 8">
            <a:extLst>
              <a:ext uri="{FF2B5EF4-FFF2-40B4-BE49-F238E27FC236}">
                <a16:creationId xmlns:a16="http://schemas.microsoft.com/office/drawing/2014/main" id="{0D7D1567-6CD5-4D81-BC00-CC865A613982}"/>
              </a:ext>
            </a:extLst>
          </p:cNvPr>
          <p:cNvSpPr/>
          <p:nvPr/>
        </p:nvSpPr>
        <p:spPr>
          <a:xfrm>
            <a:off x="6528618" y="5017368"/>
            <a:ext cx="4957152" cy="80464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4991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F2C5E7A4-F006-4D70-8807-5741B4690243}"/>
              </a:ext>
            </a:extLst>
          </p:cNvPr>
          <p:cNvSpPr txBox="1"/>
          <p:nvPr/>
        </p:nvSpPr>
        <p:spPr>
          <a:xfrm>
            <a:off x="550605" y="1317523"/>
            <a:ext cx="10835149" cy="2308324"/>
          </a:xfrm>
          <a:prstGeom prst="rect">
            <a:avLst/>
          </a:prstGeom>
          <a:noFill/>
        </p:spPr>
        <p:txBody>
          <a:bodyPr wrap="square" rtlCol="0">
            <a:spAutoFit/>
          </a:bodyPr>
          <a:lstStyle/>
          <a:p>
            <a:r>
              <a:rPr lang="en-US" sz="2400" dirty="0"/>
              <a:t>Expectations for each iteration of read mapping:</a:t>
            </a:r>
          </a:p>
          <a:p>
            <a:endParaRPr lang="en-US" sz="2400" dirty="0"/>
          </a:p>
          <a:p>
            <a:pPr marL="342900" indent="-342900">
              <a:buFont typeface="+mj-lt"/>
              <a:buAutoNum type="arabicPeriod"/>
            </a:pPr>
            <a:r>
              <a:rPr lang="en-US" sz="2400" dirty="0">
                <a:solidFill>
                  <a:schemeClr val="bg1">
                    <a:lumMod val="75000"/>
                  </a:schemeClr>
                </a:solidFill>
              </a:rPr>
              <a:t>More reads should map in each iteration.</a:t>
            </a:r>
          </a:p>
          <a:p>
            <a:pPr marL="342900" indent="-342900">
              <a:buFont typeface="+mj-lt"/>
              <a:buAutoNum type="arabicPeriod"/>
            </a:pPr>
            <a:endParaRPr lang="en-US" sz="2400" dirty="0"/>
          </a:p>
          <a:p>
            <a:pPr marL="342900" indent="-342900">
              <a:buFont typeface="+mj-lt"/>
              <a:buAutoNum type="arabicPeriod"/>
            </a:pPr>
            <a:r>
              <a:rPr lang="en-US" sz="2400" dirty="0"/>
              <a:t>The consensus sequence from each iteration should appear to be more diverged from the reference sequence than the previous iteration</a:t>
            </a:r>
          </a:p>
        </p:txBody>
      </p:sp>
      <p:graphicFrame>
        <p:nvGraphicFramePr>
          <p:cNvPr id="3" name="Table 2">
            <a:extLst>
              <a:ext uri="{FF2B5EF4-FFF2-40B4-BE49-F238E27FC236}">
                <a16:creationId xmlns:a16="http://schemas.microsoft.com/office/drawing/2014/main" id="{99A93ADD-6C05-46A0-A973-873F5306EB9B}"/>
              </a:ext>
            </a:extLst>
          </p:cNvPr>
          <p:cNvGraphicFramePr>
            <a:graphicFrameLocks noGrp="1"/>
          </p:cNvGraphicFramePr>
          <p:nvPr>
            <p:extLst>
              <p:ext uri="{D42A27DB-BD31-4B8C-83A1-F6EECF244321}">
                <p14:modId xmlns:p14="http://schemas.microsoft.com/office/powerpoint/2010/main" val="2400684055"/>
              </p:ext>
            </p:extLst>
          </p:nvPr>
        </p:nvGraphicFramePr>
        <p:xfrm>
          <a:off x="498904" y="3956692"/>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Calculate percent identity between the consensus sequence and the reference after 1 iteration of mapping with a custom Python script: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a:latin typeface="Courier New" panose="02070309020205020404" pitchFamily="49" charset="0"/>
                          <a:cs typeface="Courier New" panose="02070309020205020404" pitchFamily="49" charset="0"/>
                        </a:rPr>
                        <a:t>python3 scripts/div_est.py alignments/dpse-2-pi-1-to-dmel3.paf</a:t>
                      </a:r>
                      <a:endParaRPr lang="en-US" b="0" dirty="0">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Tree>
    <p:extLst>
      <p:ext uri="{BB962C8B-B14F-4D97-AF65-F5344CB8AC3E}">
        <p14:creationId xmlns:p14="http://schemas.microsoft.com/office/powerpoint/2010/main" val="13874008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F2C5E7A4-F006-4D70-8807-5741B4690243}"/>
              </a:ext>
            </a:extLst>
          </p:cNvPr>
          <p:cNvSpPr txBox="1"/>
          <p:nvPr/>
        </p:nvSpPr>
        <p:spPr>
          <a:xfrm>
            <a:off x="550605" y="1317523"/>
            <a:ext cx="10835149" cy="2308324"/>
          </a:xfrm>
          <a:prstGeom prst="rect">
            <a:avLst/>
          </a:prstGeom>
          <a:noFill/>
        </p:spPr>
        <p:txBody>
          <a:bodyPr wrap="square" rtlCol="0">
            <a:spAutoFit/>
          </a:bodyPr>
          <a:lstStyle/>
          <a:p>
            <a:r>
              <a:rPr lang="en-US" sz="2400" dirty="0"/>
              <a:t>Expectations for each iteration of read mapping:</a:t>
            </a:r>
          </a:p>
          <a:p>
            <a:endParaRPr lang="en-US" sz="2400" dirty="0"/>
          </a:p>
          <a:p>
            <a:pPr marL="342900" indent="-342900">
              <a:buFont typeface="+mj-lt"/>
              <a:buAutoNum type="arabicPeriod"/>
            </a:pPr>
            <a:r>
              <a:rPr lang="en-US" sz="2400" dirty="0">
                <a:solidFill>
                  <a:schemeClr val="bg1">
                    <a:lumMod val="75000"/>
                  </a:schemeClr>
                </a:solidFill>
              </a:rPr>
              <a:t>More reads should map in each iteration.</a:t>
            </a:r>
          </a:p>
          <a:p>
            <a:pPr marL="342900" indent="-342900">
              <a:buFont typeface="+mj-lt"/>
              <a:buAutoNum type="arabicPeriod"/>
            </a:pPr>
            <a:endParaRPr lang="en-US" sz="2400" dirty="0"/>
          </a:p>
          <a:p>
            <a:pPr marL="342900" indent="-342900">
              <a:buFont typeface="+mj-lt"/>
              <a:buAutoNum type="arabicPeriod"/>
            </a:pPr>
            <a:r>
              <a:rPr lang="en-US" sz="2400" dirty="0"/>
              <a:t>The consensus sequence from each iteration should appear to be more diverged from the reference sequence than the previous iteration</a:t>
            </a:r>
          </a:p>
        </p:txBody>
      </p:sp>
      <p:graphicFrame>
        <p:nvGraphicFramePr>
          <p:cNvPr id="3" name="Table 2">
            <a:extLst>
              <a:ext uri="{FF2B5EF4-FFF2-40B4-BE49-F238E27FC236}">
                <a16:creationId xmlns:a16="http://schemas.microsoft.com/office/drawing/2014/main" id="{99A93ADD-6C05-46A0-A973-873F5306EB9B}"/>
              </a:ext>
            </a:extLst>
          </p:cNvPr>
          <p:cNvGraphicFramePr>
            <a:graphicFrameLocks noGrp="1"/>
          </p:cNvGraphicFramePr>
          <p:nvPr>
            <p:extLst>
              <p:ext uri="{D42A27DB-BD31-4B8C-83A1-F6EECF244321}">
                <p14:modId xmlns:p14="http://schemas.microsoft.com/office/powerpoint/2010/main" val="2505482980"/>
              </p:ext>
            </p:extLst>
          </p:nvPr>
        </p:nvGraphicFramePr>
        <p:xfrm>
          <a:off x="498904" y="3956692"/>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Calculate percent identity between the consensus sequence and the reference after 1 iteration of mapping with a custom Python script: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a:latin typeface="Courier New" panose="02070309020205020404" pitchFamily="49" charset="0"/>
                          <a:cs typeface="Courier New" panose="02070309020205020404" pitchFamily="49" charset="0"/>
                        </a:rPr>
                        <a:t>python3 scripts/div_est.py alignments/dpse-2-pi-1-to-dmel3.paf</a:t>
                      </a:r>
                      <a:endParaRPr lang="en-US" b="0" dirty="0">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15" name="Rectangle 14">
            <a:extLst>
              <a:ext uri="{FF2B5EF4-FFF2-40B4-BE49-F238E27FC236}">
                <a16:creationId xmlns:a16="http://schemas.microsoft.com/office/drawing/2014/main" id="{68E5597A-3179-4349-B63A-8CCC3FB8EEB7}"/>
              </a:ext>
            </a:extLst>
          </p:cNvPr>
          <p:cNvSpPr>
            <a:spLocks noChangeArrowheads="1"/>
          </p:cNvSpPr>
          <p:nvPr/>
        </p:nvSpPr>
        <p:spPr bwMode="auto">
          <a:xfrm>
            <a:off x="401431" y="5990891"/>
            <a:ext cx="52324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Courier New" panose="02070309020205020404" pitchFamily="49" charset="0"/>
              </a:rPr>
              <a:t>Iteration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Percent matching bases: 95.015</a:t>
            </a:r>
          </a:p>
        </p:txBody>
      </p:sp>
      <p:sp>
        <p:nvSpPr>
          <p:cNvPr id="17" name="Rectangle: Rounded Corners 16">
            <a:extLst>
              <a:ext uri="{FF2B5EF4-FFF2-40B4-BE49-F238E27FC236}">
                <a16:creationId xmlns:a16="http://schemas.microsoft.com/office/drawing/2014/main" id="{9FA12B25-7FA2-4D94-A963-D75A51C900C4}"/>
              </a:ext>
            </a:extLst>
          </p:cNvPr>
          <p:cNvSpPr/>
          <p:nvPr/>
        </p:nvSpPr>
        <p:spPr>
          <a:xfrm>
            <a:off x="529251" y="5990893"/>
            <a:ext cx="4957152" cy="70788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7572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F2C5E7A4-F006-4D70-8807-5741B4690243}"/>
              </a:ext>
            </a:extLst>
          </p:cNvPr>
          <p:cNvSpPr txBox="1"/>
          <p:nvPr/>
        </p:nvSpPr>
        <p:spPr>
          <a:xfrm>
            <a:off x="550605" y="1317523"/>
            <a:ext cx="10835149" cy="2308324"/>
          </a:xfrm>
          <a:prstGeom prst="rect">
            <a:avLst/>
          </a:prstGeom>
          <a:noFill/>
        </p:spPr>
        <p:txBody>
          <a:bodyPr wrap="square" rtlCol="0">
            <a:spAutoFit/>
          </a:bodyPr>
          <a:lstStyle/>
          <a:p>
            <a:r>
              <a:rPr lang="en-US" sz="2400" dirty="0"/>
              <a:t>Expectations for each iteration of read mapping:</a:t>
            </a:r>
          </a:p>
          <a:p>
            <a:endParaRPr lang="en-US" sz="2400" dirty="0"/>
          </a:p>
          <a:p>
            <a:pPr marL="342900" indent="-342900">
              <a:buFont typeface="+mj-lt"/>
              <a:buAutoNum type="arabicPeriod"/>
            </a:pPr>
            <a:r>
              <a:rPr lang="en-US" sz="2400" dirty="0">
                <a:solidFill>
                  <a:schemeClr val="bg1">
                    <a:lumMod val="75000"/>
                  </a:schemeClr>
                </a:solidFill>
              </a:rPr>
              <a:t>More reads should map in each iteration.</a:t>
            </a:r>
          </a:p>
          <a:p>
            <a:pPr marL="342900" indent="-342900">
              <a:buFont typeface="+mj-lt"/>
              <a:buAutoNum type="arabicPeriod"/>
            </a:pPr>
            <a:endParaRPr lang="en-US" sz="2400" dirty="0"/>
          </a:p>
          <a:p>
            <a:pPr marL="342900" indent="-342900">
              <a:buFont typeface="+mj-lt"/>
              <a:buAutoNum type="arabicPeriod"/>
            </a:pPr>
            <a:r>
              <a:rPr lang="en-US" sz="2400" dirty="0"/>
              <a:t>The consensus sequence from each iteration should appear to be more diverged from the reference sequence than the previous iteration</a:t>
            </a:r>
          </a:p>
        </p:txBody>
      </p:sp>
      <p:graphicFrame>
        <p:nvGraphicFramePr>
          <p:cNvPr id="3" name="Table 2">
            <a:extLst>
              <a:ext uri="{FF2B5EF4-FFF2-40B4-BE49-F238E27FC236}">
                <a16:creationId xmlns:a16="http://schemas.microsoft.com/office/drawing/2014/main" id="{99A93ADD-6C05-46A0-A973-873F5306EB9B}"/>
              </a:ext>
            </a:extLst>
          </p:cNvPr>
          <p:cNvGraphicFramePr>
            <a:graphicFrameLocks noGrp="1"/>
          </p:cNvGraphicFramePr>
          <p:nvPr>
            <p:extLst>
              <p:ext uri="{D42A27DB-BD31-4B8C-83A1-F6EECF244321}">
                <p14:modId xmlns:p14="http://schemas.microsoft.com/office/powerpoint/2010/main" val="3124539798"/>
              </p:ext>
            </p:extLst>
          </p:nvPr>
        </p:nvGraphicFramePr>
        <p:xfrm>
          <a:off x="498904" y="3956692"/>
          <a:ext cx="11194192" cy="1867453"/>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Repeat the process with the second iteration of mapping: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a:latin typeface="Courier New" panose="02070309020205020404" pitchFamily="49" charset="0"/>
                          <a:cs typeface="Courier New" panose="02070309020205020404" pitchFamily="49" charset="0"/>
                        </a:rPr>
                        <a:t>minimap2 -x asm10 dmel-3R-reference/Drosophila_melanogaster.BDGP6.28.dna.chromosome.3R.fa expected-outputs/</a:t>
                      </a:r>
                      <a:r>
                        <a:rPr lang="en-US" dirty="0" err="1">
                          <a:latin typeface="Courier New" panose="02070309020205020404" pitchFamily="49" charset="0"/>
                          <a:cs typeface="Courier New" panose="02070309020205020404" pitchFamily="49" charset="0"/>
                        </a:rPr>
                        <a:t>dpse</a:t>
                      </a:r>
                      <a:r>
                        <a:rPr lang="en-US" dirty="0">
                          <a:latin typeface="Courier New" panose="02070309020205020404" pitchFamily="49" charset="0"/>
                          <a:cs typeface="Courier New" panose="02070309020205020404" pitchFamily="49" charset="0"/>
                        </a:rPr>
                        <a:t>-pseudo-it/iter-02/fa/iter-02-final.fa &gt; alignments/dpse-2-pi-2-to-dmel3.paf</a:t>
                      </a:r>
                      <a:endParaRPr lang="en-US" b="0" dirty="0">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11" name="Rectangle 10">
            <a:extLst>
              <a:ext uri="{FF2B5EF4-FFF2-40B4-BE49-F238E27FC236}">
                <a16:creationId xmlns:a16="http://schemas.microsoft.com/office/drawing/2014/main" id="{17F7C4E2-9F7F-4D64-B905-5AF92531DAA7}"/>
              </a:ext>
            </a:extLst>
          </p:cNvPr>
          <p:cNvSpPr>
            <a:spLocks noChangeArrowheads="1"/>
          </p:cNvSpPr>
          <p:nvPr/>
        </p:nvSpPr>
        <p:spPr bwMode="auto">
          <a:xfrm>
            <a:off x="401431" y="5990891"/>
            <a:ext cx="52324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Courier New" panose="02070309020205020404" pitchFamily="49" charset="0"/>
              </a:rPr>
              <a:t>Iteration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Percent matching bases: 95.015</a:t>
            </a:r>
          </a:p>
        </p:txBody>
      </p:sp>
      <p:sp>
        <p:nvSpPr>
          <p:cNvPr id="13" name="Rectangle: Rounded Corners 12">
            <a:extLst>
              <a:ext uri="{FF2B5EF4-FFF2-40B4-BE49-F238E27FC236}">
                <a16:creationId xmlns:a16="http://schemas.microsoft.com/office/drawing/2014/main" id="{1A76675C-6A06-4CBB-A1BE-E07E507695B0}"/>
              </a:ext>
            </a:extLst>
          </p:cNvPr>
          <p:cNvSpPr/>
          <p:nvPr/>
        </p:nvSpPr>
        <p:spPr>
          <a:xfrm>
            <a:off x="529251" y="5990893"/>
            <a:ext cx="4957152" cy="70788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1686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F2C5E7A4-F006-4D70-8807-5741B4690243}"/>
              </a:ext>
            </a:extLst>
          </p:cNvPr>
          <p:cNvSpPr txBox="1"/>
          <p:nvPr/>
        </p:nvSpPr>
        <p:spPr>
          <a:xfrm>
            <a:off x="550605" y="1317523"/>
            <a:ext cx="10835149" cy="2308324"/>
          </a:xfrm>
          <a:prstGeom prst="rect">
            <a:avLst/>
          </a:prstGeom>
          <a:noFill/>
        </p:spPr>
        <p:txBody>
          <a:bodyPr wrap="square" rtlCol="0">
            <a:spAutoFit/>
          </a:bodyPr>
          <a:lstStyle/>
          <a:p>
            <a:r>
              <a:rPr lang="en-US" sz="2400" dirty="0"/>
              <a:t>Expectations for each iteration of read mapping:</a:t>
            </a:r>
          </a:p>
          <a:p>
            <a:endParaRPr lang="en-US" sz="2400" dirty="0"/>
          </a:p>
          <a:p>
            <a:pPr marL="342900" indent="-342900">
              <a:buFont typeface="+mj-lt"/>
              <a:buAutoNum type="arabicPeriod"/>
            </a:pPr>
            <a:r>
              <a:rPr lang="en-US" sz="2400" dirty="0">
                <a:solidFill>
                  <a:schemeClr val="bg1">
                    <a:lumMod val="75000"/>
                  </a:schemeClr>
                </a:solidFill>
              </a:rPr>
              <a:t>More reads should map in each iteration.</a:t>
            </a:r>
          </a:p>
          <a:p>
            <a:pPr marL="342900" indent="-342900">
              <a:buFont typeface="+mj-lt"/>
              <a:buAutoNum type="arabicPeriod"/>
            </a:pPr>
            <a:endParaRPr lang="en-US" sz="2400" dirty="0"/>
          </a:p>
          <a:p>
            <a:pPr marL="342900" indent="-342900">
              <a:buFont typeface="+mj-lt"/>
              <a:buAutoNum type="arabicPeriod"/>
            </a:pPr>
            <a:r>
              <a:rPr lang="en-US" sz="2400" dirty="0"/>
              <a:t>The consensus sequence from each iteration should appear to be more diverged from the reference sequence than the previous iteration</a:t>
            </a:r>
          </a:p>
        </p:txBody>
      </p:sp>
      <p:graphicFrame>
        <p:nvGraphicFramePr>
          <p:cNvPr id="3" name="Table 2">
            <a:extLst>
              <a:ext uri="{FF2B5EF4-FFF2-40B4-BE49-F238E27FC236}">
                <a16:creationId xmlns:a16="http://schemas.microsoft.com/office/drawing/2014/main" id="{99A93ADD-6C05-46A0-A973-873F5306EB9B}"/>
              </a:ext>
            </a:extLst>
          </p:cNvPr>
          <p:cNvGraphicFramePr>
            <a:graphicFrameLocks noGrp="1"/>
          </p:cNvGraphicFramePr>
          <p:nvPr>
            <p:extLst>
              <p:ext uri="{D42A27DB-BD31-4B8C-83A1-F6EECF244321}">
                <p14:modId xmlns:p14="http://schemas.microsoft.com/office/powerpoint/2010/main" val="1260860859"/>
              </p:ext>
            </p:extLst>
          </p:nvPr>
        </p:nvGraphicFramePr>
        <p:xfrm>
          <a:off x="498904" y="3956692"/>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Repeat the process with the second iteration of mapping: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a:latin typeface="Courier New" panose="02070309020205020404" pitchFamily="49" charset="0"/>
                          <a:cs typeface="Courier New" panose="02070309020205020404" pitchFamily="49" charset="0"/>
                        </a:rPr>
                        <a:t>python3 scripts/div_est.py alignments/dpse-2-pi-2-to-dmel3.paf</a:t>
                      </a:r>
                      <a:endParaRPr lang="en-US" b="0" dirty="0">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11" name="Rectangle 10">
            <a:extLst>
              <a:ext uri="{FF2B5EF4-FFF2-40B4-BE49-F238E27FC236}">
                <a16:creationId xmlns:a16="http://schemas.microsoft.com/office/drawing/2014/main" id="{17F7C4E2-9F7F-4D64-B905-5AF92531DAA7}"/>
              </a:ext>
            </a:extLst>
          </p:cNvPr>
          <p:cNvSpPr>
            <a:spLocks noChangeArrowheads="1"/>
          </p:cNvSpPr>
          <p:nvPr/>
        </p:nvSpPr>
        <p:spPr bwMode="auto">
          <a:xfrm>
            <a:off x="401431" y="5990891"/>
            <a:ext cx="52324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Courier New" panose="02070309020205020404" pitchFamily="49" charset="0"/>
              </a:rPr>
              <a:t>Iteration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Percent matching bases: 95.015</a:t>
            </a:r>
          </a:p>
        </p:txBody>
      </p:sp>
      <p:sp>
        <p:nvSpPr>
          <p:cNvPr id="13" name="Rectangle: Rounded Corners 12">
            <a:extLst>
              <a:ext uri="{FF2B5EF4-FFF2-40B4-BE49-F238E27FC236}">
                <a16:creationId xmlns:a16="http://schemas.microsoft.com/office/drawing/2014/main" id="{1A76675C-6A06-4CBB-A1BE-E07E507695B0}"/>
              </a:ext>
            </a:extLst>
          </p:cNvPr>
          <p:cNvSpPr/>
          <p:nvPr/>
        </p:nvSpPr>
        <p:spPr>
          <a:xfrm>
            <a:off x="529251" y="5990893"/>
            <a:ext cx="4957152" cy="70788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9391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F2C5E7A4-F006-4D70-8807-5741B4690243}"/>
              </a:ext>
            </a:extLst>
          </p:cNvPr>
          <p:cNvSpPr txBox="1"/>
          <p:nvPr/>
        </p:nvSpPr>
        <p:spPr>
          <a:xfrm>
            <a:off x="550605" y="1317523"/>
            <a:ext cx="10835149" cy="2308324"/>
          </a:xfrm>
          <a:prstGeom prst="rect">
            <a:avLst/>
          </a:prstGeom>
          <a:noFill/>
        </p:spPr>
        <p:txBody>
          <a:bodyPr wrap="square" rtlCol="0">
            <a:spAutoFit/>
          </a:bodyPr>
          <a:lstStyle/>
          <a:p>
            <a:r>
              <a:rPr lang="en-US" sz="2400" dirty="0"/>
              <a:t>Expectations for each iteration of read mapping:</a:t>
            </a:r>
          </a:p>
          <a:p>
            <a:endParaRPr lang="en-US" sz="2400" dirty="0"/>
          </a:p>
          <a:p>
            <a:pPr marL="342900" indent="-342900">
              <a:buFont typeface="+mj-lt"/>
              <a:buAutoNum type="arabicPeriod"/>
            </a:pPr>
            <a:r>
              <a:rPr lang="en-US" sz="2400" dirty="0">
                <a:solidFill>
                  <a:schemeClr val="bg1">
                    <a:lumMod val="75000"/>
                  </a:schemeClr>
                </a:solidFill>
              </a:rPr>
              <a:t>More reads should map in each iteration.</a:t>
            </a:r>
          </a:p>
          <a:p>
            <a:pPr marL="342900" indent="-342900">
              <a:buFont typeface="+mj-lt"/>
              <a:buAutoNum type="arabicPeriod"/>
            </a:pPr>
            <a:endParaRPr lang="en-US" sz="2400" dirty="0"/>
          </a:p>
          <a:p>
            <a:pPr marL="342900" indent="-342900">
              <a:buFont typeface="+mj-lt"/>
              <a:buAutoNum type="arabicPeriod"/>
            </a:pPr>
            <a:r>
              <a:rPr lang="en-US" sz="2400" dirty="0"/>
              <a:t>The consensus sequence from each iteration should appear to be more diverged from the reference sequence than the previous iteration</a:t>
            </a:r>
          </a:p>
        </p:txBody>
      </p:sp>
      <p:graphicFrame>
        <p:nvGraphicFramePr>
          <p:cNvPr id="3" name="Table 2">
            <a:extLst>
              <a:ext uri="{FF2B5EF4-FFF2-40B4-BE49-F238E27FC236}">
                <a16:creationId xmlns:a16="http://schemas.microsoft.com/office/drawing/2014/main" id="{99A93ADD-6C05-46A0-A973-873F5306EB9B}"/>
              </a:ext>
            </a:extLst>
          </p:cNvPr>
          <p:cNvGraphicFramePr>
            <a:graphicFrameLocks noGrp="1"/>
          </p:cNvGraphicFramePr>
          <p:nvPr/>
        </p:nvGraphicFramePr>
        <p:xfrm>
          <a:off x="498904" y="3956692"/>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Repeat the process with the second iteration of mapping: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a:latin typeface="Courier New" panose="02070309020205020404" pitchFamily="49" charset="0"/>
                          <a:cs typeface="Courier New" panose="02070309020205020404" pitchFamily="49" charset="0"/>
                        </a:rPr>
                        <a:t>python3 scripts/div_est.py alignments/dpse-2-pi-2-to-dmel3.paf</a:t>
                      </a:r>
                      <a:endParaRPr lang="en-US" b="0" dirty="0">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11" name="Rectangle 10">
            <a:extLst>
              <a:ext uri="{FF2B5EF4-FFF2-40B4-BE49-F238E27FC236}">
                <a16:creationId xmlns:a16="http://schemas.microsoft.com/office/drawing/2014/main" id="{17F7C4E2-9F7F-4D64-B905-5AF92531DAA7}"/>
              </a:ext>
            </a:extLst>
          </p:cNvPr>
          <p:cNvSpPr>
            <a:spLocks noChangeArrowheads="1"/>
          </p:cNvSpPr>
          <p:nvPr/>
        </p:nvSpPr>
        <p:spPr bwMode="auto">
          <a:xfrm>
            <a:off x="401431" y="5990891"/>
            <a:ext cx="52324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Courier New" panose="02070309020205020404" pitchFamily="49" charset="0"/>
              </a:rPr>
              <a:t>Iteration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Percent matching bases: 95.015</a:t>
            </a:r>
          </a:p>
        </p:txBody>
      </p:sp>
      <p:sp>
        <p:nvSpPr>
          <p:cNvPr id="13" name="Rectangle: Rounded Corners 12">
            <a:extLst>
              <a:ext uri="{FF2B5EF4-FFF2-40B4-BE49-F238E27FC236}">
                <a16:creationId xmlns:a16="http://schemas.microsoft.com/office/drawing/2014/main" id="{1A76675C-6A06-4CBB-A1BE-E07E507695B0}"/>
              </a:ext>
            </a:extLst>
          </p:cNvPr>
          <p:cNvSpPr/>
          <p:nvPr/>
        </p:nvSpPr>
        <p:spPr>
          <a:xfrm>
            <a:off x="529251" y="5990893"/>
            <a:ext cx="4957152" cy="70788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4ECFADA-56D5-47B6-BFBA-6ABD1A1570E7}"/>
              </a:ext>
            </a:extLst>
          </p:cNvPr>
          <p:cNvSpPr>
            <a:spLocks noChangeArrowheads="1"/>
          </p:cNvSpPr>
          <p:nvPr/>
        </p:nvSpPr>
        <p:spPr bwMode="auto">
          <a:xfrm>
            <a:off x="6430294" y="5968082"/>
            <a:ext cx="52324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Courier New" panose="02070309020205020404" pitchFamily="49" charset="0"/>
              </a:rPr>
              <a:t>Iteration 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Percent matching bases: 94.541</a:t>
            </a:r>
          </a:p>
        </p:txBody>
      </p:sp>
      <p:sp>
        <p:nvSpPr>
          <p:cNvPr id="6" name="Rectangle: Rounded Corners 5">
            <a:extLst>
              <a:ext uri="{FF2B5EF4-FFF2-40B4-BE49-F238E27FC236}">
                <a16:creationId xmlns:a16="http://schemas.microsoft.com/office/drawing/2014/main" id="{338827BF-7A83-4BD9-8E7A-F4F336202170}"/>
              </a:ext>
            </a:extLst>
          </p:cNvPr>
          <p:cNvSpPr/>
          <p:nvPr/>
        </p:nvSpPr>
        <p:spPr>
          <a:xfrm>
            <a:off x="6558114" y="5968084"/>
            <a:ext cx="4957152" cy="70788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28777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F2C5E7A4-F006-4D70-8807-5741B4690243}"/>
              </a:ext>
            </a:extLst>
          </p:cNvPr>
          <p:cNvSpPr txBox="1"/>
          <p:nvPr/>
        </p:nvSpPr>
        <p:spPr>
          <a:xfrm>
            <a:off x="550605" y="1317523"/>
            <a:ext cx="10835149" cy="2308324"/>
          </a:xfrm>
          <a:prstGeom prst="rect">
            <a:avLst/>
          </a:prstGeom>
          <a:noFill/>
        </p:spPr>
        <p:txBody>
          <a:bodyPr wrap="square" rtlCol="0">
            <a:spAutoFit/>
          </a:bodyPr>
          <a:lstStyle/>
          <a:p>
            <a:r>
              <a:rPr lang="en-US" sz="2400" dirty="0"/>
              <a:t>Expectations for each iteration of read mapping:</a:t>
            </a:r>
          </a:p>
          <a:p>
            <a:endParaRPr lang="en-US" sz="2400" dirty="0"/>
          </a:p>
          <a:p>
            <a:pPr marL="342900" indent="-342900">
              <a:buFont typeface="+mj-lt"/>
              <a:buAutoNum type="arabicPeriod"/>
            </a:pPr>
            <a:r>
              <a:rPr lang="en-US" sz="2400" dirty="0"/>
              <a:t>More reads should map in each iteration.</a:t>
            </a:r>
          </a:p>
          <a:p>
            <a:pPr marL="342900" indent="-342900">
              <a:buFont typeface="+mj-lt"/>
              <a:buAutoNum type="arabicPeriod"/>
            </a:pPr>
            <a:endParaRPr lang="en-US" sz="2400" dirty="0"/>
          </a:p>
          <a:p>
            <a:pPr marL="342900" indent="-342900">
              <a:buFont typeface="+mj-lt"/>
              <a:buAutoNum type="arabicPeriod"/>
            </a:pPr>
            <a:r>
              <a:rPr lang="en-US" sz="2400" dirty="0"/>
              <a:t>The consensus sequence from each iteration should appear to be more diverged from the reference sequence than the previous iteration</a:t>
            </a:r>
          </a:p>
        </p:txBody>
      </p:sp>
      <p:graphicFrame>
        <p:nvGraphicFramePr>
          <p:cNvPr id="3" name="Table 2">
            <a:extLst>
              <a:ext uri="{FF2B5EF4-FFF2-40B4-BE49-F238E27FC236}">
                <a16:creationId xmlns:a16="http://schemas.microsoft.com/office/drawing/2014/main" id="{99A93ADD-6C05-46A0-A973-873F5306EB9B}"/>
              </a:ext>
            </a:extLst>
          </p:cNvPr>
          <p:cNvGraphicFramePr>
            <a:graphicFrameLocks noGrp="1"/>
          </p:cNvGraphicFramePr>
          <p:nvPr/>
        </p:nvGraphicFramePr>
        <p:xfrm>
          <a:off x="498904" y="3956692"/>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Repeat the process with the second iteration of mapping: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a:latin typeface="Courier New" panose="02070309020205020404" pitchFamily="49" charset="0"/>
                          <a:cs typeface="Courier New" panose="02070309020205020404" pitchFamily="49" charset="0"/>
                        </a:rPr>
                        <a:t>python3 scripts/div_est.py alignments/dpse-2-pi-2-to-dmel3.paf</a:t>
                      </a:r>
                      <a:endParaRPr lang="en-US" b="0" dirty="0">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11" name="Rectangle 10">
            <a:extLst>
              <a:ext uri="{FF2B5EF4-FFF2-40B4-BE49-F238E27FC236}">
                <a16:creationId xmlns:a16="http://schemas.microsoft.com/office/drawing/2014/main" id="{17F7C4E2-9F7F-4D64-B905-5AF92531DAA7}"/>
              </a:ext>
            </a:extLst>
          </p:cNvPr>
          <p:cNvSpPr>
            <a:spLocks noChangeArrowheads="1"/>
          </p:cNvSpPr>
          <p:nvPr/>
        </p:nvSpPr>
        <p:spPr bwMode="auto">
          <a:xfrm>
            <a:off x="401431" y="5990891"/>
            <a:ext cx="52324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Courier New" panose="02070309020205020404" pitchFamily="49" charset="0"/>
              </a:rPr>
              <a:t>Iteration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Percent matching bases: 95.015</a:t>
            </a:r>
          </a:p>
        </p:txBody>
      </p:sp>
      <p:sp>
        <p:nvSpPr>
          <p:cNvPr id="13" name="Rectangle: Rounded Corners 12">
            <a:extLst>
              <a:ext uri="{FF2B5EF4-FFF2-40B4-BE49-F238E27FC236}">
                <a16:creationId xmlns:a16="http://schemas.microsoft.com/office/drawing/2014/main" id="{1A76675C-6A06-4CBB-A1BE-E07E507695B0}"/>
              </a:ext>
            </a:extLst>
          </p:cNvPr>
          <p:cNvSpPr/>
          <p:nvPr/>
        </p:nvSpPr>
        <p:spPr>
          <a:xfrm>
            <a:off x="529251" y="5990893"/>
            <a:ext cx="4957152" cy="70788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4ECFADA-56D5-47B6-BFBA-6ABD1A1570E7}"/>
              </a:ext>
            </a:extLst>
          </p:cNvPr>
          <p:cNvSpPr>
            <a:spLocks noChangeArrowheads="1"/>
          </p:cNvSpPr>
          <p:nvPr/>
        </p:nvSpPr>
        <p:spPr bwMode="auto">
          <a:xfrm>
            <a:off x="6430294" y="5968082"/>
            <a:ext cx="52324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Courier New" panose="02070309020205020404" pitchFamily="49" charset="0"/>
              </a:rPr>
              <a:t>Iteration 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Percent matching bases: 94.541</a:t>
            </a:r>
          </a:p>
        </p:txBody>
      </p:sp>
      <p:sp>
        <p:nvSpPr>
          <p:cNvPr id="6" name="Rectangle: Rounded Corners 5">
            <a:extLst>
              <a:ext uri="{FF2B5EF4-FFF2-40B4-BE49-F238E27FC236}">
                <a16:creationId xmlns:a16="http://schemas.microsoft.com/office/drawing/2014/main" id="{338827BF-7A83-4BD9-8E7A-F4F336202170}"/>
              </a:ext>
            </a:extLst>
          </p:cNvPr>
          <p:cNvSpPr/>
          <p:nvPr/>
        </p:nvSpPr>
        <p:spPr>
          <a:xfrm>
            <a:off x="6558114" y="5968084"/>
            <a:ext cx="4957152" cy="70788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CD841053-ADF7-4956-AC91-6922C1060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954" y="1976371"/>
            <a:ext cx="475301" cy="495314"/>
          </a:xfrm>
          <a:prstGeom prst="rect">
            <a:avLst/>
          </a:prstGeom>
        </p:spPr>
      </p:pic>
      <p:pic>
        <p:nvPicPr>
          <p:cNvPr id="8" name="Picture 7" descr="A close up of a logo&#10;&#10;Description automatically generated">
            <a:extLst>
              <a:ext uri="{FF2B5EF4-FFF2-40B4-BE49-F238E27FC236}">
                <a16:creationId xmlns:a16="http://schemas.microsoft.com/office/drawing/2014/main" id="{348B49C2-6554-4ABF-8584-52EC60321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3" y="2718874"/>
            <a:ext cx="475301" cy="495314"/>
          </a:xfrm>
          <a:prstGeom prst="rect">
            <a:avLst/>
          </a:prstGeom>
        </p:spPr>
      </p:pic>
    </p:spTree>
    <p:extLst>
      <p:ext uri="{BB962C8B-B14F-4D97-AF65-F5344CB8AC3E}">
        <p14:creationId xmlns:p14="http://schemas.microsoft.com/office/powerpoint/2010/main" val="14364600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C638-7E38-41C6-B4D7-8A54A9096EED}"/>
              </a:ext>
            </a:extLst>
          </p:cNvPr>
          <p:cNvSpPr>
            <a:spLocks noGrp="1"/>
          </p:cNvSpPr>
          <p:nvPr>
            <p:ph type="title"/>
          </p:nvPr>
        </p:nvSpPr>
        <p:spPr>
          <a:xfrm>
            <a:off x="332603" y="2624352"/>
            <a:ext cx="11526794" cy="804648"/>
          </a:xfrm>
        </p:spPr>
        <p:txBody>
          <a:bodyPr>
            <a:noAutofit/>
          </a:bodyPr>
          <a:lstStyle/>
          <a:p>
            <a:pPr algn="ctr"/>
            <a:r>
              <a:rPr lang="en-US" dirty="0"/>
              <a:t>That brings us to the end of the workshop!</a:t>
            </a:r>
            <a:br>
              <a:rPr lang="en-US" dirty="0"/>
            </a:br>
            <a:r>
              <a:rPr lang="en-US" dirty="0"/>
              <a:t>Thanks!</a:t>
            </a:r>
          </a:p>
        </p:txBody>
      </p:sp>
    </p:spTree>
    <p:extLst>
      <p:ext uri="{BB962C8B-B14F-4D97-AF65-F5344CB8AC3E}">
        <p14:creationId xmlns:p14="http://schemas.microsoft.com/office/powerpoint/2010/main" val="124169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Preparing your outputs</a:t>
            </a:r>
          </a:p>
        </p:txBody>
      </p:sp>
      <p:graphicFrame>
        <p:nvGraphicFramePr>
          <p:cNvPr id="5" name="Table 9">
            <a:extLst>
              <a:ext uri="{FF2B5EF4-FFF2-40B4-BE49-F238E27FC236}">
                <a16:creationId xmlns:a16="http://schemas.microsoft.com/office/drawing/2014/main" id="{DF5948F8-0D55-4B28-BEB0-7A3775D55532}"/>
              </a:ext>
            </a:extLst>
          </p:cNvPr>
          <p:cNvGraphicFramePr>
            <a:graphicFrameLocks noGrp="1"/>
          </p:cNvGraphicFramePr>
          <p:nvPr>
            <p:extLst>
              <p:ext uri="{D42A27DB-BD31-4B8C-83A1-F6EECF244321}">
                <p14:modId xmlns:p14="http://schemas.microsoft.com/office/powerpoint/2010/main" val="3128912169"/>
              </p:ext>
            </p:extLst>
          </p:nvPr>
        </p:nvGraphicFramePr>
        <p:xfrm>
          <a:off x="665205" y="1704436"/>
          <a:ext cx="11194192" cy="2743201"/>
        </p:xfrm>
        <a:graphic>
          <a:graphicData uri="http://schemas.openxmlformats.org/drawingml/2006/table">
            <a:tbl>
              <a:tblPr firstRow="1" bandRow="1">
                <a:tableStyleId>{2D5ABB26-0587-4C30-8999-92F81FD0307C}</a:tableStyleId>
              </a:tblPr>
              <a:tblGrid>
                <a:gridCol w="3322147">
                  <a:extLst>
                    <a:ext uri="{9D8B030D-6E8A-4147-A177-3AD203B41FA5}">
                      <a16:colId xmlns:a16="http://schemas.microsoft.com/office/drawing/2014/main" val="3650943832"/>
                    </a:ext>
                  </a:extLst>
                </a:gridCol>
                <a:gridCol w="7872045">
                  <a:extLst>
                    <a:ext uri="{9D8B030D-6E8A-4147-A177-3AD203B41FA5}">
                      <a16:colId xmlns:a16="http://schemas.microsoft.com/office/drawing/2014/main" val="633988285"/>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directory for alignments: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Courier New" panose="02070309020205020404" pitchFamily="49" charset="0"/>
                          <a:cs typeface="Courier New" panose="02070309020205020404" pitchFamily="49" charset="0"/>
                        </a:rPr>
                        <a:t>mkdir</a:t>
                      </a:r>
                      <a:r>
                        <a:rPr lang="en-US" dirty="0">
                          <a:latin typeface="Courier New" panose="02070309020205020404" pitchFamily="49" charset="0"/>
                          <a:cs typeface="Courier New" panose="02070309020205020404" pitchFamily="49" charset="0"/>
                        </a:rPr>
                        <a:t> alignments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954159"/>
                  </a:ext>
                </a:extLst>
              </a:tr>
              <a:tr h="68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directory for assemblies: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Courier New" panose="02070309020205020404" pitchFamily="49" charset="0"/>
                          <a:cs typeface="Courier New" panose="02070309020205020404" pitchFamily="49" charset="0"/>
                        </a:rPr>
                        <a:t>mkdir</a:t>
                      </a:r>
                      <a:r>
                        <a:rPr lang="en-US" dirty="0">
                          <a:latin typeface="Courier New" panose="02070309020205020404" pitchFamily="49" charset="0"/>
                          <a:cs typeface="Courier New" panose="02070309020205020404" pitchFamily="49" charset="0"/>
                        </a:rPr>
                        <a:t> assemblies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005769"/>
                  </a:ext>
                </a:extLst>
              </a:tr>
              <a:tr h="688156">
                <a:tc>
                  <a:txBody>
                    <a:bodyPr/>
                    <a:lstStyle/>
                    <a:p>
                      <a:r>
                        <a:rPr lang="en-US" dirty="0"/>
                        <a:t>Make directory for read mapping: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Courier New" panose="02070309020205020404" pitchFamily="49" charset="0"/>
                          <a:cs typeface="Courier New" panose="02070309020205020404" pitchFamily="49" charset="0"/>
                        </a:rPr>
                        <a:t>mkdir</a:t>
                      </a:r>
                      <a:r>
                        <a:rPr lang="en-US" dirty="0">
                          <a:latin typeface="Courier New" panose="02070309020205020404" pitchFamily="49" charset="0"/>
                          <a:cs typeface="Courier New" panose="02070309020205020404" pitchFamily="49" charset="0"/>
                        </a:rPr>
                        <a:t> mapped-reads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933775"/>
                  </a:ext>
                </a:extLst>
              </a:tr>
              <a:tr h="688156">
                <a:tc>
                  <a:txBody>
                    <a:bodyPr/>
                    <a:lstStyle/>
                    <a:p>
                      <a:r>
                        <a:rPr lang="en-US" dirty="0"/>
                        <a:t>Make directory for </a:t>
                      </a:r>
                      <a:r>
                        <a:rPr lang="en-US" dirty="0" err="1"/>
                        <a:t>fastqc</a:t>
                      </a:r>
                      <a:r>
                        <a:rPr lang="en-US" dirty="0"/>
                        <a:t> output: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Courier New" panose="02070309020205020404" pitchFamily="49" charset="0"/>
                          <a:cs typeface="Courier New" panose="02070309020205020404" pitchFamily="49" charset="0"/>
                        </a:rPr>
                        <a:t>mkdir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fastqc</a:t>
                      </a:r>
                      <a:r>
                        <a:rPr lang="en-US" dirty="0">
                          <a:latin typeface="Courier New" panose="02070309020205020404" pitchFamily="49" charset="0"/>
                          <a:cs typeface="Courier New" panose="02070309020205020404" pitchFamily="49" charset="0"/>
                        </a:rPr>
                        <a:t>-output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8590651"/>
                  </a:ext>
                </a:extLst>
              </a:tr>
            </a:tbl>
          </a:graphicData>
        </a:graphic>
      </p:graphicFrame>
      <p:pic>
        <p:nvPicPr>
          <p:cNvPr id="7" name="Picture 6">
            <a:extLst>
              <a:ext uri="{FF2B5EF4-FFF2-40B4-BE49-F238E27FC236}">
                <a16:creationId xmlns:a16="http://schemas.microsoft.com/office/drawing/2014/main" id="{F36D3BFF-841F-49DC-9E70-1200720F3543}"/>
              </a:ext>
            </a:extLst>
          </p:cNvPr>
          <p:cNvPicPr>
            <a:picLocks noChangeAspect="1"/>
          </p:cNvPicPr>
          <p:nvPr/>
        </p:nvPicPr>
        <p:blipFill>
          <a:blip r:embed="rId2"/>
          <a:stretch>
            <a:fillRect/>
          </a:stretch>
        </p:blipFill>
        <p:spPr>
          <a:xfrm>
            <a:off x="840966" y="4840162"/>
            <a:ext cx="10894632" cy="1236174"/>
          </a:xfrm>
          <a:prstGeom prst="rect">
            <a:avLst/>
          </a:prstGeom>
        </p:spPr>
      </p:pic>
      <p:sp>
        <p:nvSpPr>
          <p:cNvPr id="9" name="Rectangle 8">
            <a:extLst>
              <a:ext uri="{FF2B5EF4-FFF2-40B4-BE49-F238E27FC236}">
                <a16:creationId xmlns:a16="http://schemas.microsoft.com/office/drawing/2014/main" id="{91936793-3A5D-4AB3-9D76-87F620AB8CFE}"/>
              </a:ext>
            </a:extLst>
          </p:cNvPr>
          <p:cNvSpPr/>
          <p:nvPr/>
        </p:nvSpPr>
        <p:spPr>
          <a:xfrm>
            <a:off x="4572004" y="6017344"/>
            <a:ext cx="481781" cy="260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04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Sequences and Reads</a:t>
            </a:r>
          </a:p>
        </p:txBody>
      </p:sp>
      <p:sp>
        <p:nvSpPr>
          <p:cNvPr id="3" name="TextBox 2">
            <a:extLst>
              <a:ext uri="{FF2B5EF4-FFF2-40B4-BE49-F238E27FC236}">
                <a16:creationId xmlns:a16="http://schemas.microsoft.com/office/drawing/2014/main" id="{A67F1E5A-6E91-4931-8A90-56E10D454593}"/>
              </a:ext>
            </a:extLst>
          </p:cNvPr>
          <p:cNvSpPr txBox="1"/>
          <p:nvPr/>
        </p:nvSpPr>
        <p:spPr>
          <a:xfrm>
            <a:off x="491613" y="1494503"/>
            <a:ext cx="11526794" cy="923330"/>
          </a:xfrm>
          <a:prstGeom prst="rect">
            <a:avLst/>
          </a:prstGeom>
          <a:noFill/>
        </p:spPr>
        <p:txBody>
          <a:bodyPr wrap="square" rtlCol="0">
            <a:spAutoFit/>
          </a:bodyPr>
          <a:lstStyle/>
          <a:p>
            <a:pPr algn="ctr"/>
            <a:r>
              <a:rPr lang="en-US" dirty="0"/>
              <a:t>A common format for biological sequence data is the FASTA format.</a:t>
            </a:r>
          </a:p>
          <a:p>
            <a:endParaRPr lang="en-US" dirty="0"/>
          </a:p>
          <a:p>
            <a:pPr algn="ctr"/>
            <a:r>
              <a:rPr lang="en-US" dirty="0"/>
              <a:t>Let’s take a look at the </a:t>
            </a:r>
            <a:r>
              <a:rPr lang="en-US" i="1" dirty="0"/>
              <a:t>D. melanogaster</a:t>
            </a:r>
            <a:r>
              <a:rPr lang="en-US" dirty="0"/>
              <a:t> reference genome in FASTA format.</a:t>
            </a:r>
          </a:p>
        </p:txBody>
      </p:sp>
      <p:graphicFrame>
        <p:nvGraphicFramePr>
          <p:cNvPr id="5" name="Table 9">
            <a:extLst>
              <a:ext uri="{FF2B5EF4-FFF2-40B4-BE49-F238E27FC236}">
                <a16:creationId xmlns:a16="http://schemas.microsoft.com/office/drawing/2014/main" id="{20E7B542-C98B-455D-9E05-B045D10BADCD}"/>
              </a:ext>
            </a:extLst>
          </p:cNvPr>
          <p:cNvGraphicFramePr>
            <a:graphicFrameLocks noGrp="1"/>
          </p:cNvGraphicFramePr>
          <p:nvPr>
            <p:extLst>
              <p:ext uri="{D42A27DB-BD31-4B8C-83A1-F6EECF244321}">
                <p14:modId xmlns:p14="http://schemas.microsoft.com/office/powerpoint/2010/main" val="4210213724"/>
              </p:ext>
            </p:extLst>
          </p:nvPr>
        </p:nvGraphicFramePr>
        <p:xfrm>
          <a:off x="657914" y="285481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650943832"/>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View the </a:t>
                      </a:r>
                      <a:r>
                        <a:rPr lang="en-US" i="1" dirty="0" err="1"/>
                        <a:t>D.mel</a:t>
                      </a:r>
                      <a:r>
                        <a:rPr lang="en-US" i="0" dirty="0"/>
                        <a:t> reference file</a:t>
                      </a: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2954159"/>
                  </a:ext>
                </a:extLst>
              </a:tr>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less -S dmel-3R-reference/Drosophila_melanogaster.BDGP6.28.dna.chromosome.3R.fa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745361"/>
                  </a:ext>
                </a:extLst>
              </a:tr>
            </a:tbl>
          </a:graphicData>
        </a:graphic>
      </p:graphicFrame>
    </p:spTree>
    <p:extLst>
      <p:ext uri="{BB962C8B-B14F-4D97-AF65-F5344CB8AC3E}">
        <p14:creationId xmlns:p14="http://schemas.microsoft.com/office/powerpoint/2010/main" val="3529001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Sequences and Reads</a:t>
            </a:r>
          </a:p>
        </p:txBody>
      </p:sp>
      <p:sp>
        <p:nvSpPr>
          <p:cNvPr id="3" name="TextBox 2">
            <a:extLst>
              <a:ext uri="{FF2B5EF4-FFF2-40B4-BE49-F238E27FC236}">
                <a16:creationId xmlns:a16="http://schemas.microsoft.com/office/drawing/2014/main" id="{A67F1E5A-6E91-4931-8A90-56E10D454593}"/>
              </a:ext>
            </a:extLst>
          </p:cNvPr>
          <p:cNvSpPr txBox="1"/>
          <p:nvPr/>
        </p:nvSpPr>
        <p:spPr>
          <a:xfrm>
            <a:off x="491613" y="1494503"/>
            <a:ext cx="11526794" cy="923330"/>
          </a:xfrm>
          <a:prstGeom prst="rect">
            <a:avLst/>
          </a:prstGeom>
          <a:noFill/>
        </p:spPr>
        <p:txBody>
          <a:bodyPr wrap="square" rtlCol="0">
            <a:spAutoFit/>
          </a:bodyPr>
          <a:lstStyle/>
          <a:p>
            <a:pPr algn="ctr"/>
            <a:r>
              <a:rPr lang="en-US" dirty="0"/>
              <a:t>A common format for biological sequence data is the FASTA format.</a:t>
            </a:r>
          </a:p>
          <a:p>
            <a:endParaRPr lang="en-US" dirty="0"/>
          </a:p>
          <a:p>
            <a:pPr algn="ctr"/>
            <a:r>
              <a:rPr lang="en-US" dirty="0"/>
              <a:t>Let’s take a look at the </a:t>
            </a:r>
            <a:r>
              <a:rPr lang="en-US" i="1" dirty="0"/>
              <a:t>D. melanogaster</a:t>
            </a:r>
            <a:r>
              <a:rPr lang="en-US" dirty="0"/>
              <a:t> reference genome in FASTA format.</a:t>
            </a:r>
          </a:p>
        </p:txBody>
      </p:sp>
      <p:graphicFrame>
        <p:nvGraphicFramePr>
          <p:cNvPr id="5" name="Table 9">
            <a:extLst>
              <a:ext uri="{FF2B5EF4-FFF2-40B4-BE49-F238E27FC236}">
                <a16:creationId xmlns:a16="http://schemas.microsoft.com/office/drawing/2014/main" id="{20E7B542-C98B-455D-9E05-B045D10BADCD}"/>
              </a:ext>
            </a:extLst>
          </p:cNvPr>
          <p:cNvGraphicFramePr>
            <a:graphicFrameLocks noGrp="1"/>
          </p:cNvGraphicFramePr>
          <p:nvPr/>
        </p:nvGraphicFramePr>
        <p:xfrm>
          <a:off x="657914" y="285481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650943832"/>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View the </a:t>
                      </a:r>
                      <a:r>
                        <a:rPr lang="en-US" i="1" dirty="0" err="1"/>
                        <a:t>D.mel</a:t>
                      </a:r>
                      <a:r>
                        <a:rPr lang="en-US" i="0" dirty="0"/>
                        <a:t> reference file</a:t>
                      </a: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2954159"/>
                  </a:ext>
                </a:extLst>
              </a:tr>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less -S dmel-3R-reference/Drosophila_melanogaster.BDGP6.28.dna.chromosome.3R.fa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745361"/>
                  </a:ext>
                </a:extLst>
              </a:tr>
            </a:tbl>
          </a:graphicData>
        </a:graphic>
      </p:graphicFrame>
      <p:sp>
        <p:nvSpPr>
          <p:cNvPr id="4" name="Rectangle: Rounded Corners 3">
            <a:extLst>
              <a:ext uri="{FF2B5EF4-FFF2-40B4-BE49-F238E27FC236}">
                <a16:creationId xmlns:a16="http://schemas.microsoft.com/office/drawing/2014/main" id="{7F630913-5972-4B3D-AC77-931A19C303A8}"/>
              </a:ext>
            </a:extLst>
          </p:cNvPr>
          <p:cNvSpPr/>
          <p:nvPr/>
        </p:nvSpPr>
        <p:spPr>
          <a:xfrm>
            <a:off x="687410" y="3608553"/>
            <a:ext cx="728434" cy="27027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270EBD9-BD51-494A-B876-1447D08C650E}"/>
              </a:ext>
            </a:extLst>
          </p:cNvPr>
          <p:cNvSpPr/>
          <p:nvPr/>
        </p:nvSpPr>
        <p:spPr>
          <a:xfrm>
            <a:off x="687410" y="4966019"/>
            <a:ext cx="2885767" cy="108646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5867953-49F7-4262-8BC6-C9709C1F422D}"/>
              </a:ext>
            </a:extLst>
          </p:cNvPr>
          <p:cNvSpPr txBox="1"/>
          <p:nvPr/>
        </p:nvSpPr>
        <p:spPr>
          <a:xfrm>
            <a:off x="888971" y="5049594"/>
            <a:ext cx="2467896" cy="923330"/>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less</a:t>
            </a:r>
            <a:r>
              <a:rPr lang="en-US" dirty="0"/>
              <a:t> is an in-terminal file text </a:t>
            </a:r>
            <a:r>
              <a:rPr lang="en-US" b="1" dirty="0"/>
              <a:t>viewer </a:t>
            </a:r>
            <a:r>
              <a:rPr lang="en-US" dirty="0"/>
              <a:t>(no editing)</a:t>
            </a:r>
          </a:p>
        </p:txBody>
      </p:sp>
      <p:sp>
        <p:nvSpPr>
          <p:cNvPr id="18" name="TextBox 17">
            <a:extLst>
              <a:ext uri="{FF2B5EF4-FFF2-40B4-BE49-F238E27FC236}">
                <a16:creationId xmlns:a16="http://schemas.microsoft.com/office/drawing/2014/main" id="{00CFAB8C-EE3B-480F-928C-2DFFA6BE1BB0}"/>
              </a:ext>
            </a:extLst>
          </p:cNvPr>
          <p:cNvSpPr txBox="1"/>
          <p:nvPr/>
        </p:nvSpPr>
        <p:spPr>
          <a:xfrm>
            <a:off x="4661760" y="4770587"/>
            <a:ext cx="3186499" cy="1477328"/>
          </a:xfrm>
          <a:prstGeom prst="rect">
            <a:avLst/>
          </a:prstGeom>
          <a:noFill/>
        </p:spPr>
        <p:txBody>
          <a:bodyPr wrap="square" rtlCol="0">
            <a:spAutoFit/>
          </a:bodyPr>
          <a:lstStyle/>
          <a:p>
            <a:pPr algn="ctr"/>
            <a:r>
              <a:rPr lang="en-US" dirty="0"/>
              <a:t>Use the </a:t>
            </a:r>
            <a:r>
              <a:rPr lang="en-US" b="1" dirty="0"/>
              <a:t>arrow keys </a:t>
            </a:r>
            <a:r>
              <a:rPr lang="en-US" dirty="0"/>
              <a:t>to scroll through a text document in </a:t>
            </a:r>
            <a:r>
              <a:rPr lang="en-US" dirty="0">
                <a:latin typeface="Courier New" panose="02070309020205020404" pitchFamily="49" charset="0"/>
                <a:cs typeface="Courier New" panose="02070309020205020404" pitchFamily="49" charset="0"/>
              </a:rPr>
              <a:t>less</a:t>
            </a:r>
            <a:r>
              <a:rPr lang="en-US" dirty="0"/>
              <a:t>. Use </a:t>
            </a:r>
            <a:r>
              <a:rPr lang="en-US" b="1" dirty="0"/>
              <a:t>&lt;space&gt; </a:t>
            </a:r>
            <a:r>
              <a:rPr lang="en-US" dirty="0"/>
              <a:t>to move one page forward and </a:t>
            </a:r>
            <a:r>
              <a:rPr lang="en-US" b="1" dirty="0"/>
              <a:t>&lt;b&gt; </a:t>
            </a:r>
            <a:r>
              <a:rPr lang="en-US" dirty="0"/>
              <a:t>to move one page back</a:t>
            </a:r>
          </a:p>
        </p:txBody>
      </p:sp>
      <p:sp>
        <p:nvSpPr>
          <p:cNvPr id="20" name="TextBox 19">
            <a:extLst>
              <a:ext uri="{FF2B5EF4-FFF2-40B4-BE49-F238E27FC236}">
                <a16:creationId xmlns:a16="http://schemas.microsoft.com/office/drawing/2014/main" id="{EFB4C3F8-C427-4C06-A7F3-A9B0F1C3D17E}"/>
              </a:ext>
            </a:extLst>
          </p:cNvPr>
          <p:cNvSpPr txBox="1"/>
          <p:nvPr/>
        </p:nvSpPr>
        <p:spPr>
          <a:xfrm>
            <a:off x="8318091" y="5186085"/>
            <a:ext cx="3186499" cy="646331"/>
          </a:xfrm>
          <a:prstGeom prst="rect">
            <a:avLst/>
          </a:prstGeom>
          <a:noFill/>
        </p:spPr>
        <p:txBody>
          <a:bodyPr wrap="square" rtlCol="0">
            <a:spAutoFit/>
          </a:bodyPr>
          <a:lstStyle/>
          <a:p>
            <a:pPr algn="ctr"/>
            <a:r>
              <a:rPr lang="en-US" dirty="0"/>
              <a:t>Press </a:t>
            </a:r>
            <a:r>
              <a:rPr lang="en-US" b="1" dirty="0"/>
              <a:t>&lt;q&gt;</a:t>
            </a:r>
            <a:r>
              <a:rPr lang="en-US" dirty="0"/>
              <a:t> to quit </a:t>
            </a:r>
            <a:r>
              <a:rPr lang="en-US" dirty="0">
                <a:latin typeface="Courier New" panose="02070309020205020404" pitchFamily="49" charset="0"/>
                <a:cs typeface="Courier New" panose="02070309020205020404" pitchFamily="49" charset="0"/>
              </a:rPr>
              <a:t>less</a:t>
            </a:r>
            <a:r>
              <a:rPr lang="en-US" dirty="0"/>
              <a:t> and return to the terminal</a:t>
            </a:r>
          </a:p>
        </p:txBody>
      </p:sp>
    </p:spTree>
    <p:extLst>
      <p:ext uri="{BB962C8B-B14F-4D97-AF65-F5344CB8AC3E}">
        <p14:creationId xmlns:p14="http://schemas.microsoft.com/office/powerpoint/2010/main" val="3478366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a:bodyPr>
          <a:lstStyle/>
          <a:p>
            <a:r>
              <a:rPr lang="en-US" dirty="0"/>
              <a:t>Sequence is encoded in FASTA format</a:t>
            </a:r>
          </a:p>
        </p:txBody>
      </p:sp>
      <p:sp>
        <p:nvSpPr>
          <p:cNvPr id="3" name="TextBox 2">
            <a:extLst>
              <a:ext uri="{FF2B5EF4-FFF2-40B4-BE49-F238E27FC236}">
                <a16:creationId xmlns:a16="http://schemas.microsoft.com/office/drawing/2014/main" id="{F746167C-B122-4C02-82DB-42794D384046}"/>
              </a:ext>
            </a:extLst>
          </p:cNvPr>
          <p:cNvSpPr txBox="1"/>
          <p:nvPr/>
        </p:nvSpPr>
        <p:spPr>
          <a:xfrm>
            <a:off x="3421626" y="1625109"/>
            <a:ext cx="8571965" cy="1015663"/>
          </a:xfrm>
          <a:prstGeom prst="rect">
            <a:avLst/>
          </a:prstGeom>
          <a:solidFill>
            <a:schemeClr val="bg2">
              <a:lumMod val="25000"/>
            </a:schemeClr>
          </a:solidFill>
        </p:spPr>
        <p:txBody>
          <a:bodyPr wrap="square">
            <a:spAutoFit/>
          </a:bodyPr>
          <a:lstStyle/>
          <a:p>
            <a:r>
              <a:rPr lang="en-US" sz="2000" dirty="0">
                <a:solidFill>
                  <a:schemeClr val="bg1">
                    <a:lumMod val="95000"/>
                  </a:schemeClr>
                </a:solidFill>
                <a:latin typeface="Consolas" panose="020B0609020204030204" pitchFamily="49" charset="0"/>
              </a:rPr>
              <a:t>&gt;3R </a:t>
            </a:r>
            <a:r>
              <a:rPr lang="en-US" sz="2000" dirty="0" err="1">
                <a:solidFill>
                  <a:schemeClr val="bg1">
                    <a:lumMod val="95000"/>
                  </a:schemeClr>
                </a:solidFill>
                <a:latin typeface="Consolas" panose="020B0609020204030204" pitchFamily="49" charset="0"/>
              </a:rPr>
              <a:t>dna:chromosome</a:t>
            </a:r>
            <a:r>
              <a:rPr lang="en-US" sz="2000" dirty="0">
                <a:solidFill>
                  <a:schemeClr val="bg1">
                    <a:lumMod val="95000"/>
                  </a:schemeClr>
                </a:solidFill>
                <a:latin typeface="Consolas" panose="020B0609020204030204" pitchFamily="49" charset="0"/>
              </a:rPr>
              <a:t> chromosome:BDGP6.28:3R:1:32079331:1 REF</a:t>
            </a:r>
          </a:p>
          <a:p>
            <a:r>
              <a:rPr lang="en-US" sz="2000" dirty="0">
                <a:solidFill>
                  <a:schemeClr val="bg1">
                    <a:lumMod val="95000"/>
                  </a:schemeClr>
                </a:solidFill>
                <a:latin typeface="Consolas" panose="020B0609020204030204" pitchFamily="49" charset="0"/>
              </a:rPr>
              <a:t>ACGGGACCGAGTATAGTACCAGTACGCGACCAGTACGGGAGCAGTACGGAACCAATACGG</a:t>
            </a:r>
          </a:p>
          <a:p>
            <a:r>
              <a:rPr lang="en-US" sz="2000" dirty="0">
                <a:solidFill>
                  <a:schemeClr val="bg1">
                    <a:lumMod val="95000"/>
                  </a:schemeClr>
                </a:solidFill>
                <a:latin typeface="Consolas" panose="020B0609020204030204" pitchFamily="49" charset="0"/>
              </a:rPr>
              <a:t>GTCCAGTACGGGTCCAGTACGGGTCCAGTACGGGTCCAGTACGGGACCAGTACGGGACCG</a:t>
            </a:r>
          </a:p>
        </p:txBody>
      </p:sp>
    </p:spTree>
    <p:extLst>
      <p:ext uri="{BB962C8B-B14F-4D97-AF65-F5344CB8AC3E}">
        <p14:creationId xmlns:p14="http://schemas.microsoft.com/office/powerpoint/2010/main" val="2927846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A64A3D-88C2-404B-944D-D687C62B0195}"/>
              </a:ext>
            </a:extLst>
          </p:cNvPr>
          <p:cNvSpPr txBox="1"/>
          <p:nvPr/>
        </p:nvSpPr>
        <p:spPr>
          <a:xfrm>
            <a:off x="3421626" y="1625109"/>
            <a:ext cx="8571965" cy="1015663"/>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&gt;</a:t>
            </a:r>
            <a:r>
              <a:rPr lang="en-US" sz="2000" dirty="0">
                <a:solidFill>
                  <a:schemeClr val="bg1">
                    <a:lumMod val="95000"/>
                  </a:schemeClr>
                </a:solidFill>
                <a:latin typeface="Consolas" panose="020B0609020204030204" pitchFamily="49" charset="0"/>
              </a:rPr>
              <a:t>3R </a:t>
            </a:r>
            <a:r>
              <a:rPr lang="en-US" sz="2000" dirty="0" err="1">
                <a:solidFill>
                  <a:schemeClr val="bg1">
                    <a:lumMod val="95000"/>
                  </a:schemeClr>
                </a:solidFill>
                <a:latin typeface="Consolas" panose="020B0609020204030204" pitchFamily="49" charset="0"/>
              </a:rPr>
              <a:t>dna:chromosome</a:t>
            </a:r>
            <a:r>
              <a:rPr lang="en-US" sz="2000" dirty="0">
                <a:solidFill>
                  <a:schemeClr val="bg1">
                    <a:lumMod val="95000"/>
                  </a:schemeClr>
                </a:solidFill>
                <a:latin typeface="Consolas" panose="020B0609020204030204" pitchFamily="49" charset="0"/>
              </a:rPr>
              <a:t> chromosome:BDGP6.28:3R:1:32079331:1 REF</a:t>
            </a:r>
          </a:p>
          <a:p>
            <a:r>
              <a:rPr lang="en-US" sz="2000" dirty="0">
                <a:solidFill>
                  <a:schemeClr val="bg1">
                    <a:lumMod val="95000"/>
                  </a:schemeClr>
                </a:solidFill>
                <a:latin typeface="Consolas" panose="020B0609020204030204" pitchFamily="49" charset="0"/>
              </a:rPr>
              <a:t>ACGGGACCGAGTATAGTACCAGTACGCGACCAGTACGGGAGCAGTACGGAACCAATACGG</a:t>
            </a:r>
          </a:p>
          <a:p>
            <a:r>
              <a:rPr lang="en-US" sz="2000" dirty="0">
                <a:solidFill>
                  <a:schemeClr val="bg1">
                    <a:lumMod val="95000"/>
                  </a:schemeClr>
                </a:solidFill>
                <a:latin typeface="Consolas" panose="020B0609020204030204" pitchFamily="49" charset="0"/>
              </a:rPr>
              <a:t>GTCCAGTACGGGTCCAGTACGGGTCCAGTACGGGTCCAGTACGGGACCAGTACGGGACCG</a:t>
            </a:r>
          </a:p>
        </p:txBody>
      </p:sp>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a:bodyPr>
          <a:lstStyle/>
          <a:p>
            <a:r>
              <a:rPr lang="en-US" dirty="0"/>
              <a:t>Sequence is encoded in FASTA format</a:t>
            </a:r>
          </a:p>
        </p:txBody>
      </p:sp>
      <p:sp>
        <p:nvSpPr>
          <p:cNvPr id="13" name="TextBox 12">
            <a:extLst>
              <a:ext uri="{FF2B5EF4-FFF2-40B4-BE49-F238E27FC236}">
                <a16:creationId xmlns:a16="http://schemas.microsoft.com/office/drawing/2014/main" id="{81F90261-73C8-4CF4-9795-A8EBB2394067}"/>
              </a:ext>
            </a:extLst>
          </p:cNvPr>
          <p:cNvSpPr txBox="1"/>
          <p:nvPr/>
        </p:nvSpPr>
        <p:spPr>
          <a:xfrm>
            <a:off x="1" y="1297858"/>
            <a:ext cx="3303638" cy="369332"/>
          </a:xfrm>
          <a:prstGeom prst="rect">
            <a:avLst/>
          </a:prstGeom>
          <a:noFill/>
        </p:spPr>
        <p:txBody>
          <a:bodyPr wrap="square" rtlCol="0">
            <a:spAutoFit/>
          </a:bodyPr>
          <a:lstStyle/>
          <a:p>
            <a:r>
              <a:rPr lang="en-US" dirty="0"/>
              <a:t>Sequence headers begin with “&gt;”</a:t>
            </a:r>
          </a:p>
        </p:txBody>
      </p:sp>
      <p:cxnSp>
        <p:nvCxnSpPr>
          <p:cNvPr id="11" name="Straight Arrow Connector 10">
            <a:extLst>
              <a:ext uri="{FF2B5EF4-FFF2-40B4-BE49-F238E27FC236}">
                <a16:creationId xmlns:a16="http://schemas.microsoft.com/office/drawing/2014/main" id="{81C4F809-328E-4E51-9E59-B4E0AD677A57}"/>
              </a:ext>
            </a:extLst>
          </p:cNvPr>
          <p:cNvCxnSpPr>
            <a:cxnSpLocks/>
          </p:cNvCxnSpPr>
          <p:nvPr/>
        </p:nvCxnSpPr>
        <p:spPr>
          <a:xfrm>
            <a:off x="3226960" y="1519025"/>
            <a:ext cx="283156" cy="319607"/>
          </a:xfrm>
          <a:prstGeom prst="straightConnector1">
            <a:avLst/>
          </a:prstGeom>
          <a:ln w="38100">
            <a:solidFill>
              <a:schemeClr val="accent4"/>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24456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B0513E-28F9-4E35-B6F5-BC768FADD100}"/>
              </a:ext>
            </a:extLst>
          </p:cNvPr>
          <p:cNvSpPr txBox="1"/>
          <p:nvPr/>
        </p:nvSpPr>
        <p:spPr>
          <a:xfrm>
            <a:off x="3421626" y="1625109"/>
            <a:ext cx="8571965" cy="1015663"/>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&gt;</a:t>
            </a:r>
            <a:r>
              <a:rPr lang="en-US" sz="2000" dirty="0">
                <a:solidFill>
                  <a:schemeClr val="bg1">
                    <a:lumMod val="95000"/>
                  </a:schemeClr>
                </a:solidFill>
                <a:latin typeface="Consolas" panose="020B0609020204030204" pitchFamily="49" charset="0"/>
              </a:rPr>
              <a:t>3R </a:t>
            </a:r>
            <a:r>
              <a:rPr lang="en-US" sz="2000" dirty="0" err="1">
                <a:solidFill>
                  <a:schemeClr val="bg1">
                    <a:lumMod val="95000"/>
                  </a:schemeClr>
                </a:solidFill>
                <a:latin typeface="Consolas" panose="020B0609020204030204" pitchFamily="49" charset="0"/>
              </a:rPr>
              <a:t>dna:chromosome</a:t>
            </a:r>
            <a:r>
              <a:rPr lang="en-US" sz="2000" dirty="0">
                <a:solidFill>
                  <a:schemeClr val="bg1">
                    <a:lumMod val="95000"/>
                  </a:schemeClr>
                </a:solidFill>
                <a:latin typeface="Consolas" panose="020B0609020204030204" pitchFamily="49" charset="0"/>
              </a:rPr>
              <a:t> chromosome:BDGP6.28:3R:1:32079331:1 REF</a:t>
            </a:r>
          </a:p>
          <a:p>
            <a:r>
              <a:rPr lang="en-US" sz="2000" dirty="0">
                <a:solidFill>
                  <a:schemeClr val="accent5">
                    <a:lumMod val="60000"/>
                    <a:lumOff val="40000"/>
                  </a:schemeClr>
                </a:solidFill>
                <a:latin typeface="Consolas" panose="020B0609020204030204" pitchFamily="49" charset="0"/>
              </a:rPr>
              <a:t>ACGGGACCGAGTATAGTACCAGTACGCGACCAGTACGGGAGCAGTACGGAACCAATACGG</a:t>
            </a:r>
          </a:p>
          <a:p>
            <a:r>
              <a:rPr lang="en-US" sz="2000" dirty="0">
                <a:solidFill>
                  <a:schemeClr val="accent5">
                    <a:lumMod val="60000"/>
                    <a:lumOff val="40000"/>
                  </a:schemeClr>
                </a:solidFill>
                <a:latin typeface="Consolas" panose="020B0609020204030204" pitchFamily="49" charset="0"/>
              </a:rPr>
              <a:t>GTCCAGTACGGGTCCAGTACGGGTCCAGTACGGGTCCAGTACGGGACCAGTACGGGACCG</a:t>
            </a:r>
          </a:p>
        </p:txBody>
      </p:sp>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a:bodyPr>
          <a:lstStyle/>
          <a:p>
            <a:r>
              <a:rPr lang="en-US" dirty="0"/>
              <a:t>Sequences are encoded in FASTA format</a:t>
            </a:r>
          </a:p>
        </p:txBody>
      </p:sp>
      <p:sp>
        <p:nvSpPr>
          <p:cNvPr id="13" name="TextBox 12">
            <a:extLst>
              <a:ext uri="{FF2B5EF4-FFF2-40B4-BE49-F238E27FC236}">
                <a16:creationId xmlns:a16="http://schemas.microsoft.com/office/drawing/2014/main" id="{81F90261-73C8-4CF4-9795-A8EBB2394067}"/>
              </a:ext>
            </a:extLst>
          </p:cNvPr>
          <p:cNvSpPr txBox="1"/>
          <p:nvPr/>
        </p:nvSpPr>
        <p:spPr>
          <a:xfrm>
            <a:off x="1" y="1297858"/>
            <a:ext cx="3303638" cy="369332"/>
          </a:xfrm>
          <a:prstGeom prst="rect">
            <a:avLst/>
          </a:prstGeom>
          <a:noFill/>
        </p:spPr>
        <p:txBody>
          <a:bodyPr wrap="square" rtlCol="0">
            <a:spAutoFit/>
          </a:bodyPr>
          <a:lstStyle/>
          <a:p>
            <a:r>
              <a:rPr lang="en-US" dirty="0"/>
              <a:t>Sequence headers begin with “&gt;”</a:t>
            </a:r>
          </a:p>
        </p:txBody>
      </p:sp>
      <p:sp>
        <p:nvSpPr>
          <p:cNvPr id="17" name="TextBox 16">
            <a:extLst>
              <a:ext uri="{FF2B5EF4-FFF2-40B4-BE49-F238E27FC236}">
                <a16:creationId xmlns:a16="http://schemas.microsoft.com/office/drawing/2014/main" id="{2F8AA787-3CA7-4A41-B868-3E935164CE46}"/>
              </a:ext>
            </a:extLst>
          </p:cNvPr>
          <p:cNvSpPr txBox="1"/>
          <p:nvPr/>
        </p:nvSpPr>
        <p:spPr>
          <a:xfrm>
            <a:off x="-1" y="2948548"/>
            <a:ext cx="3706761" cy="369332"/>
          </a:xfrm>
          <a:prstGeom prst="rect">
            <a:avLst/>
          </a:prstGeom>
          <a:noFill/>
        </p:spPr>
        <p:txBody>
          <a:bodyPr wrap="square" rtlCol="0">
            <a:spAutoFit/>
          </a:bodyPr>
          <a:lstStyle/>
          <a:p>
            <a:r>
              <a:rPr lang="en-US" dirty="0"/>
              <a:t>Sequences appear after their headers</a:t>
            </a:r>
          </a:p>
        </p:txBody>
      </p:sp>
      <p:cxnSp>
        <p:nvCxnSpPr>
          <p:cNvPr id="25" name="Straight Arrow Connector 24">
            <a:extLst>
              <a:ext uri="{FF2B5EF4-FFF2-40B4-BE49-F238E27FC236}">
                <a16:creationId xmlns:a16="http://schemas.microsoft.com/office/drawing/2014/main" id="{91050365-B29C-44D6-909B-A786365B09BB}"/>
              </a:ext>
            </a:extLst>
          </p:cNvPr>
          <p:cNvCxnSpPr>
            <a:cxnSpLocks/>
          </p:cNvCxnSpPr>
          <p:nvPr/>
        </p:nvCxnSpPr>
        <p:spPr>
          <a:xfrm flipV="1">
            <a:off x="3226958" y="2261419"/>
            <a:ext cx="263494" cy="687130"/>
          </a:xfrm>
          <a:prstGeom prst="straightConnector1">
            <a:avLst/>
          </a:prstGeom>
          <a:ln w="38100">
            <a:solidFill>
              <a:schemeClr val="accent5">
                <a:lumMod val="60000"/>
                <a:lumOff val="40000"/>
              </a:schemeClr>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2E8817A8-2382-417E-BE45-3BE74C07049F}"/>
              </a:ext>
            </a:extLst>
          </p:cNvPr>
          <p:cNvCxnSpPr>
            <a:cxnSpLocks/>
          </p:cNvCxnSpPr>
          <p:nvPr/>
        </p:nvCxnSpPr>
        <p:spPr>
          <a:xfrm>
            <a:off x="3226960" y="1519025"/>
            <a:ext cx="283156" cy="319607"/>
          </a:xfrm>
          <a:prstGeom prst="straightConnector1">
            <a:avLst/>
          </a:prstGeom>
          <a:ln w="38100">
            <a:solidFill>
              <a:schemeClr val="accent4"/>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0168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Sequences and Reads</a:t>
            </a:r>
          </a:p>
        </p:txBody>
      </p:sp>
      <p:sp>
        <p:nvSpPr>
          <p:cNvPr id="3" name="TextBox 2">
            <a:extLst>
              <a:ext uri="{FF2B5EF4-FFF2-40B4-BE49-F238E27FC236}">
                <a16:creationId xmlns:a16="http://schemas.microsoft.com/office/drawing/2014/main" id="{A67F1E5A-6E91-4931-8A90-56E10D454593}"/>
              </a:ext>
            </a:extLst>
          </p:cNvPr>
          <p:cNvSpPr txBox="1"/>
          <p:nvPr/>
        </p:nvSpPr>
        <p:spPr>
          <a:xfrm>
            <a:off x="491613" y="1494503"/>
            <a:ext cx="11526794" cy="923330"/>
          </a:xfrm>
          <a:prstGeom prst="rect">
            <a:avLst/>
          </a:prstGeom>
          <a:noFill/>
        </p:spPr>
        <p:txBody>
          <a:bodyPr wrap="square" rtlCol="0">
            <a:spAutoFit/>
          </a:bodyPr>
          <a:lstStyle/>
          <a:p>
            <a:pPr algn="ctr"/>
            <a:r>
              <a:rPr lang="en-US" dirty="0"/>
              <a:t>Reads must also encode quality information, and are encoded in FASTQ format.</a:t>
            </a:r>
          </a:p>
          <a:p>
            <a:endParaRPr lang="en-US" dirty="0"/>
          </a:p>
          <a:p>
            <a:pPr algn="ctr"/>
            <a:r>
              <a:rPr lang="en-US" dirty="0"/>
              <a:t>Let’s take a look at the </a:t>
            </a:r>
            <a:r>
              <a:rPr lang="en-US" i="1" dirty="0"/>
              <a:t>D. </a:t>
            </a:r>
            <a:r>
              <a:rPr lang="en-US" i="1" dirty="0" err="1"/>
              <a:t>pseudoobscura</a:t>
            </a:r>
            <a:r>
              <a:rPr lang="en-US" dirty="0"/>
              <a:t> Illumina reads in FASTQ format.</a:t>
            </a:r>
          </a:p>
        </p:txBody>
      </p:sp>
      <p:graphicFrame>
        <p:nvGraphicFramePr>
          <p:cNvPr id="5" name="Table 9">
            <a:extLst>
              <a:ext uri="{FF2B5EF4-FFF2-40B4-BE49-F238E27FC236}">
                <a16:creationId xmlns:a16="http://schemas.microsoft.com/office/drawing/2014/main" id="{20E7B542-C98B-455D-9E05-B045D10BADCD}"/>
              </a:ext>
            </a:extLst>
          </p:cNvPr>
          <p:cNvGraphicFramePr>
            <a:graphicFrameLocks noGrp="1"/>
          </p:cNvGraphicFramePr>
          <p:nvPr/>
        </p:nvGraphicFramePr>
        <p:xfrm>
          <a:off x="657914" y="285481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650943832"/>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View the </a:t>
                      </a:r>
                      <a:r>
                        <a:rPr lang="en-US" i="1" dirty="0" err="1"/>
                        <a:t>D.pse</a:t>
                      </a:r>
                      <a:r>
                        <a:rPr lang="en-US" i="0" dirty="0"/>
                        <a:t> read file</a:t>
                      </a: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2954159"/>
                  </a:ext>
                </a:extLst>
              </a:tr>
              <a:tr h="678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latin typeface="Courier New" panose="02070309020205020404" pitchFamily="49" charset="0"/>
                          <a:cs typeface="Courier New" panose="02070309020205020404" pitchFamily="49" charset="0"/>
                        </a:rPr>
                        <a:t>zless</a:t>
                      </a:r>
                      <a:r>
                        <a:rPr lang="en-US" dirty="0">
                          <a:latin typeface="Courier New" panose="02070309020205020404" pitchFamily="49" charset="0"/>
                          <a:cs typeface="Courier New" panose="02070309020205020404" pitchFamily="49" charset="0"/>
                        </a:rPr>
                        <a:t> -S dpse-chr2-reads/</a:t>
                      </a:r>
                      <a:r>
                        <a:rPr lang="en-US" dirty="0" err="1">
                          <a:latin typeface="Courier New" panose="02070309020205020404" pitchFamily="49" charset="0"/>
                          <a:cs typeface="Courier New" panose="02070309020205020404" pitchFamily="49" charset="0"/>
                        </a:rPr>
                        <a:t>illumina</a:t>
                      </a:r>
                      <a:r>
                        <a:rPr lang="en-US" dirty="0">
                          <a:latin typeface="Courier New" panose="02070309020205020404" pitchFamily="49" charset="0"/>
                          <a:cs typeface="Courier New" panose="02070309020205020404" pitchFamily="49" charset="0"/>
                        </a:rPr>
                        <a:t>/pse-chr2_1.fastq.gz</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745361"/>
                  </a:ext>
                </a:extLst>
              </a:tr>
            </a:tbl>
          </a:graphicData>
        </a:graphic>
      </p:graphicFrame>
    </p:spTree>
    <p:extLst>
      <p:ext uri="{BB962C8B-B14F-4D97-AF65-F5344CB8AC3E}">
        <p14:creationId xmlns:p14="http://schemas.microsoft.com/office/powerpoint/2010/main" val="310267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Sequences and Reads</a:t>
            </a:r>
          </a:p>
        </p:txBody>
      </p:sp>
      <p:sp>
        <p:nvSpPr>
          <p:cNvPr id="3" name="TextBox 2">
            <a:extLst>
              <a:ext uri="{FF2B5EF4-FFF2-40B4-BE49-F238E27FC236}">
                <a16:creationId xmlns:a16="http://schemas.microsoft.com/office/drawing/2014/main" id="{A67F1E5A-6E91-4931-8A90-56E10D454593}"/>
              </a:ext>
            </a:extLst>
          </p:cNvPr>
          <p:cNvSpPr txBox="1"/>
          <p:nvPr/>
        </p:nvSpPr>
        <p:spPr>
          <a:xfrm>
            <a:off x="491613" y="1494503"/>
            <a:ext cx="11526794" cy="923330"/>
          </a:xfrm>
          <a:prstGeom prst="rect">
            <a:avLst/>
          </a:prstGeom>
          <a:noFill/>
        </p:spPr>
        <p:txBody>
          <a:bodyPr wrap="square" rtlCol="0">
            <a:spAutoFit/>
          </a:bodyPr>
          <a:lstStyle/>
          <a:p>
            <a:pPr algn="ctr"/>
            <a:r>
              <a:rPr lang="en-US" dirty="0"/>
              <a:t>Reads must also encode quality information, and are encoded in FASTQ format.</a:t>
            </a:r>
          </a:p>
          <a:p>
            <a:endParaRPr lang="en-US" dirty="0"/>
          </a:p>
          <a:p>
            <a:pPr algn="ctr"/>
            <a:r>
              <a:rPr lang="en-US" dirty="0"/>
              <a:t>Let’s take a look at the </a:t>
            </a:r>
            <a:r>
              <a:rPr lang="en-US" i="1" dirty="0"/>
              <a:t>D. </a:t>
            </a:r>
            <a:r>
              <a:rPr lang="en-US" i="1" dirty="0" err="1"/>
              <a:t>pseudoobscura</a:t>
            </a:r>
            <a:r>
              <a:rPr lang="en-US" dirty="0"/>
              <a:t> Illumina reads in FASTQ format.</a:t>
            </a:r>
          </a:p>
        </p:txBody>
      </p:sp>
      <p:graphicFrame>
        <p:nvGraphicFramePr>
          <p:cNvPr id="5" name="Table 9">
            <a:extLst>
              <a:ext uri="{FF2B5EF4-FFF2-40B4-BE49-F238E27FC236}">
                <a16:creationId xmlns:a16="http://schemas.microsoft.com/office/drawing/2014/main" id="{20E7B542-C98B-455D-9E05-B045D10BADCD}"/>
              </a:ext>
            </a:extLst>
          </p:cNvPr>
          <p:cNvGraphicFramePr>
            <a:graphicFrameLocks noGrp="1"/>
          </p:cNvGraphicFramePr>
          <p:nvPr>
            <p:extLst>
              <p:ext uri="{D42A27DB-BD31-4B8C-83A1-F6EECF244321}">
                <p14:modId xmlns:p14="http://schemas.microsoft.com/office/powerpoint/2010/main" val="3087816459"/>
              </p:ext>
            </p:extLst>
          </p:nvPr>
        </p:nvGraphicFramePr>
        <p:xfrm>
          <a:off x="657914" y="285481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650943832"/>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View the </a:t>
                      </a:r>
                      <a:r>
                        <a:rPr lang="en-US" i="1" dirty="0" err="1"/>
                        <a:t>D.pse</a:t>
                      </a:r>
                      <a:r>
                        <a:rPr lang="en-US" i="0" dirty="0"/>
                        <a:t> read file</a:t>
                      </a: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2954159"/>
                  </a:ext>
                </a:extLst>
              </a:tr>
              <a:tr h="678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latin typeface="Courier New" panose="02070309020205020404" pitchFamily="49" charset="0"/>
                          <a:cs typeface="Courier New" panose="02070309020205020404" pitchFamily="49" charset="0"/>
                        </a:rPr>
                        <a:t>zless</a:t>
                      </a:r>
                      <a:r>
                        <a:rPr lang="en-US" dirty="0">
                          <a:latin typeface="Courier New" panose="02070309020205020404" pitchFamily="49" charset="0"/>
                          <a:cs typeface="Courier New" panose="02070309020205020404" pitchFamily="49" charset="0"/>
                        </a:rPr>
                        <a:t> -S dpse-chr2-reads/</a:t>
                      </a:r>
                      <a:r>
                        <a:rPr lang="en-US" dirty="0" err="1">
                          <a:latin typeface="Courier New" panose="02070309020205020404" pitchFamily="49" charset="0"/>
                          <a:cs typeface="Courier New" panose="02070309020205020404" pitchFamily="49" charset="0"/>
                        </a:rPr>
                        <a:t>illumina</a:t>
                      </a:r>
                      <a:r>
                        <a:rPr lang="en-US" dirty="0">
                          <a:latin typeface="Courier New" panose="02070309020205020404" pitchFamily="49" charset="0"/>
                          <a:cs typeface="Courier New" panose="02070309020205020404" pitchFamily="49" charset="0"/>
                        </a:rPr>
                        <a:t>/pse-chr2_1.fastq.gz</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745361"/>
                  </a:ext>
                </a:extLst>
              </a:tr>
            </a:tbl>
          </a:graphicData>
        </a:graphic>
      </p:graphicFrame>
      <p:sp>
        <p:nvSpPr>
          <p:cNvPr id="4" name="Rectangle: Rounded Corners 3">
            <a:extLst>
              <a:ext uri="{FF2B5EF4-FFF2-40B4-BE49-F238E27FC236}">
                <a16:creationId xmlns:a16="http://schemas.microsoft.com/office/drawing/2014/main" id="{8EC79E3E-90A2-4843-BA39-FCB220518ED9}"/>
              </a:ext>
            </a:extLst>
          </p:cNvPr>
          <p:cNvSpPr/>
          <p:nvPr/>
        </p:nvSpPr>
        <p:spPr>
          <a:xfrm>
            <a:off x="2517059" y="3756036"/>
            <a:ext cx="904568" cy="27027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E27EFD6-1667-4A33-BF8A-CF8923B861A2}"/>
              </a:ext>
            </a:extLst>
          </p:cNvPr>
          <p:cNvSpPr/>
          <p:nvPr/>
        </p:nvSpPr>
        <p:spPr>
          <a:xfrm>
            <a:off x="535860" y="5113502"/>
            <a:ext cx="2885767" cy="108646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09B08F-5151-4EE4-8FC3-7BC9CC583666}"/>
              </a:ext>
            </a:extLst>
          </p:cNvPr>
          <p:cNvSpPr txBox="1"/>
          <p:nvPr/>
        </p:nvSpPr>
        <p:spPr>
          <a:xfrm>
            <a:off x="737421" y="5197077"/>
            <a:ext cx="2467896" cy="923330"/>
          </a:xfrm>
          <a:prstGeom prst="rect">
            <a:avLst/>
          </a:prstGeom>
          <a:noFill/>
        </p:spPr>
        <p:txBody>
          <a:bodyPr wrap="square" rtlCol="0">
            <a:spAutoFit/>
          </a:bodyPr>
          <a:lstStyle/>
          <a:p>
            <a:pPr algn="ctr"/>
            <a:r>
              <a:rPr lang="en-US" dirty="0" err="1">
                <a:latin typeface="Courier New" panose="02070309020205020404" pitchFamily="49" charset="0"/>
                <a:cs typeface="Courier New" panose="02070309020205020404" pitchFamily="49" charset="0"/>
              </a:rPr>
              <a:t>zless</a:t>
            </a:r>
            <a:r>
              <a:rPr lang="en-US" dirty="0"/>
              <a:t> allows compressed text files to be viewed</a:t>
            </a:r>
          </a:p>
        </p:txBody>
      </p:sp>
      <p:sp>
        <p:nvSpPr>
          <p:cNvPr id="11" name="TextBox 10">
            <a:extLst>
              <a:ext uri="{FF2B5EF4-FFF2-40B4-BE49-F238E27FC236}">
                <a16:creationId xmlns:a16="http://schemas.microsoft.com/office/drawing/2014/main" id="{13C6BD60-FD28-4007-AD91-270AEFD4B8EC}"/>
              </a:ext>
            </a:extLst>
          </p:cNvPr>
          <p:cNvSpPr txBox="1"/>
          <p:nvPr/>
        </p:nvSpPr>
        <p:spPr>
          <a:xfrm>
            <a:off x="4661760" y="4770587"/>
            <a:ext cx="3186499" cy="1477328"/>
          </a:xfrm>
          <a:prstGeom prst="rect">
            <a:avLst/>
          </a:prstGeom>
          <a:noFill/>
        </p:spPr>
        <p:txBody>
          <a:bodyPr wrap="square" rtlCol="0">
            <a:spAutoFit/>
          </a:bodyPr>
          <a:lstStyle/>
          <a:p>
            <a:pPr algn="ctr"/>
            <a:r>
              <a:rPr lang="en-US" dirty="0"/>
              <a:t>Use the </a:t>
            </a:r>
            <a:r>
              <a:rPr lang="en-US" b="1" dirty="0"/>
              <a:t>arrow keys </a:t>
            </a:r>
            <a:r>
              <a:rPr lang="en-US" dirty="0"/>
              <a:t>to scroll through a text document in </a:t>
            </a:r>
            <a:r>
              <a:rPr lang="en-US" dirty="0" err="1">
                <a:latin typeface="Courier New" panose="02070309020205020404" pitchFamily="49" charset="0"/>
                <a:cs typeface="Courier New" panose="02070309020205020404" pitchFamily="49" charset="0"/>
              </a:rPr>
              <a:t>zless</a:t>
            </a:r>
            <a:r>
              <a:rPr lang="en-US" dirty="0"/>
              <a:t>. Use </a:t>
            </a:r>
            <a:r>
              <a:rPr lang="en-US" b="1" dirty="0"/>
              <a:t>&lt;space&gt; </a:t>
            </a:r>
            <a:r>
              <a:rPr lang="en-US" dirty="0"/>
              <a:t>to move one page forward and </a:t>
            </a:r>
            <a:r>
              <a:rPr lang="en-US" b="1" dirty="0"/>
              <a:t>&lt;b&gt; </a:t>
            </a:r>
            <a:r>
              <a:rPr lang="en-US" dirty="0"/>
              <a:t>to move one page back</a:t>
            </a:r>
          </a:p>
        </p:txBody>
      </p:sp>
      <p:sp>
        <p:nvSpPr>
          <p:cNvPr id="13" name="TextBox 12">
            <a:extLst>
              <a:ext uri="{FF2B5EF4-FFF2-40B4-BE49-F238E27FC236}">
                <a16:creationId xmlns:a16="http://schemas.microsoft.com/office/drawing/2014/main" id="{E40F11D3-769E-4624-A2B5-A3DE8CED63C2}"/>
              </a:ext>
            </a:extLst>
          </p:cNvPr>
          <p:cNvSpPr txBox="1"/>
          <p:nvPr/>
        </p:nvSpPr>
        <p:spPr>
          <a:xfrm>
            <a:off x="8318091" y="5186085"/>
            <a:ext cx="3186499" cy="646331"/>
          </a:xfrm>
          <a:prstGeom prst="rect">
            <a:avLst/>
          </a:prstGeom>
          <a:noFill/>
        </p:spPr>
        <p:txBody>
          <a:bodyPr wrap="square" rtlCol="0">
            <a:spAutoFit/>
          </a:bodyPr>
          <a:lstStyle/>
          <a:p>
            <a:pPr algn="ctr"/>
            <a:r>
              <a:rPr lang="en-US" dirty="0"/>
              <a:t>Press </a:t>
            </a:r>
            <a:r>
              <a:rPr lang="en-US" b="1" dirty="0"/>
              <a:t>&lt;q&gt;</a:t>
            </a:r>
            <a:r>
              <a:rPr lang="en-US" dirty="0"/>
              <a:t> to quit </a:t>
            </a:r>
            <a:r>
              <a:rPr lang="en-US" dirty="0" err="1">
                <a:latin typeface="Courier New" panose="02070309020205020404" pitchFamily="49" charset="0"/>
                <a:cs typeface="Courier New" panose="02070309020205020404" pitchFamily="49" charset="0"/>
              </a:rPr>
              <a:t>zless</a:t>
            </a:r>
            <a:r>
              <a:rPr lang="en-US" dirty="0"/>
              <a:t> and return to the terminal</a:t>
            </a:r>
          </a:p>
        </p:txBody>
      </p:sp>
    </p:spTree>
    <p:extLst>
      <p:ext uri="{BB962C8B-B14F-4D97-AF65-F5344CB8AC3E}">
        <p14:creationId xmlns:p14="http://schemas.microsoft.com/office/powerpoint/2010/main" val="1547648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74D823-836F-4DA1-93FF-7A5C00512C62}"/>
              </a:ext>
            </a:extLst>
          </p:cNvPr>
          <p:cNvSpPr txBox="1"/>
          <p:nvPr/>
        </p:nvSpPr>
        <p:spPr>
          <a:xfrm>
            <a:off x="1469922" y="2967335"/>
            <a:ext cx="9252155" cy="923330"/>
          </a:xfrm>
          <a:prstGeom prst="rect">
            <a:avLst/>
          </a:prstGeom>
          <a:noFill/>
        </p:spPr>
        <p:txBody>
          <a:bodyPr wrap="square">
            <a:spAutoFit/>
          </a:bodyPr>
          <a:lstStyle/>
          <a:p>
            <a:r>
              <a:rPr lang="en-US" sz="5400" dirty="0">
                <a:hlinkClick r:id="rId2"/>
              </a:rPr>
              <a:t>https://gwct.github.io/congen/</a:t>
            </a:r>
            <a:r>
              <a:rPr lang="en-US" sz="5400" dirty="0"/>
              <a:t> </a:t>
            </a:r>
          </a:p>
        </p:txBody>
      </p:sp>
    </p:spTree>
    <p:extLst>
      <p:ext uri="{BB962C8B-B14F-4D97-AF65-F5344CB8AC3E}">
        <p14:creationId xmlns:p14="http://schemas.microsoft.com/office/powerpoint/2010/main" val="1031973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fontScale="90000"/>
          </a:bodyPr>
          <a:lstStyle/>
          <a:p>
            <a:r>
              <a:rPr lang="en-US" dirty="0"/>
              <a:t>Sequences and quality scores are encoded in FASTQ format</a:t>
            </a:r>
          </a:p>
        </p:txBody>
      </p:sp>
      <p:sp>
        <p:nvSpPr>
          <p:cNvPr id="10" name="TextBox 9">
            <a:extLst>
              <a:ext uri="{FF2B5EF4-FFF2-40B4-BE49-F238E27FC236}">
                <a16:creationId xmlns:a16="http://schemas.microsoft.com/office/drawing/2014/main" id="{5A2CE591-9C81-45A9-8100-B7D7375A627E}"/>
              </a:ext>
            </a:extLst>
          </p:cNvPr>
          <p:cNvSpPr txBox="1"/>
          <p:nvPr/>
        </p:nvSpPr>
        <p:spPr>
          <a:xfrm>
            <a:off x="4031224" y="3909452"/>
            <a:ext cx="7962367" cy="2554545"/>
          </a:xfrm>
          <a:prstGeom prst="rect">
            <a:avLst/>
          </a:prstGeom>
          <a:solidFill>
            <a:schemeClr val="bg2">
              <a:lumMod val="25000"/>
            </a:schemeClr>
          </a:solidFill>
        </p:spPr>
        <p:txBody>
          <a:bodyPr wrap="square">
            <a:spAutoFit/>
          </a:bodyPr>
          <a:lstStyle/>
          <a:p>
            <a:r>
              <a:rPr lang="en-US" sz="2000" dirty="0">
                <a:solidFill>
                  <a:schemeClr val="bg1">
                    <a:lumMod val="95000"/>
                  </a:schemeClr>
                </a:solidFill>
                <a:latin typeface="Consolas" panose="020B0609020204030204" pitchFamily="49" charset="0"/>
              </a:rPr>
              <a:t>@SRR11230564.32890235/1</a:t>
            </a:r>
          </a:p>
          <a:p>
            <a:r>
              <a:rPr lang="en-US" sz="2000" dirty="0">
                <a:solidFill>
                  <a:schemeClr val="bg1">
                    <a:lumMod val="95000"/>
                  </a:schemeClr>
                </a:solidFill>
                <a:latin typeface="Consolas" panose="020B0609020204030204" pitchFamily="49" charset="0"/>
              </a:rPr>
              <a:t>TGATAATAAAACAACTTATTGCCCCCCTCTGGCAATACACTCTCCCGGTGTGGGG+</a:t>
            </a:r>
          </a:p>
          <a:p>
            <a:r>
              <a:rPr lang="en-US" sz="2000" dirty="0">
                <a:solidFill>
                  <a:schemeClr val="bg1">
                    <a:lumMod val="95000"/>
                  </a:schemeClr>
                </a:solidFill>
                <a:latin typeface="Consolas" panose="020B0609020204030204" pitchFamily="49" charset="0"/>
              </a:rPr>
              <a:t>AAFFFJJJJJJJJJJJJJJJJJJJJJJJJJJJJJJJJJJJJJJJJJJJJJJJJJJ@SRR11230564.32288433/1</a:t>
            </a:r>
          </a:p>
          <a:p>
            <a:r>
              <a:rPr lang="en-US" sz="2000" dirty="0">
                <a:solidFill>
                  <a:schemeClr val="bg1">
                    <a:lumMod val="95000"/>
                  </a:schemeClr>
                </a:solidFill>
                <a:latin typeface="Consolas" panose="020B0609020204030204" pitchFamily="49" charset="0"/>
              </a:rPr>
              <a:t>ATTGTGTGTATGTTGTATTTTTCCCTAAGCACTTCATTTCTTGTGTAGCGTCCAG+</a:t>
            </a:r>
          </a:p>
          <a:p>
            <a:r>
              <a:rPr lang="en-US" sz="2000" dirty="0">
                <a:solidFill>
                  <a:schemeClr val="bg1">
                    <a:lumMod val="95000"/>
                  </a:schemeClr>
                </a:solidFill>
                <a:latin typeface="Consolas" panose="020B0609020204030204" pitchFamily="49" charset="0"/>
              </a:rPr>
              <a:t>AAFFFJJJJJJJJJJJJJJJJJJJJJJJJJJJJJJJJJJJJJJJJJJJJJJJJJJ</a:t>
            </a:r>
          </a:p>
        </p:txBody>
      </p:sp>
      <p:sp>
        <p:nvSpPr>
          <p:cNvPr id="14" name="TextBox 13">
            <a:extLst>
              <a:ext uri="{FF2B5EF4-FFF2-40B4-BE49-F238E27FC236}">
                <a16:creationId xmlns:a16="http://schemas.microsoft.com/office/drawing/2014/main" id="{044FA74B-9429-4185-8BB5-D3FD9FB577AD}"/>
              </a:ext>
            </a:extLst>
          </p:cNvPr>
          <p:cNvSpPr txBox="1"/>
          <p:nvPr/>
        </p:nvSpPr>
        <p:spPr>
          <a:xfrm>
            <a:off x="3421626" y="1625109"/>
            <a:ext cx="8571965" cy="1015663"/>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&gt;</a:t>
            </a:r>
            <a:r>
              <a:rPr lang="en-US" sz="2000" dirty="0">
                <a:solidFill>
                  <a:schemeClr val="bg1">
                    <a:lumMod val="95000"/>
                  </a:schemeClr>
                </a:solidFill>
                <a:latin typeface="Consolas" panose="020B0609020204030204" pitchFamily="49" charset="0"/>
              </a:rPr>
              <a:t>3R </a:t>
            </a:r>
            <a:r>
              <a:rPr lang="en-US" sz="2000" dirty="0" err="1">
                <a:solidFill>
                  <a:schemeClr val="bg1">
                    <a:lumMod val="95000"/>
                  </a:schemeClr>
                </a:solidFill>
                <a:latin typeface="Consolas" panose="020B0609020204030204" pitchFamily="49" charset="0"/>
              </a:rPr>
              <a:t>dna:chromosome</a:t>
            </a:r>
            <a:r>
              <a:rPr lang="en-US" sz="2000" dirty="0">
                <a:solidFill>
                  <a:schemeClr val="bg1">
                    <a:lumMod val="95000"/>
                  </a:schemeClr>
                </a:solidFill>
                <a:latin typeface="Consolas" panose="020B0609020204030204" pitchFamily="49" charset="0"/>
              </a:rPr>
              <a:t> chromosome:BDGP6.28:3R:1:32079331:1 REF</a:t>
            </a:r>
          </a:p>
          <a:p>
            <a:r>
              <a:rPr lang="en-US" sz="2000" dirty="0">
                <a:solidFill>
                  <a:schemeClr val="accent5">
                    <a:lumMod val="60000"/>
                    <a:lumOff val="40000"/>
                  </a:schemeClr>
                </a:solidFill>
                <a:latin typeface="Consolas" panose="020B0609020204030204" pitchFamily="49" charset="0"/>
              </a:rPr>
              <a:t>ACGGGACCGAGTATAGTACCAGTACGCGACCAGTACGGGAGCAGTACGGAACCAATACGG</a:t>
            </a:r>
          </a:p>
          <a:p>
            <a:r>
              <a:rPr lang="en-US" sz="2000" dirty="0">
                <a:solidFill>
                  <a:schemeClr val="accent5">
                    <a:lumMod val="60000"/>
                    <a:lumOff val="40000"/>
                  </a:schemeClr>
                </a:solidFill>
                <a:latin typeface="Consolas" panose="020B0609020204030204" pitchFamily="49" charset="0"/>
              </a:rPr>
              <a:t>GTCCAGTACGGGTCCAGTACGGGTCCAGTACGGGTCCAGTACGGGACCAGTACGGGACCG</a:t>
            </a:r>
          </a:p>
        </p:txBody>
      </p:sp>
      <p:sp>
        <p:nvSpPr>
          <p:cNvPr id="15" name="TextBox 14">
            <a:extLst>
              <a:ext uri="{FF2B5EF4-FFF2-40B4-BE49-F238E27FC236}">
                <a16:creationId xmlns:a16="http://schemas.microsoft.com/office/drawing/2014/main" id="{9F1427DE-B2FC-4B83-9014-0146CB771F82}"/>
              </a:ext>
            </a:extLst>
          </p:cNvPr>
          <p:cNvSpPr txBox="1"/>
          <p:nvPr/>
        </p:nvSpPr>
        <p:spPr>
          <a:xfrm>
            <a:off x="1" y="1297858"/>
            <a:ext cx="3303638" cy="369332"/>
          </a:xfrm>
          <a:prstGeom prst="rect">
            <a:avLst/>
          </a:prstGeom>
          <a:noFill/>
        </p:spPr>
        <p:txBody>
          <a:bodyPr wrap="square" rtlCol="0">
            <a:spAutoFit/>
          </a:bodyPr>
          <a:lstStyle/>
          <a:p>
            <a:r>
              <a:rPr lang="en-US" dirty="0"/>
              <a:t>Sequence headers begin with “&gt;”</a:t>
            </a:r>
          </a:p>
        </p:txBody>
      </p:sp>
      <p:sp>
        <p:nvSpPr>
          <p:cNvPr id="16" name="TextBox 15">
            <a:extLst>
              <a:ext uri="{FF2B5EF4-FFF2-40B4-BE49-F238E27FC236}">
                <a16:creationId xmlns:a16="http://schemas.microsoft.com/office/drawing/2014/main" id="{C74F4878-EECA-499C-96B0-57CE1713E6A9}"/>
              </a:ext>
            </a:extLst>
          </p:cNvPr>
          <p:cNvSpPr txBox="1"/>
          <p:nvPr/>
        </p:nvSpPr>
        <p:spPr>
          <a:xfrm>
            <a:off x="-1" y="2948548"/>
            <a:ext cx="3706761" cy="369332"/>
          </a:xfrm>
          <a:prstGeom prst="rect">
            <a:avLst/>
          </a:prstGeom>
          <a:noFill/>
        </p:spPr>
        <p:txBody>
          <a:bodyPr wrap="square" rtlCol="0">
            <a:spAutoFit/>
          </a:bodyPr>
          <a:lstStyle/>
          <a:p>
            <a:r>
              <a:rPr lang="en-US" dirty="0"/>
              <a:t>Sequences appear after their headers</a:t>
            </a:r>
          </a:p>
        </p:txBody>
      </p:sp>
      <p:cxnSp>
        <p:nvCxnSpPr>
          <p:cNvPr id="18" name="Straight Arrow Connector 17">
            <a:extLst>
              <a:ext uri="{FF2B5EF4-FFF2-40B4-BE49-F238E27FC236}">
                <a16:creationId xmlns:a16="http://schemas.microsoft.com/office/drawing/2014/main" id="{AF426883-66C3-46F9-AFF9-341AE30FBF24}"/>
              </a:ext>
            </a:extLst>
          </p:cNvPr>
          <p:cNvCxnSpPr>
            <a:cxnSpLocks/>
          </p:cNvCxnSpPr>
          <p:nvPr/>
        </p:nvCxnSpPr>
        <p:spPr>
          <a:xfrm flipV="1">
            <a:off x="3226958" y="2261419"/>
            <a:ext cx="263494" cy="687130"/>
          </a:xfrm>
          <a:prstGeom prst="straightConnector1">
            <a:avLst/>
          </a:prstGeom>
          <a:ln w="38100">
            <a:solidFill>
              <a:schemeClr val="accent5">
                <a:lumMod val="60000"/>
                <a:lumOff val="40000"/>
              </a:schemeClr>
            </a:solidFill>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34499A9D-34F4-4F3E-BA47-5899886E2181}"/>
              </a:ext>
            </a:extLst>
          </p:cNvPr>
          <p:cNvCxnSpPr>
            <a:cxnSpLocks/>
          </p:cNvCxnSpPr>
          <p:nvPr/>
        </p:nvCxnSpPr>
        <p:spPr>
          <a:xfrm>
            <a:off x="3226960" y="1519025"/>
            <a:ext cx="283156" cy="319607"/>
          </a:xfrm>
          <a:prstGeom prst="straightConnector1">
            <a:avLst/>
          </a:prstGeom>
          <a:ln w="38100">
            <a:solidFill>
              <a:schemeClr val="accent4"/>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10063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fontScale="90000"/>
          </a:bodyPr>
          <a:lstStyle/>
          <a:p>
            <a:r>
              <a:rPr lang="en-US" dirty="0"/>
              <a:t>Sequences and quality scores are encoded in FASTQ format</a:t>
            </a:r>
          </a:p>
        </p:txBody>
      </p:sp>
      <p:sp>
        <p:nvSpPr>
          <p:cNvPr id="10" name="TextBox 9">
            <a:extLst>
              <a:ext uri="{FF2B5EF4-FFF2-40B4-BE49-F238E27FC236}">
                <a16:creationId xmlns:a16="http://schemas.microsoft.com/office/drawing/2014/main" id="{5A2CE591-9C81-45A9-8100-B7D7375A627E}"/>
              </a:ext>
            </a:extLst>
          </p:cNvPr>
          <p:cNvSpPr txBox="1"/>
          <p:nvPr/>
        </p:nvSpPr>
        <p:spPr>
          <a:xfrm>
            <a:off x="4031225" y="3909452"/>
            <a:ext cx="7962367" cy="2554545"/>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SRR11230564.32890235/1</a:t>
            </a:r>
          </a:p>
          <a:p>
            <a:r>
              <a:rPr lang="en-US" sz="2000" dirty="0">
                <a:solidFill>
                  <a:schemeClr val="bg1">
                    <a:lumMod val="95000"/>
                  </a:schemeClr>
                </a:solidFill>
                <a:latin typeface="Consolas" panose="020B0609020204030204" pitchFamily="49" charset="0"/>
              </a:rPr>
              <a:t>TGATAATAAAACAACTTATTGCCCCCCTCTGGCAATACACTCTCCCGGTGTGGGG+</a:t>
            </a:r>
          </a:p>
          <a:p>
            <a:r>
              <a:rPr lang="en-US" sz="2000" dirty="0">
                <a:solidFill>
                  <a:schemeClr val="bg1">
                    <a:lumMod val="95000"/>
                  </a:schemeClr>
                </a:solidFill>
                <a:latin typeface="Consolas" panose="020B0609020204030204" pitchFamily="49" charset="0"/>
              </a:rPr>
              <a:t>AAFFFJJJJJJJJJJJJJJJJJJJJJJJJJJJJJJJJJJJJJJJJJJJJJJJJJJ</a:t>
            </a:r>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SRR11230564.32288433/1</a:t>
            </a:r>
          </a:p>
          <a:p>
            <a:r>
              <a:rPr lang="en-US" sz="2000" dirty="0">
                <a:solidFill>
                  <a:schemeClr val="bg1">
                    <a:lumMod val="95000"/>
                  </a:schemeClr>
                </a:solidFill>
                <a:latin typeface="Consolas" panose="020B0609020204030204" pitchFamily="49" charset="0"/>
              </a:rPr>
              <a:t>ATTGTGTGTATGTTGTATTTTTCCCTAAGCACTTCATTTCTTGTGTAGCGTCCAG+</a:t>
            </a:r>
          </a:p>
          <a:p>
            <a:r>
              <a:rPr lang="en-US" sz="2000" dirty="0">
                <a:solidFill>
                  <a:schemeClr val="bg1">
                    <a:lumMod val="95000"/>
                  </a:schemeClr>
                </a:solidFill>
                <a:latin typeface="Consolas" panose="020B0609020204030204" pitchFamily="49" charset="0"/>
              </a:rPr>
              <a:t>AAFFFJJJJJJJJJJJJJJJJJJJJJJJJJJJJJJJJJJJJJJJJJJJJJJJJJJ</a:t>
            </a:r>
          </a:p>
        </p:txBody>
      </p:sp>
      <p:sp>
        <p:nvSpPr>
          <p:cNvPr id="9" name="TextBox 8">
            <a:extLst>
              <a:ext uri="{FF2B5EF4-FFF2-40B4-BE49-F238E27FC236}">
                <a16:creationId xmlns:a16="http://schemas.microsoft.com/office/drawing/2014/main" id="{D55F5ED6-96BE-4BEF-BEDF-7B7629A99354}"/>
              </a:ext>
            </a:extLst>
          </p:cNvPr>
          <p:cNvSpPr txBox="1"/>
          <p:nvPr/>
        </p:nvSpPr>
        <p:spPr>
          <a:xfrm>
            <a:off x="-2" y="3586977"/>
            <a:ext cx="3421627" cy="369332"/>
          </a:xfrm>
          <a:prstGeom prst="rect">
            <a:avLst/>
          </a:prstGeom>
          <a:noFill/>
        </p:spPr>
        <p:txBody>
          <a:bodyPr wrap="square" rtlCol="0">
            <a:spAutoFit/>
          </a:bodyPr>
          <a:lstStyle/>
          <a:p>
            <a:r>
              <a:rPr lang="en-US" dirty="0"/>
              <a:t>Sequence headers begin with “@”</a:t>
            </a:r>
          </a:p>
        </p:txBody>
      </p:sp>
      <p:cxnSp>
        <p:nvCxnSpPr>
          <p:cNvPr id="19" name="Straight Arrow Connector 18">
            <a:extLst>
              <a:ext uri="{FF2B5EF4-FFF2-40B4-BE49-F238E27FC236}">
                <a16:creationId xmlns:a16="http://schemas.microsoft.com/office/drawing/2014/main" id="{3D808CBD-B4A5-4D95-89C4-B1FCC93770CB}"/>
              </a:ext>
            </a:extLst>
          </p:cNvPr>
          <p:cNvCxnSpPr>
            <a:cxnSpLocks/>
          </p:cNvCxnSpPr>
          <p:nvPr/>
        </p:nvCxnSpPr>
        <p:spPr>
          <a:xfrm>
            <a:off x="3226958" y="3808144"/>
            <a:ext cx="882926" cy="321404"/>
          </a:xfrm>
          <a:prstGeom prst="straightConnector1">
            <a:avLst/>
          </a:prstGeom>
          <a:ln w="38100">
            <a:solidFill>
              <a:schemeClr val="accent4"/>
            </a:solidFill>
            <a:tailEnd type="arrow"/>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23DB400-73B6-4B95-A076-D81B996997D1}"/>
              </a:ext>
            </a:extLst>
          </p:cNvPr>
          <p:cNvSpPr txBox="1"/>
          <p:nvPr/>
        </p:nvSpPr>
        <p:spPr>
          <a:xfrm>
            <a:off x="3421626" y="1625109"/>
            <a:ext cx="8571965" cy="1015663"/>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&gt;</a:t>
            </a:r>
            <a:r>
              <a:rPr lang="en-US" sz="2000" dirty="0">
                <a:solidFill>
                  <a:schemeClr val="bg1">
                    <a:lumMod val="95000"/>
                  </a:schemeClr>
                </a:solidFill>
                <a:latin typeface="Consolas" panose="020B0609020204030204" pitchFamily="49" charset="0"/>
              </a:rPr>
              <a:t>3R </a:t>
            </a:r>
            <a:r>
              <a:rPr lang="en-US" sz="2000" dirty="0" err="1">
                <a:solidFill>
                  <a:schemeClr val="bg1">
                    <a:lumMod val="95000"/>
                  </a:schemeClr>
                </a:solidFill>
                <a:latin typeface="Consolas" panose="020B0609020204030204" pitchFamily="49" charset="0"/>
              </a:rPr>
              <a:t>dna:chromosome</a:t>
            </a:r>
            <a:r>
              <a:rPr lang="en-US" sz="2000" dirty="0">
                <a:solidFill>
                  <a:schemeClr val="bg1">
                    <a:lumMod val="95000"/>
                  </a:schemeClr>
                </a:solidFill>
                <a:latin typeface="Consolas" panose="020B0609020204030204" pitchFamily="49" charset="0"/>
              </a:rPr>
              <a:t> chromosome:BDGP6.28:3R:1:32079331:1 REF</a:t>
            </a:r>
          </a:p>
          <a:p>
            <a:r>
              <a:rPr lang="en-US" sz="2000" dirty="0">
                <a:solidFill>
                  <a:schemeClr val="accent5">
                    <a:lumMod val="60000"/>
                    <a:lumOff val="40000"/>
                  </a:schemeClr>
                </a:solidFill>
                <a:latin typeface="Consolas" panose="020B0609020204030204" pitchFamily="49" charset="0"/>
              </a:rPr>
              <a:t>ACGGGACCGAGTATAGTACCAGTACGCGACCAGTACGGGAGCAGTACGGAACCAATACGG</a:t>
            </a:r>
          </a:p>
          <a:p>
            <a:r>
              <a:rPr lang="en-US" sz="2000" dirty="0">
                <a:solidFill>
                  <a:schemeClr val="accent5">
                    <a:lumMod val="60000"/>
                    <a:lumOff val="40000"/>
                  </a:schemeClr>
                </a:solidFill>
                <a:latin typeface="Consolas" panose="020B0609020204030204" pitchFamily="49" charset="0"/>
              </a:rPr>
              <a:t>GTCCAGTACGGGTCCAGTACGGGTCCAGTACGGGTCCAGTACGGGACCAGTACGGGACCG</a:t>
            </a:r>
          </a:p>
        </p:txBody>
      </p:sp>
      <p:sp>
        <p:nvSpPr>
          <p:cNvPr id="14" name="TextBox 13">
            <a:extLst>
              <a:ext uri="{FF2B5EF4-FFF2-40B4-BE49-F238E27FC236}">
                <a16:creationId xmlns:a16="http://schemas.microsoft.com/office/drawing/2014/main" id="{3833CD8F-23DD-4B68-AA07-5D8C8815CAF2}"/>
              </a:ext>
            </a:extLst>
          </p:cNvPr>
          <p:cNvSpPr txBox="1"/>
          <p:nvPr/>
        </p:nvSpPr>
        <p:spPr>
          <a:xfrm>
            <a:off x="1" y="1297858"/>
            <a:ext cx="3303638" cy="369332"/>
          </a:xfrm>
          <a:prstGeom prst="rect">
            <a:avLst/>
          </a:prstGeom>
          <a:noFill/>
        </p:spPr>
        <p:txBody>
          <a:bodyPr wrap="square" rtlCol="0">
            <a:spAutoFit/>
          </a:bodyPr>
          <a:lstStyle/>
          <a:p>
            <a:r>
              <a:rPr lang="en-US" dirty="0"/>
              <a:t>Sequence headers begin with “&gt;”</a:t>
            </a:r>
          </a:p>
        </p:txBody>
      </p:sp>
      <p:sp>
        <p:nvSpPr>
          <p:cNvPr id="18" name="TextBox 17">
            <a:extLst>
              <a:ext uri="{FF2B5EF4-FFF2-40B4-BE49-F238E27FC236}">
                <a16:creationId xmlns:a16="http://schemas.microsoft.com/office/drawing/2014/main" id="{B0671429-54A5-4AB2-A14B-41CD8DE5239E}"/>
              </a:ext>
            </a:extLst>
          </p:cNvPr>
          <p:cNvSpPr txBox="1"/>
          <p:nvPr/>
        </p:nvSpPr>
        <p:spPr>
          <a:xfrm>
            <a:off x="-1" y="2948548"/>
            <a:ext cx="3706761" cy="369332"/>
          </a:xfrm>
          <a:prstGeom prst="rect">
            <a:avLst/>
          </a:prstGeom>
          <a:noFill/>
        </p:spPr>
        <p:txBody>
          <a:bodyPr wrap="square" rtlCol="0">
            <a:spAutoFit/>
          </a:bodyPr>
          <a:lstStyle/>
          <a:p>
            <a:r>
              <a:rPr lang="en-US" dirty="0"/>
              <a:t>Sequences appear after their headers</a:t>
            </a:r>
          </a:p>
        </p:txBody>
      </p:sp>
      <p:cxnSp>
        <p:nvCxnSpPr>
          <p:cNvPr id="20" name="Straight Arrow Connector 19">
            <a:extLst>
              <a:ext uri="{FF2B5EF4-FFF2-40B4-BE49-F238E27FC236}">
                <a16:creationId xmlns:a16="http://schemas.microsoft.com/office/drawing/2014/main" id="{2A2A8B14-5F67-4766-81A7-0AA2B7CA66A4}"/>
              </a:ext>
            </a:extLst>
          </p:cNvPr>
          <p:cNvCxnSpPr>
            <a:cxnSpLocks/>
          </p:cNvCxnSpPr>
          <p:nvPr/>
        </p:nvCxnSpPr>
        <p:spPr>
          <a:xfrm flipV="1">
            <a:off x="3226958" y="2261419"/>
            <a:ext cx="263494" cy="687130"/>
          </a:xfrm>
          <a:prstGeom prst="straightConnector1">
            <a:avLst/>
          </a:prstGeom>
          <a:ln w="38100">
            <a:solidFill>
              <a:schemeClr val="accent5">
                <a:lumMod val="60000"/>
                <a:lumOff val="40000"/>
              </a:schemeClr>
            </a:solidFill>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B54A4786-0D23-411D-B195-CE9FCA879F9A}"/>
              </a:ext>
            </a:extLst>
          </p:cNvPr>
          <p:cNvCxnSpPr>
            <a:cxnSpLocks/>
          </p:cNvCxnSpPr>
          <p:nvPr/>
        </p:nvCxnSpPr>
        <p:spPr>
          <a:xfrm>
            <a:off x="3226960" y="1519025"/>
            <a:ext cx="283156" cy="319607"/>
          </a:xfrm>
          <a:prstGeom prst="straightConnector1">
            <a:avLst/>
          </a:prstGeom>
          <a:ln w="38100">
            <a:solidFill>
              <a:schemeClr val="accent4"/>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4790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fontScale="90000"/>
          </a:bodyPr>
          <a:lstStyle/>
          <a:p>
            <a:r>
              <a:rPr lang="en-US" dirty="0"/>
              <a:t>Sequences and quality scores are encoded in FASTQ format</a:t>
            </a:r>
          </a:p>
        </p:txBody>
      </p:sp>
      <p:sp>
        <p:nvSpPr>
          <p:cNvPr id="10" name="TextBox 9">
            <a:extLst>
              <a:ext uri="{FF2B5EF4-FFF2-40B4-BE49-F238E27FC236}">
                <a16:creationId xmlns:a16="http://schemas.microsoft.com/office/drawing/2014/main" id="{5A2CE591-9C81-45A9-8100-B7D7375A627E}"/>
              </a:ext>
            </a:extLst>
          </p:cNvPr>
          <p:cNvSpPr txBox="1"/>
          <p:nvPr/>
        </p:nvSpPr>
        <p:spPr>
          <a:xfrm>
            <a:off x="4031213" y="3909452"/>
            <a:ext cx="7962367" cy="2554545"/>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SRR11230564.32890235/1</a:t>
            </a:r>
          </a:p>
          <a:p>
            <a:r>
              <a:rPr lang="en-US" sz="2000" dirty="0">
                <a:solidFill>
                  <a:schemeClr val="accent5">
                    <a:lumMod val="60000"/>
                    <a:lumOff val="40000"/>
                  </a:schemeClr>
                </a:solidFill>
                <a:latin typeface="Consolas" panose="020B0609020204030204" pitchFamily="49" charset="0"/>
              </a:rPr>
              <a:t>TGATAATAAAACAACTTATTGCCCCCCTCTGGCAATACACTCTCCCGGTGTGGGG</a:t>
            </a:r>
            <a:r>
              <a:rPr lang="en-US" sz="2000" dirty="0">
                <a:solidFill>
                  <a:schemeClr val="bg1">
                    <a:lumMod val="95000"/>
                  </a:schemeClr>
                </a:solidFill>
                <a:latin typeface="Consolas" panose="020B0609020204030204" pitchFamily="49" charset="0"/>
              </a:rPr>
              <a:t>+</a:t>
            </a:r>
          </a:p>
          <a:p>
            <a:r>
              <a:rPr lang="en-US" sz="2000" dirty="0">
                <a:solidFill>
                  <a:schemeClr val="bg1">
                    <a:lumMod val="95000"/>
                  </a:schemeClr>
                </a:solidFill>
                <a:latin typeface="Consolas" panose="020B0609020204030204" pitchFamily="49" charset="0"/>
              </a:rPr>
              <a:t>AAFFFJJJJJJJJJJJJJJJJJJJJJJJJJJJJJJJJJJJJJJJJJJJJJJJJJJ</a:t>
            </a:r>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SRR11230564.32288433/1</a:t>
            </a:r>
          </a:p>
          <a:p>
            <a:r>
              <a:rPr lang="en-US" sz="2000" dirty="0">
                <a:solidFill>
                  <a:schemeClr val="accent5">
                    <a:lumMod val="60000"/>
                    <a:lumOff val="40000"/>
                  </a:schemeClr>
                </a:solidFill>
                <a:latin typeface="Consolas" panose="020B0609020204030204" pitchFamily="49" charset="0"/>
              </a:rPr>
              <a:t>ATTGTGTGTATGTTGTATTTTTCCCTAAGCACTTCATTTCTTGTGTAGCGTCCAG</a:t>
            </a:r>
            <a:r>
              <a:rPr lang="en-US" sz="2000" dirty="0">
                <a:solidFill>
                  <a:schemeClr val="bg1">
                    <a:lumMod val="95000"/>
                  </a:schemeClr>
                </a:solidFill>
                <a:latin typeface="Consolas" panose="020B0609020204030204" pitchFamily="49" charset="0"/>
              </a:rPr>
              <a:t>+</a:t>
            </a:r>
          </a:p>
          <a:p>
            <a:r>
              <a:rPr lang="en-US" sz="2000" dirty="0">
                <a:solidFill>
                  <a:schemeClr val="bg1">
                    <a:lumMod val="95000"/>
                  </a:schemeClr>
                </a:solidFill>
                <a:latin typeface="Consolas" panose="020B0609020204030204" pitchFamily="49" charset="0"/>
              </a:rPr>
              <a:t>AAFFFJJJJJJJJJJJJJJJJJJJJJJJJJJJJJJJJJJJJJJJJJJJJJJJJJJ</a:t>
            </a:r>
          </a:p>
        </p:txBody>
      </p:sp>
      <p:sp>
        <p:nvSpPr>
          <p:cNvPr id="9" name="TextBox 8">
            <a:extLst>
              <a:ext uri="{FF2B5EF4-FFF2-40B4-BE49-F238E27FC236}">
                <a16:creationId xmlns:a16="http://schemas.microsoft.com/office/drawing/2014/main" id="{D55F5ED6-96BE-4BEF-BEDF-7B7629A99354}"/>
              </a:ext>
            </a:extLst>
          </p:cNvPr>
          <p:cNvSpPr txBox="1"/>
          <p:nvPr/>
        </p:nvSpPr>
        <p:spPr>
          <a:xfrm>
            <a:off x="-2" y="3586977"/>
            <a:ext cx="3421627" cy="369332"/>
          </a:xfrm>
          <a:prstGeom prst="rect">
            <a:avLst/>
          </a:prstGeom>
          <a:noFill/>
        </p:spPr>
        <p:txBody>
          <a:bodyPr wrap="square" rtlCol="0">
            <a:spAutoFit/>
          </a:bodyPr>
          <a:lstStyle/>
          <a:p>
            <a:r>
              <a:rPr lang="en-US" dirty="0"/>
              <a:t>Sequence headers begin with “@”</a:t>
            </a:r>
          </a:p>
        </p:txBody>
      </p:sp>
      <p:cxnSp>
        <p:nvCxnSpPr>
          <p:cNvPr id="11" name="Straight Arrow Connector 10">
            <a:extLst>
              <a:ext uri="{FF2B5EF4-FFF2-40B4-BE49-F238E27FC236}">
                <a16:creationId xmlns:a16="http://schemas.microsoft.com/office/drawing/2014/main" id="{65A37E86-330D-48EB-BC13-08F562B60C7F}"/>
              </a:ext>
            </a:extLst>
          </p:cNvPr>
          <p:cNvCxnSpPr>
            <a:cxnSpLocks/>
          </p:cNvCxnSpPr>
          <p:nvPr/>
        </p:nvCxnSpPr>
        <p:spPr>
          <a:xfrm>
            <a:off x="3226958" y="3808144"/>
            <a:ext cx="882926" cy="321404"/>
          </a:xfrm>
          <a:prstGeom prst="straightConnector1">
            <a:avLst/>
          </a:prstGeom>
          <a:ln w="38100">
            <a:solidFill>
              <a:schemeClr val="accent4"/>
            </a:solidFill>
            <a:tailEnd type="arrow"/>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FB19512E-460A-4A3C-985C-3E9BE35C76F8}"/>
              </a:ext>
            </a:extLst>
          </p:cNvPr>
          <p:cNvSpPr txBox="1"/>
          <p:nvPr/>
        </p:nvSpPr>
        <p:spPr>
          <a:xfrm>
            <a:off x="-2" y="4641319"/>
            <a:ext cx="3706761" cy="369332"/>
          </a:xfrm>
          <a:prstGeom prst="rect">
            <a:avLst/>
          </a:prstGeom>
          <a:noFill/>
        </p:spPr>
        <p:txBody>
          <a:bodyPr wrap="square" rtlCol="0">
            <a:spAutoFit/>
          </a:bodyPr>
          <a:lstStyle/>
          <a:p>
            <a:r>
              <a:rPr lang="en-US" dirty="0"/>
              <a:t>Sequences appear after their headers</a:t>
            </a:r>
          </a:p>
        </p:txBody>
      </p:sp>
      <p:cxnSp>
        <p:nvCxnSpPr>
          <p:cNvPr id="16" name="Straight Arrow Connector 15">
            <a:extLst>
              <a:ext uri="{FF2B5EF4-FFF2-40B4-BE49-F238E27FC236}">
                <a16:creationId xmlns:a16="http://schemas.microsoft.com/office/drawing/2014/main" id="{BC6F53BF-52D0-401B-955C-40007B714F0D}"/>
              </a:ext>
            </a:extLst>
          </p:cNvPr>
          <p:cNvCxnSpPr>
            <a:cxnSpLocks/>
          </p:cNvCxnSpPr>
          <p:nvPr/>
        </p:nvCxnSpPr>
        <p:spPr>
          <a:xfrm flipV="1">
            <a:off x="3226958" y="4424517"/>
            <a:ext cx="882926" cy="216802"/>
          </a:xfrm>
          <a:prstGeom prst="straightConnector1">
            <a:avLst/>
          </a:prstGeom>
          <a:ln w="38100">
            <a:solidFill>
              <a:schemeClr val="accent5">
                <a:lumMod val="60000"/>
                <a:lumOff val="40000"/>
              </a:schemeClr>
            </a:solidFill>
            <a:tailEnd type="arrow"/>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703773B5-EC1E-4045-9535-D24A6FBBC2BC}"/>
              </a:ext>
            </a:extLst>
          </p:cNvPr>
          <p:cNvSpPr txBox="1"/>
          <p:nvPr/>
        </p:nvSpPr>
        <p:spPr>
          <a:xfrm>
            <a:off x="3421626" y="1625109"/>
            <a:ext cx="8571965" cy="1015663"/>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&gt;</a:t>
            </a:r>
            <a:r>
              <a:rPr lang="en-US" sz="2000" dirty="0">
                <a:solidFill>
                  <a:schemeClr val="bg1">
                    <a:lumMod val="95000"/>
                  </a:schemeClr>
                </a:solidFill>
                <a:latin typeface="Consolas" panose="020B0609020204030204" pitchFamily="49" charset="0"/>
              </a:rPr>
              <a:t>3R </a:t>
            </a:r>
            <a:r>
              <a:rPr lang="en-US" sz="2000" dirty="0" err="1">
                <a:solidFill>
                  <a:schemeClr val="bg1">
                    <a:lumMod val="95000"/>
                  </a:schemeClr>
                </a:solidFill>
                <a:latin typeface="Consolas" panose="020B0609020204030204" pitchFamily="49" charset="0"/>
              </a:rPr>
              <a:t>dna:chromosome</a:t>
            </a:r>
            <a:r>
              <a:rPr lang="en-US" sz="2000" dirty="0">
                <a:solidFill>
                  <a:schemeClr val="bg1">
                    <a:lumMod val="95000"/>
                  </a:schemeClr>
                </a:solidFill>
                <a:latin typeface="Consolas" panose="020B0609020204030204" pitchFamily="49" charset="0"/>
              </a:rPr>
              <a:t> chromosome:BDGP6.28:3R:1:32079331:1 REF</a:t>
            </a:r>
          </a:p>
          <a:p>
            <a:r>
              <a:rPr lang="en-US" sz="2000" dirty="0">
                <a:solidFill>
                  <a:schemeClr val="accent5">
                    <a:lumMod val="60000"/>
                    <a:lumOff val="40000"/>
                  </a:schemeClr>
                </a:solidFill>
                <a:latin typeface="Consolas" panose="020B0609020204030204" pitchFamily="49" charset="0"/>
              </a:rPr>
              <a:t>ACGGGACCGAGTATAGTACCAGTACGCGACCAGTACGGGAGCAGTACGGAACCAATACGG</a:t>
            </a:r>
          </a:p>
          <a:p>
            <a:r>
              <a:rPr lang="en-US" sz="2000" dirty="0">
                <a:solidFill>
                  <a:schemeClr val="accent5">
                    <a:lumMod val="60000"/>
                    <a:lumOff val="40000"/>
                  </a:schemeClr>
                </a:solidFill>
                <a:latin typeface="Consolas" panose="020B0609020204030204" pitchFamily="49" charset="0"/>
              </a:rPr>
              <a:t>GTCCAGTACGGGTCCAGTACGGGTCCAGTACGGGTCCAGTACGGGACCAGTACGGGACCG</a:t>
            </a:r>
          </a:p>
        </p:txBody>
      </p:sp>
      <p:sp>
        <p:nvSpPr>
          <p:cNvPr id="20" name="TextBox 19">
            <a:extLst>
              <a:ext uri="{FF2B5EF4-FFF2-40B4-BE49-F238E27FC236}">
                <a16:creationId xmlns:a16="http://schemas.microsoft.com/office/drawing/2014/main" id="{685837BF-6DAF-43F4-A207-1B54CDA470E2}"/>
              </a:ext>
            </a:extLst>
          </p:cNvPr>
          <p:cNvSpPr txBox="1"/>
          <p:nvPr/>
        </p:nvSpPr>
        <p:spPr>
          <a:xfrm>
            <a:off x="1" y="1297858"/>
            <a:ext cx="3303638" cy="369332"/>
          </a:xfrm>
          <a:prstGeom prst="rect">
            <a:avLst/>
          </a:prstGeom>
          <a:noFill/>
        </p:spPr>
        <p:txBody>
          <a:bodyPr wrap="square" rtlCol="0">
            <a:spAutoFit/>
          </a:bodyPr>
          <a:lstStyle/>
          <a:p>
            <a:r>
              <a:rPr lang="en-US" dirty="0"/>
              <a:t>Sequence headers begin with “&gt;”</a:t>
            </a:r>
          </a:p>
        </p:txBody>
      </p:sp>
      <p:sp>
        <p:nvSpPr>
          <p:cNvPr id="21" name="TextBox 20">
            <a:extLst>
              <a:ext uri="{FF2B5EF4-FFF2-40B4-BE49-F238E27FC236}">
                <a16:creationId xmlns:a16="http://schemas.microsoft.com/office/drawing/2014/main" id="{2DB49F1E-E9CD-4D74-8F4A-D2EB205FF08C}"/>
              </a:ext>
            </a:extLst>
          </p:cNvPr>
          <p:cNvSpPr txBox="1"/>
          <p:nvPr/>
        </p:nvSpPr>
        <p:spPr>
          <a:xfrm>
            <a:off x="-1" y="2948548"/>
            <a:ext cx="3706761" cy="369332"/>
          </a:xfrm>
          <a:prstGeom prst="rect">
            <a:avLst/>
          </a:prstGeom>
          <a:noFill/>
        </p:spPr>
        <p:txBody>
          <a:bodyPr wrap="square" rtlCol="0">
            <a:spAutoFit/>
          </a:bodyPr>
          <a:lstStyle/>
          <a:p>
            <a:r>
              <a:rPr lang="en-US" dirty="0"/>
              <a:t>Sequences appear after their headers</a:t>
            </a:r>
          </a:p>
        </p:txBody>
      </p:sp>
      <p:cxnSp>
        <p:nvCxnSpPr>
          <p:cNvPr id="22" name="Straight Arrow Connector 21">
            <a:extLst>
              <a:ext uri="{FF2B5EF4-FFF2-40B4-BE49-F238E27FC236}">
                <a16:creationId xmlns:a16="http://schemas.microsoft.com/office/drawing/2014/main" id="{5379E480-A257-44C8-A5C6-28BE7F366A09}"/>
              </a:ext>
            </a:extLst>
          </p:cNvPr>
          <p:cNvCxnSpPr>
            <a:cxnSpLocks/>
          </p:cNvCxnSpPr>
          <p:nvPr/>
        </p:nvCxnSpPr>
        <p:spPr>
          <a:xfrm flipV="1">
            <a:off x="3226958" y="2261419"/>
            <a:ext cx="263494" cy="687130"/>
          </a:xfrm>
          <a:prstGeom prst="straightConnector1">
            <a:avLst/>
          </a:prstGeom>
          <a:ln w="38100">
            <a:solidFill>
              <a:schemeClr val="accent5">
                <a:lumMod val="60000"/>
                <a:lumOff val="40000"/>
              </a:schemeClr>
            </a:solidFill>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54C8B12C-C5DF-42C7-A5C6-DFDA739994C8}"/>
              </a:ext>
            </a:extLst>
          </p:cNvPr>
          <p:cNvCxnSpPr>
            <a:cxnSpLocks/>
          </p:cNvCxnSpPr>
          <p:nvPr/>
        </p:nvCxnSpPr>
        <p:spPr>
          <a:xfrm>
            <a:off x="3226960" y="1519025"/>
            <a:ext cx="283156" cy="319607"/>
          </a:xfrm>
          <a:prstGeom prst="straightConnector1">
            <a:avLst/>
          </a:prstGeom>
          <a:ln w="38100">
            <a:solidFill>
              <a:schemeClr val="accent4"/>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88868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fontScale="90000"/>
          </a:bodyPr>
          <a:lstStyle/>
          <a:p>
            <a:r>
              <a:rPr lang="en-US" dirty="0"/>
              <a:t>Sequences and quality scores are encoded in FASTQ format</a:t>
            </a:r>
          </a:p>
        </p:txBody>
      </p:sp>
      <p:sp>
        <p:nvSpPr>
          <p:cNvPr id="10" name="TextBox 9">
            <a:extLst>
              <a:ext uri="{FF2B5EF4-FFF2-40B4-BE49-F238E27FC236}">
                <a16:creationId xmlns:a16="http://schemas.microsoft.com/office/drawing/2014/main" id="{5A2CE591-9C81-45A9-8100-B7D7375A627E}"/>
              </a:ext>
            </a:extLst>
          </p:cNvPr>
          <p:cNvSpPr txBox="1"/>
          <p:nvPr/>
        </p:nvSpPr>
        <p:spPr>
          <a:xfrm>
            <a:off x="4031213" y="3909452"/>
            <a:ext cx="7962367" cy="2554545"/>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SRR11230564.32890235/1</a:t>
            </a:r>
          </a:p>
          <a:p>
            <a:r>
              <a:rPr lang="en-US" sz="2000" dirty="0">
                <a:solidFill>
                  <a:schemeClr val="accent5">
                    <a:lumMod val="60000"/>
                    <a:lumOff val="40000"/>
                  </a:schemeClr>
                </a:solidFill>
                <a:latin typeface="Consolas" panose="020B0609020204030204" pitchFamily="49" charset="0"/>
              </a:rPr>
              <a:t>TGATAATAAAACAACTTATTGCCCCCCTCTGGCAATACACTCTCCCGGTGTGGGG</a:t>
            </a:r>
            <a:r>
              <a:rPr lang="en-US" sz="2000" dirty="0">
                <a:solidFill>
                  <a:srgbClr val="24FF24"/>
                </a:solidFill>
                <a:latin typeface="Consolas" panose="020B0609020204030204" pitchFamily="49" charset="0"/>
              </a:rPr>
              <a:t>+</a:t>
            </a:r>
          </a:p>
          <a:p>
            <a:r>
              <a:rPr lang="en-US" sz="2000" dirty="0">
                <a:solidFill>
                  <a:schemeClr val="bg1">
                    <a:lumMod val="95000"/>
                  </a:schemeClr>
                </a:solidFill>
                <a:latin typeface="Consolas" panose="020B0609020204030204" pitchFamily="49" charset="0"/>
              </a:rPr>
              <a:t>AAFFFJJJJJJJJJJJJJJJJJJJJJJJJJJJJJJJJJJJJJJJJJJJJJJJJJJ</a:t>
            </a:r>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SRR11230564.32288433/1</a:t>
            </a:r>
          </a:p>
          <a:p>
            <a:r>
              <a:rPr lang="en-US" sz="2000" dirty="0">
                <a:solidFill>
                  <a:schemeClr val="accent5">
                    <a:lumMod val="60000"/>
                    <a:lumOff val="40000"/>
                  </a:schemeClr>
                </a:solidFill>
                <a:latin typeface="Consolas" panose="020B0609020204030204" pitchFamily="49" charset="0"/>
              </a:rPr>
              <a:t>ATTGTGTGTATGTTGTATTTTTCCCTAAGCACTTCATTTCTTGTGTAGCGTCCAG</a:t>
            </a:r>
            <a:r>
              <a:rPr lang="en-US" sz="2000" dirty="0">
                <a:solidFill>
                  <a:srgbClr val="24FF24"/>
                </a:solidFill>
                <a:latin typeface="Consolas" panose="020B0609020204030204" pitchFamily="49" charset="0"/>
              </a:rPr>
              <a:t>+</a:t>
            </a:r>
          </a:p>
          <a:p>
            <a:r>
              <a:rPr lang="en-US" sz="2000" dirty="0">
                <a:solidFill>
                  <a:schemeClr val="bg1">
                    <a:lumMod val="95000"/>
                  </a:schemeClr>
                </a:solidFill>
                <a:latin typeface="Consolas" panose="020B0609020204030204" pitchFamily="49" charset="0"/>
              </a:rPr>
              <a:t>AAFFFJJJJJJJJJJJJJJJJJJJJJJJJJJJJJJJJJJJJJJJJJJJJJJJJJJ</a:t>
            </a:r>
          </a:p>
        </p:txBody>
      </p:sp>
      <p:sp>
        <p:nvSpPr>
          <p:cNvPr id="9" name="TextBox 8">
            <a:extLst>
              <a:ext uri="{FF2B5EF4-FFF2-40B4-BE49-F238E27FC236}">
                <a16:creationId xmlns:a16="http://schemas.microsoft.com/office/drawing/2014/main" id="{D55F5ED6-96BE-4BEF-BEDF-7B7629A99354}"/>
              </a:ext>
            </a:extLst>
          </p:cNvPr>
          <p:cNvSpPr txBox="1"/>
          <p:nvPr/>
        </p:nvSpPr>
        <p:spPr>
          <a:xfrm>
            <a:off x="-2" y="3586977"/>
            <a:ext cx="3421627" cy="369332"/>
          </a:xfrm>
          <a:prstGeom prst="rect">
            <a:avLst/>
          </a:prstGeom>
          <a:noFill/>
        </p:spPr>
        <p:txBody>
          <a:bodyPr wrap="square" rtlCol="0">
            <a:spAutoFit/>
          </a:bodyPr>
          <a:lstStyle/>
          <a:p>
            <a:r>
              <a:rPr lang="en-US" dirty="0"/>
              <a:t>Sequence headers begin with “@”</a:t>
            </a:r>
          </a:p>
        </p:txBody>
      </p:sp>
      <p:cxnSp>
        <p:nvCxnSpPr>
          <p:cNvPr id="11" name="Straight Arrow Connector 10">
            <a:extLst>
              <a:ext uri="{FF2B5EF4-FFF2-40B4-BE49-F238E27FC236}">
                <a16:creationId xmlns:a16="http://schemas.microsoft.com/office/drawing/2014/main" id="{65A37E86-330D-48EB-BC13-08F562B60C7F}"/>
              </a:ext>
            </a:extLst>
          </p:cNvPr>
          <p:cNvCxnSpPr>
            <a:cxnSpLocks/>
          </p:cNvCxnSpPr>
          <p:nvPr/>
        </p:nvCxnSpPr>
        <p:spPr>
          <a:xfrm>
            <a:off x="3226958" y="3808144"/>
            <a:ext cx="882926" cy="321404"/>
          </a:xfrm>
          <a:prstGeom prst="straightConnector1">
            <a:avLst/>
          </a:prstGeom>
          <a:ln w="38100">
            <a:solidFill>
              <a:schemeClr val="accent4"/>
            </a:solidFill>
            <a:tailEnd type="arrow"/>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FB19512E-460A-4A3C-985C-3E9BE35C76F8}"/>
              </a:ext>
            </a:extLst>
          </p:cNvPr>
          <p:cNvSpPr txBox="1"/>
          <p:nvPr/>
        </p:nvSpPr>
        <p:spPr>
          <a:xfrm>
            <a:off x="-2" y="4641319"/>
            <a:ext cx="3706761" cy="369332"/>
          </a:xfrm>
          <a:prstGeom prst="rect">
            <a:avLst/>
          </a:prstGeom>
          <a:noFill/>
        </p:spPr>
        <p:txBody>
          <a:bodyPr wrap="square" rtlCol="0">
            <a:spAutoFit/>
          </a:bodyPr>
          <a:lstStyle/>
          <a:p>
            <a:r>
              <a:rPr lang="en-US" dirty="0"/>
              <a:t>Sequences appear after their headers</a:t>
            </a:r>
          </a:p>
        </p:txBody>
      </p:sp>
      <p:cxnSp>
        <p:nvCxnSpPr>
          <p:cNvPr id="16" name="Straight Arrow Connector 15">
            <a:extLst>
              <a:ext uri="{FF2B5EF4-FFF2-40B4-BE49-F238E27FC236}">
                <a16:creationId xmlns:a16="http://schemas.microsoft.com/office/drawing/2014/main" id="{BC6F53BF-52D0-401B-955C-40007B714F0D}"/>
              </a:ext>
            </a:extLst>
          </p:cNvPr>
          <p:cNvCxnSpPr>
            <a:cxnSpLocks/>
          </p:cNvCxnSpPr>
          <p:nvPr/>
        </p:nvCxnSpPr>
        <p:spPr>
          <a:xfrm flipV="1">
            <a:off x="3226958" y="4424517"/>
            <a:ext cx="882926" cy="216802"/>
          </a:xfrm>
          <a:prstGeom prst="straightConnector1">
            <a:avLst/>
          </a:prstGeom>
          <a:ln w="38100">
            <a:solidFill>
              <a:schemeClr val="accent5">
                <a:lumMod val="60000"/>
                <a:lumOff val="40000"/>
              </a:schemeClr>
            </a:solidFill>
            <a:tailEnd type="arrow"/>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58A295BC-9776-49D6-A98A-4344B5E416F5}"/>
              </a:ext>
            </a:extLst>
          </p:cNvPr>
          <p:cNvSpPr txBox="1"/>
          <p:nvPr/>
        </p:nvSpPr>
        <p:spPr>
          <a:xfrm>
            <a:off x="-3" y="5326329"/>
            <a:ext cx="3706761" cy="646331"/>
          </a:xfrm>
          <a:prstGeom prst="rect">
            <a:avLst/>
          </a:prstGeom>
          <a:noFill/>
        </p:spPr>
        <p:txBody>
          <a:bodyPr wrap="square" rtlCol="0">
            <a:spAutoFit/>
          </a:bodyPr>
          <a:lstStyle/>
          <a:p>
            <a:r>
              <a:rPr lang="en-US" dirty="0"/>
              <a:t>Linkers between sequence and quality info begin with “+”</a:t>
            </a:r>
          </a:p>
        </p:txBody>
      </p:sp>
      <p:cxnSp>
        <p:nvCxnSpPr>
          <p:cNvPr id="20" name="Straight Arrow Connector 19">
            <a:extLst>
              <a:ext uri="{FF2B5EF4-FFF2-40B4-BE49-F238E27FC236}">
                <a16:creationId xmlns:a16="http://schemas.microsoft.com/office/drawing/2014/main" id="{4F93961A-6A1C-471E-8CF9-9CD2E13E51AC}"/>
              </a:ext>
            </a:extLst>
          </p:cNvPr>
          <p:cNvCxnSpPr>
            <a:cxnSpLocks/>
          </p:cNvCxnSpPr>
          <p:nvPr/>
        </p:nvCxnSpPr>
        <p:spPr>
          <a:xfrm>
            <a:off x="3048000" y="5602223"/>
            <a:ext cx="1042204" cy="323762"/>
          </a:xfrm>
          <a:prstGeom prst="straightConnector1">
            <a:avLst/>
          </a:prstGeom>
          <a:ln w="38100">
            <a:solidFill>
              <a:srgbClr val="24FF24"/>
            </a:solidFill>
            <a:tailEnd type="arrow"/>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C271195F-40BE-4CC6-988D-C0B5F270A660}"/>
              </a:ext>
            </a:extLst>
          </p:cNvPr>
          <p:cNvSpPr txBox="1"/>
          <p:nvPr/>
        </p:nvSpPr>
        <p:spPr>
          <a:xfrm>
            <a:off x="3421626" y="1625109"/>
            <a:ext cx="8571965" cy="1015663"/>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&gt;</a:t>
            </a:r>
            <a:r>
              <a:rPr lang="en-US" sz="2000" dirty="0">
                <a:solidFill>
                  <a:schemeClr val="bg1">
                    <a:lumMod val="95000"/>
                  </a:schemeClr>
                </a:solidFill>
                <a:latin typeface="Consolas" panose="020B0609020204030204" pitchFamily="49" charset="0"/>
              </a:rPr>
              <a:t>3R </a:t>
            </a:r>
            <a:r>
              <a:rPr lang="en-US" sz="2000" dirty="0" err="1">
                <a:solidFill>
                  <a:schemeClr val="bg1">
                    <a:lumMod val="95000"/>
                  </a:schemeClr>
                </a:solidFill>
                <a:latin typeface="Consolas" panose="020B0609020204030204" pitchFamily="49" charset="0"/>
              </a:rPr>
              <a:t>dna:chromosome</a:t>
            </a:r>
            <a:r>
              <a:rPr lang="en-US" sz="2000" dirty="0">
                <a:solidFill>
                  <a:schemeClr val="bg1">
                    <a:lumMod val="95000"/>
                  </a:schemeClr>
                </a:solidFill>
                <a:latin typeface="Consolas" panose="020B0609020204030204" pitchFamily="49" charset="0"/>
              </a:rPr>
              <a:t> chromosome:BDGP6.28:3R:1:32079331:1 REF</a:t>
            </a:r>
          </a:p>
          <a:p>
            <a:r>
              <a:rPr lang="en-US" sz="2000" dirty="0">
                <a:solidFill>
                  <a:schemeClr val="accent5">
                    <a:lumMod val="60000"/>
                    <a:lumOff val="40000"/>
                  </a:schemeClr>
                </a:solidFill>
                <a:latin typeface="Consolas" panose="020B0609020204030204" pitchFamily="49" charset="0"/>
              </a:rPr>
              <a:t>ACGGGACCGAGTATAGTACCAGTACGCGACCAGTACGGGAGCAGTACGGAACCAATACGG</a:t>
            </a:r>
          </a:p>
          <a:p>
            <a:r>
              <a:rPr lang="en-US" sz="2000" dirty="0">
                <a:solidFill>
                  <a:schemeClr val="accent5">
                    <a:lumMod val="60000"/>
                    <a:lumOff val="40000"/>
                  </a:schemeClr>
                </a:solidFill>
                <a:latin typeface="Consolas" panose="020B0609020204030204" pitchFamily="49" charset="0"/>
              </a:rPr>
              <a:t>GTCCAGTACGGGTCCAGTACGGGTCCAGTACGGGTCCAGTACGGGACCAGTACGGGACCG</a:t>
            </a:r>
          </a:p>
        </p:txBody>
      </p:sp>
      <p:sp>
        <p:nvSpPr>
          <p:cNvPr id="21" name="TextBox 20">
            <a:extLst>
              <a:ext uri="{FF2B5EF4-FFF2-40B4-BE49-F238E27FC236}">
                <a16:creationId xmlns:a16="http://schemas.microsoft.com/office/drawing/2014/main" id="{45FFCC20-5B42-400B-9953-6D21E2831BC5}"/>
              </a:ext>
            </a:extLst>
          </p:cNvPr>
          <p:cNvSpPr txBox="1"/>
          <p:nvPr/>
        </p:nvSpPr>
        <p:spPr>
          <a:xfrm>
            <a:off x="1" y="1297858"/>
            <a:ext cx="3303638" cy="369332"/>
          </a:xfrm>
          <a:prstGeom prst="rect">
            <a:avLst/>
          </a:prstGeom>
          <a:noFill/>
        </p:spPr>
        <p:txBody>
          <a:bodyPr wrap="square" rtlCol="0">
            <a:spAutoFit/>
          </a:bodyPr>
          <a:lstStyle/>
          <a:p>
            <a:r>
              <a:rPr lang="en-US" dirty="0"/>
              <a:t>Sequence headers begin with “&gt;”</a:t>
            </a:r>
          </a:p>
        </p:txBody>
      </p:sp>
      <p:sp>
        <p:nvSpPr>
          <p:cNvPr id="22" name="TextBox 21">
            <a:extLst>
              <a:ext uri="{FF2B5EF4-FFF2-40B4-BE49-F238E27FC236}">
                <a16:creationId xmlns:a16="http://schemas.microsoft.com/office/drawing/2014/main" id="{B8D1758D-3F7A-4DD1-BB68-09E2F6AC31E6}"/>
              </a:ext>
            </a:extLst>
          </p:cNvPr>
          <p:cNvSpPr txBox="1"/>
          <p:nvPr/>
        </p:nvSpPr>
        <p:spPr>
          <a:xfrm>
            <a:off x="-1" y="2948548"/>
            <a:ext cx="3706761" cy="369332"/>
          </a:xfrm>
          <a:prstGeom prst="rect">
            <a:avLst/>
          </a:prstGeom>
          <a:noFill/>
        </p:spPr>
        <p:txBody>
          <a:bodyPr wrap="square" rtlCol="0">
            <a:spAutoFit/>
          </a:bodyPr>
          <a:lstStyle/>
          <a:p>
            <a:r>
              <a:rPr lang="en-US" dirty="0"/>
              <a:t>Sequences appear after their headers</a:t>
            </a:r>
          </a:p>
        </p:txBody>
      </p:sp>
      <p:cxnSp>
        <p:nvCxnSpPr>
          <p:cNvPr id="23" name="Straight Arrow Connector 22">
            <a:extLst>
              <a:ext uri="{FF2B5EF4-FFF2-40B4-BE49-F238E27FC236}">
                <a16:creationId xmlns:a16="http://schemas.microsoft.com/office/drawing/2014/main" id="{8E78F3CB-94BD-47EA-BD75-61F1ACBFF17F}"/>
              </a:ext>
            </a:extLst>
          </p:cNvPr>
          <p:cNvCxnSpPr>
            <a:cxnSpLocks/>
          </p:cNvCxnSpPr>
          <p:nvPr/>
        </p:nvCxnSpPr>
        <p:spPr>
          <a:xfrm flipV="1">
            <a:off x="3226958" y="2261419"/>
            <a:ext cx="263494" cy="687130"/>
          </a:xfrm>
          <a:prstGeom prst="straightConnector1">
            <a:avLst/>
          </a:prstGeom>
          <a:ln w="38100">
            <a:solidFill>
              <a:schemeClr val="accent5">
                <a:lumMod val="60000"/>
                <a:lumOff val="40000"/>
              </a:schemeClr>
            </a:solidFill>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140AAF91-5264-438C-8766-A9B7D94CBA9E}"/>
              </a:ext>
            </a:extLst>
          </p:cNvPr>
          <p:cNvCxnSpPr>
            <a:cxnSpLocks/>
          </p:cNvCxnSpPr>
          <p:nvPr/>
        </p:nvCxnSpPr>
        <p:spPr>
          <a:xfrm>
            <a:off x="3226960" y="1519025"/>
            <a:ext cx="283156" cy="319607"/>
          </a:xfrm>
          <a:prstGeom prst="straightConnector1">
            <a:avLst/>
          </a:prstGeom>
          <a:ln w="38100">
            <a:solidFill>
              <a:schemeClr val="accent4"/>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3090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fontScale="90000"/>
          </a:bodyPr>
          <a:lstStyle/>
          <a:p>
            <a:r>
              <a:rPr lang="en-US" dirty="0"/>
              <a:t>Sequences and quality scores are encoded in FASTQ format</a:t>
            </a:r>
          </a:p>
        </p:txBody>
      </p:sp>
      <p:sp>
        <p:nvSpPr>
          <p:cNvPr id="10" name="TextBox 9">
            <a:extLst>
              <a:ext uri="{FF2B5EF4-FFF2-40B4-BE49-F238E27FC236}">
                <a16:creationId xmlns:a16="http://schemas.microsoft.com/office/drawing/2014/main" id="{5A2CE591-9C81-45A9-8100-B7D7375A627E}"/>
              </a:ext>
            </a:extLst>
          </p:cNvPr>
          <p:cNvSpPr txBox="1"/>
          <p:nvPr/>
        </p:nvSpPr>
        <p:spPr>
          <a:xfrm>
            <a:off x="4031213" y="3909452"/>
            <a:ext cx="7962367" cy="2554545"/>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SRR11230564.32890235/1</a:t>
            </a:r>
          </a:p>
          <a:p>
            <a:r>
              <a:rPr lang="en-US" sz="2000" dirty="0">
                <a:solidFill>
                  <a:schemeClr val="accent5">
                    <a:lumMod val="60000"/>
                    <a:lumOff val="40000"/>
                  </a:schemeClr>
                </a:solidFill>
                <a:latin typeface="Consolas" panose="020B0609020204030204" pitchFamily="49" charset="0"/>
              </a:rPr>
              <a:t>TGATAATAAAACAACTTATTGCCCCCCTCTGGCAATACACTCTCCCGGTGTGGGG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SRR11230564.32288433/1</a:t>
            </a:r>
          </a:p>
          <a:p>
            <a:r>
              <a:rPr lang="en-US" sz="2000" dirty="0">
                <a:solidFill>
                  <a:schemeClr val="accent5">
                    <a:lumMod val="60000"/>
                    <a:lumOff val="40000"/>
                  </a:schemeClr>
                </a:solidFill>
                <a:latin typeface="Consolas" panose="020B0609020204030204" pitchFamily="49" charset="0"/>
              </a:rPr>
              <a:t>ATTGTGTGTATGTTGTATTTTTCCCTAAGCACTTCATTTCTTGTGTAGCGTCCAG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p>
        </p:txBody>
      </p:sp>
      <p:sp>
        <p:nvSpPr>
          <p:cNvPr id="9" name="TextBox 8">
            <a:extLst>
              <a:ext uri="{FF2B5EF4-FFF2-40B4-BE49-F238E27FC236}">
                <a16:creationId xmlns:a16="http://schemas.microsoft.com/office/drawing/2014/main" id="{D55F5ED6-96BE-4BEF-BEDF-7B7629A99354}"/>
              </a:ext>
            </a:extLst>
          </p:cNvPr>
          <p:cNvSpPr txBox="1"/>
          <p:nvPr/>
        </p:nvSpPr>
        <p:spPr>
          <a:xfrm>
            <a:off x="-2" y="3586977"/>
            <a:ext cx="3421627" cy="369332"/>
          </a:xfrm>
          <a:prstGeom prst="rect">
            <a:avLst/>
          </a:prstGeom>
          <a:noFill/>
        </p:spPr>
        <p:txBody>
          <a:bodyPr wrap="square" rtlCol="0">
            <a:spAutoFit/>
          </a:bodyPr>
          <a:lstStyle/>
          <a:p>
            <a:r>
              <a:rPr lang="en-US" dirty="0"/>
              <a:t>Sequence headers begin with “@”</a:t>
            </a:r>
          </a:p>
        </p:txBody>
      </p:sp>
      <p:cxnSp>
        <p:nvCxnSpPr>
          <p:cNvPr id="11" name="Straight Arrow Connector 10">
            <a:extLst>
              <a:ext uri="{FF2B5EF4-FFF2-40B4-BE49-F238E27FC236}">
                <a16:creationId xmlns:a16="http://schemas.microsoft.com/office/drawing/2014/main" id="{65A37E86-330D-48EB-BC13-08F562B60C7F}"/>
              </a:ext>
            </a:extLst>
          </p:cNvPr>
          <p:cNvCxnSpPr>
            <a:cxnSpLocks/>
          </p:cNvCxnSpPr>
          <p:nvPr/>
        </p:nvCxnSpPr>
        <p:spPr>
          <a:xfrm>
            <a:off x="3226958" y="3808144"/>
            <a:ext cx="882926" cy="321404"/>
          </a:xfrm>
          <a:prstGeom prst="straightConnector1">
            <a:avLst/>
          </a:prstGeom>
          <a:ln w="38100">
            <a:solidFill>
              <a:schemeClr val="accent4"/>
            </a:solidFill>
            <a:tailEnd type="arrow"/>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FB19512E-460A-4A3C-985C-3E9BE35C76F8}"/>
              </a:ext>
            </a:extLst>
          </p:cNvPr>
          <p:cNvSpPr txBox="1"/>
          <p:nvPr/>
        </p:nvSpPr>
        <p:spPr>
          <a:xfrm>
            <a:off x="-2" y="4641319"/>
            <a:ext cx="3706761" cy="369332"/>
          </a:xfrm>
          <a:prstGeom prst="rect">
            <a:avLst/>
          </a:prstGeom>
          <a:noFill/>
        </p:spPr>
        <p:txBody>
          <a:bodyPr wrap="square" rtlCol="0">
            <a:spAutoFit/>
          </a:bodyPr>
          <a:lstStyle/>
          <a:p>
            <a:r>
              <a:rPr lang="en-US" dirty="0"/>
              <a:t>Sequences appear after their headers</a:t>
            </a:r>
          </a:p>
        </p:txBody>
      </p:sp>
      <p:cxnSp>
        <p:nvCxnSpPr>
          <p:cNvPr id="16" name="Straight Arrow Connector 15">
            <a:extLst>
              <a:ext uri="{FF2B5EF4-FFF2-40B4-BE49-F238E27FC236}">
                <a16:creationId xmlns:a16="http://schemas.microsoft.com/office/drawing/2014/main" id="{BC6F53BF-52D0-401B-955C-40007B714F0D}"/>
              </a:ext>
            </a:extLst>
          </p:cNvPr>
          <p:cNvCxnSpPr>
            <a:cxnSpLocks/>
          </p:cNvCxnSpPr>
          <p:nvPr/>
        </p:nvCxnSpPr>
        <p:spPr>
          <a:xfrm flipV="1">
            <a:off x="3226958" y="4424517"/>
            <a:ext cx="882926" cy="216802"/>
          </a:xfrm>
          <a:prstGeom prst="straightConnector1">
            <a:avLst/>
          </a:prstGeom>
          <a:ln w="38100">
            <a:solidFill>
              <a:schemeClr val="accent5">
                <a:lumMod val="60000"/>
                <a:lumOff val="40000"/>
              </a:schemeClr>
            </a:solidFill>
            <a:tailEnd type="arrow"/>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58A295BC-9776-49D6-A98A-4344B5E416F5}"/>
              </a:ext>
            </a:extLst>
          </p:cNvPr>
          <p:cNvSpPr txBox="1"/>
          <p:nvPr/>
        </p:nvSpPr>
        <p:spPr>
          <a:xfrm>
            <a:off x="-3" y="5326329"/>
            <a:ext cx="3706761" cy="646331"/>
          </a:xfrm>
          <a:prstGeom prst="rect">
            <a:avLst/>
          </a:prstGeom>
          <a:noFill/>
        </p:spPr>
        <p:txBody>
          <a:bodyPr wrap="square" rtlCol="0">
            <a:spAutoFit/>
          </a:bodyPr>
          <a:lstStyle/>
          <a:p>
            <a:r>
              <a:rPr lang="en-US" dirty="0"/>
              <a:t>Linkers between sequence and quality info begin with “+”</a:t>
            </a:r>
          </a:p>
        </p:txBody>
      </p:sp>
      <p:cxnSp>
        <p:nvCxnSpPr>
          <p:cNvPr id="20" name="Straight Arrow Connector 19">
            <a:extLst>
              <a:ext uri="{FF2B5EF4-FFF2-40B4-BE49-F238E27FC236}">
                <a16:creationId xmlns:a16="http://schemas.microsoft.com/office/drawing/2014/main" id="{4F93961A-6A1C-471E-8CF9-9CD2E13E51AC}"/>
              </a:ext>
            </a:extLst>
          </p:cNvPr>
          <p:cNvCxnSpPr>
            <a:cxnSpLocks/>
          </p:cNvCxnSpPr>
          <p:nvPr/>
        </p:nvCxnSpPr>
        <p:spPr>
          <a:xfrm>
            <a:off x="3048000" y="5602223"/>
            <a:ext cx="1042204" cy="323762"/>
          </a:xfrm>
          <a:prstGeom prst="straightConnector1">
            <a:avLst/>
          </a:prstGeom>
          <a:ln w="38100">
            <a:solidFill>
              <a:srgbClr val="24FF24"/>
            </a:solidFill>
            <a:tailEnd type="arrow"/>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0296F1DA-2941-45F6-99B5-10B47617385B}"/>
              </a:ext>
            </a:extLst>
          </p:cNvPr>
          <p:cNvSpPr txBox="1"/>
          <p:nvPr/>
        </p:nvSpPr>
        <p:spPr>
          <a:xfrm>
            <a:off x="19658" y="6194391"/>
            <a:ext cx="3706761" cy="646331"/>
          </a:xfrm>
          <a:prstGeom prst="rect">
            <a:avLst/>
          </a:prstGeom>
          <a:noFill/>
        </p:spPr>
        <p:txBody>
          <a:bodyPr wrap="square" rtlCol="0">
            <a:spAutoFit/>
          </a:bodyPr>
          <a:lstStyle/>
          <a:p>
            <a:r>
              <a:rPr lang="en-US" dirty="0"/>
              <a:t>Quality scores encoded as single ASCII characters</a:t>
            </a:r>
          </a:p>
        </p:txBody>
      </p:sp>
      <p:cxnSp>
        <p:nvCxnSpPr>
          <p:cNvPr id="21" name="Straight Arrow Connector 20">
            <a:extLst>
              <a:ext uri="{FF2B5EF4-FFF2-40B4-BE49-F238E27FC236}">
                <a16:creationId xmlns:a16="http://schemas.microsoft.com/office/drawing/2014/main" id="{6F278B1C-6166-4EF9-A0B6-E48D3C50104D}"/>
              </a:ext>
            </a:extLst>
          </p:cNvPr>
          <p:cNvCxnSpPr>
            <a:cxnSpLocks/>
          </p:cNvCxnSpPr>
          <p:nvPr/>
        </p:nvCxnSpPr>
        <p:spPr>
          <a:xfrm flipV="1">
            <a:off x="3187623" y="6248554"/>
            <a:ext cx="939942" cy="215443"/>
          </a:xfrm>
          <a:prstGeom prst="straightConnector1">
            <a:avLst/>
          </a:prstGeom>
          <a:ln w="38100">
            <a:solidFill>
              <a:srgbClr val="B66DFF"/>
            </a:solidFill>
            <a:tailEnd type="arrow"/>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206BA7EB-F899-4F7A-8CCF-B74AAA9914D6}"/>
              </a:ext>
            </a:extLst>
          </p:cNvPr>
          <p:cNvSpPr txBox="1"/>
          <p:nvPr/>
        </p:nvSpPr>
        <p:spPr>
          <a:xfrm>
            <a:off x="3421626" y="1625109"/>
            <a:ext cx="8571965" cy="1015663"/>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&gt;</a:t>
            </a:r>
            <a:r>
              <a:rPr lang="en-US" sz="2000" dirty="0">
                <a:solidFill>
                  <a:schemeClr val="bg1">
                    <a:lumMod val="95000"/>
                  </a:schemeClr>
                </a:solidFill>
                <a:latin typeface="Consolas" panose="020B0609020204030204" pitchFamily="49" charset="0"/>
              </a:rPr>
              <a:t>3R </a:t>
            </a:r>
            <a:r>
              <a:rPr lang="en-US" sz="2000" dirty="0" err="1">
                <a:solidFill>
                  <a:schemeClr val="bg1">
                    <a:lumMod val="95000"/>
                  </a:schemeClr>
                </a:solidFill>
                <a:latin typeface="Consolas" panose="020B0609020204030204" pitchFamily="49" charset="0"/>
              </a:rPr>
              <a:t>dna:chromosome</a:t>
            </a:r>
            <a:r>
              <a:rPr lang="en-US" sz="2000" dirty="0">
                <a:solidFill>
                  <a:schemeClr val="bg1">
                    <a:lumMod val="95000"/>
                  </a:schemeClr>
                </a:solidFill>
                <a:latin typeface="Consolas" panose="020B0609020204030204" pitchFamily="49" charset="0"/>
              </a:rPr>
              <a:t> chromosome:BDGP6.28:3R:1:32079331:1 REF</a:t>
            </a:r>
          </a:p>
          <a:p>
            <a:r>
              <a:rPr lang="en-US" sz="2000" dirty="0">
                <a:solidFill>
                  <a:schemeClr val="accent5">
                    <a:lumMod val="60000"/>
                    <a:lumOff val="40000"/>
                  </a:schemeClr>
                </a:solidFill>
                <a:latin typeface="Consolas" panose="020B0609020204030204" pitchFamily="49" charset="0"/>
              </a:rPr>
              <a:t>ACGGGACCGAGTATAGTACCAGTACGCGACCAGTACGGGAGCAGTACGGAACCAATACGG</a:t>
            </a:r>
          </a:p>
          <a:p>
            <a:r>
              <a:rPr lang="en-US" sz="2000" dirty="0">
                <a:solidFill>
                  <a:schemeClr val="accent5">
                    <a:lumMod val="60000"/>
                    <a:lumOff val="40000"/>
                  </a:schemeClr>
                </a:solidFill>
                <a:latin typeface="Consolas" panose="020B0609020204030204" pitchFamily="49" charset="0"/>
              </a:rPr>
              <a:t>GTCCAGTACGGGTCCAGTACGGGTCCAGTACGGGTCCAGTACGGGACCAGTACGGGACCG</a:t>
            </a:r>
          </a:p>
        </p:txBody>
      </p:sp>
      <p:sp>
        <p:nvSpPr>
          <p:cNvPr id="22" name="TextBox 21">
            <a:extLst>
              <a:ext uri="{FF2B5EF4-FFF2-40B4-BE49-F238E27FC236}">
                <a16:creationId xmlns:a16="http://schemas.microsoft.com/office/drawing/2014/main" id="{124EAB1F-F976-4AB4-A539-CBF046A67291}"/>
              </a:ext>
            </a:extLst>
          </p:cNvPr>
          <p:cNvSpPr txBox="1"/>
          <p:nvPr/>
        </p:nvSpPr>
        <p:spPr>
          <a:xfrm>
            <a:off x="1" y="1297858"/>
            <a:ext cx="3303638" cy="369332"/>
          </a:xfrm>
          <a:prstGeom prst="rect">
            <a:avLst/>
          </a:prstGeom>
          <a:noFill/>
        </p:spPr>
        <p:txBody>
          <a:bodyPr wrap="square" rtlCol="0">
            <a:spAutoFit/>
          </a:bodyPr>
          <a:lstStyle/>
          <a:p>
            <a:r>
              <a:rPr lang="en-US" dirty="0"/>
              <a:t>Sequence headers begin with “&gt;”</a:t>
            </a:r>
          </a:p>
        </p:txBody>
      </p:sp>
      <p:sp>
        <p:nvSpPr>
          <p:cNvPr id="23" name="TextBox 22">
            <a:extLst>
              <a:ext uri="{FF2B5EF4-FFF2-40B4-BE49-F238E27FC236}">
                <a16:creationId xmlns:a16="http://schemas.microsoft.com/office/drawing/2014/main" id="{AC9C10D5-2313-47ED-99D2-F6B60EEC6A99}"/>
              </a:ext>
            </a:extLst>
          </p:cNvPr>
          <p:cNvSpPr txBox="1"/>
          <p:nvPr/>
        </p:nvSpPr>
        <p:spPr>
          <a:xfrm>
            <a:off x="-1" y="2948548"/>
            <a:ext cx="3706761" cy="369332"/>
          </a:xfrm>
          <a:prstGeom prst="rect">
            <a:avLst/>
          </a:prstGeom>
          <a:noFill/>
        </p:spPr>
        <p:txBody>
          <a:bodyPr wrap="square" rtlCol="0">
            <a:spAutoFit/>
          </a:bodyPr>
          <a:lstStyle/>
          <a:p>
            <a:r>
              <a:rPr lang="en-US" dirty="0"/>
              <a:t>Sequences appear after their headers</a:t>
            </a:r>
          </a:p>
        </p:txBody>
      </p:sp>
      <p:cxnSp>
        <p:nvCxnSpPr>
          <p:cNvPr id="24" name="Straight Arrow Connector 23">
            <a:extLst>
              <a:ext uri="{FF2B5EF4-FFF2-40B4-BE49-F238E27FC236}">
                <a16:creationId xmlns:a16="http://schemas.microsoft.com/office/drawing/2014/main" id="{00E464D2-F63A-44B4-ABAD-4E8E06809AF3}"/>
              </a:ext>
            </a:extLst>
          </p:cNvPr>
          <p:cNvCxnSpPr>
            <a:cxnSpLocks/>
          </p:cNvCxnSpPr>
          <p:nvPr/>
        </p:nvCxnSpPr>
        <p:spPr>
          <a:xfrm flipV="1">
            <a:off x="3226958" y="2261419"/>
            <a:ext cx="263494" cy="687130"/>
          </a:xfrm>
          <a:prstGeom prst="straightConnector1">
            <a:avLst/>
          </a:prstGeom>
          <a:ln w="38100">
            <a:solidFill>
              <a:schemeClr val="accent5">
                <a:lumMod val="60000"/>
                <a:lumOff val="40000"/>
              </a:schemeClr>
            </a:solidFill>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085CBC3C-88C0-4798-BFF5-907A573C7362}"/>
              </a:ext>
            </a:extLst>
          </p:cNvPr>
          <p:cNvCxnSpPr>
            <a:cxnSpLocks/>
          </p:cNvCxnSpPr>
          <p:nvPr/>
        </p:nvCxnSpPr>
        <p:spPr>
          <a:xfrm>
            <a:off x="3226960" y="1519025"/>
            <a:ext cx="283156" cy="319607"/>
          </a:xfrm>
          <a:prstGeom prst="straightConnector1">
            <a:avLst/>
          </a:prstGeom>
          <a:ln w="38100">
            <a:solidFill>
              <a:schemeClr val="accent4"/>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2329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fontScale="90000"/>
          </a:bodyPr>
          <a:lstStyle/>
          <a:p>
            <a:r>
              <a:rPr lang="en-US" dirty="0"/>
              <a:t>Reads can contain quality information to mitigate assembly errors</a:t>
            </a:r>
          </a:p>
        </p:txBody>
      </p:sp>
      <p:sp>
        <p:nvSpPr>
          <p:cNvPr id="5" name="TextBox 4">
            <a:extLst>
              <a:ext uri="{FF2B5EF4-FFF2-40B4-BE49-F238E27FC236}">
                <a16:creationId xmlns:a16="http://schemas.microsoft.com/office/drawing/2014/main" id="{F42C3894-C6EB-4E73-AF55-8D5AE657FC95}"/>
              </a:ext>
            </a:extLst>
          </p:cNvPr>
          <p:cNvSpPr txBox="1"/>
          <p:nvPr/>
        </p:nvSpPr>
        <p:spPr>
          <a:xfrm>
            <a:off x="4031213" y="3909452"/>
            <a:ext cx="7962367" cy="2554545"/>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SRR11230564.32890235/1</a:t>
            </a:r>
          </a:p>
          <a:p>
            <a:r>
              <a:rPr lang="en-US" sz="2000" dirty="0">
                <a:solidFill>
                  <a:schemeClr val="accent5">
                    <a:lumMod val="60000"/>
                    <a:lumOff val="40000"/>
                  </a:schemeClr>
                </a:solidFill>
                <a:latin typeface="Consolas" panose="020B0609020204030204" pitchFamily="49" charset="0"/>
              </a:rPr>
              <a:t>TGATAATAAAACAACTTATTGCCCCCCTCTGGCAATACACTCTCCCGGTGTGGGG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SRR11230564.32288433/1</a:t>
            </a:r>
          </a:p>
          <a:p>
            <a:r>
              <a:rPr lang="en-US" sz="2000" dirty="0">
                <a:solidFill>
                  <a:schemeClr val="accent5">
                    <a:lumMod val="60000"/>
                    <a:lumOff val="40000"/>
                  </a:schemeClr>
                </a:solidFill>
                <a:latin typeface="Consolas" panose="020B0609020204030204" pitchFamily="49" charset="0"/>
              </a:rPr>
              <a:t>ATTGTGTGTATGTTGTATTTTTCCCTAAGCACTTCATTTCTTGTGTAGCGTCCAG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p>
        </p:txBody>
      </p:sp>
      <p:sp>
        <p:nvSpPr>
          <p:cNvPr id="6" name="TextBox 5">
            <a:extLst>
              <a:ext uri="{FF2B5EF4-FFF2-40B4-BE49-F238E27FC236}">
                <a16:creationId xmlns:a16="http://schemas.microsoft.com/office/drawing/2014/main" id="{3EF73FC5-6D88-47DD-9EE3-2520DD7B4126}"/>
              </a:ext>
            </a:extLst>
          </p:cNvPr>
          <p:cNvSpPr txBox="1"/>
          <p:nvPr/>
        </p:nvSpPr>
        <p:spPr>
          <a:xfrm>
            <a:off x="19658" y="6194391"/>
            <a:ext cx="3706761" cy="646331"/>
          </a:xfrm>
          <a:prstGeom prst="rect">
            <a:avLst/>
          </a:prstGeom>
          <a:noFill/>
        </p:spPr>
        <p:txBody>
          <a:bodyPr wrap="square" rtlCol="0">
            <a:spAutoFit/>
          </a:bodyPr>
          <a:lstStyle/>
          <a:p>
            <a:r>
              <a:rPr lang="en-US" dirty="0"/>
              <a:t>Quality scores encoded as single ASCII characters</a:t>
            </a:r>
          </a:p>
        </p:txBody>
      </p:sp>
      <p:cxnSp>
        <p:nvCxnSpPr>
          <p:cNvPr id="7" name="Straight Arrow Connector 6">
            <a:extLst>
              <a:ext uri="{FF2B5EF4-FFF2-40B4-BE49-F238E27FC236}">
                <a16:creationId xmlns:a16="http://schemas.microsoft.com/office/drawing/2014/main" id="{2EA64A1D-2F12-468A-B646-8132F1F838A9}"/>
              </a:ext>
            </a:extLst>
          </p:cNvPr>
          <p:cNvCxnSpPr>
            <a:cxnSpLocks/>
          </p:cNvCxnSpPr>
          <p:nvPr/>
        </p:nvCxnSpPr>
        <p:spPr>
          <a:xfrm flipV="1">
            <a:off x="3187623" y="6248554"/>
            <a:ext cx="939942" cy="215443"/>
          </a:xfrm>
          <a:prstGeom prst="straightConnector1">
            <a:avLst/>
          </a:prstGeom>
          <a:ln w="38100">
            <a:solidFill>
              <a:srgbClr val="B66DFF"/>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0526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D441E10-EE1F-46D3-92CC-40D92DE7FD9A}"/>
              </a:ext>
            </a:extLst>
          </p:cNvPr>
          <p:cNvSpPr/>
          <p:nvPr/>
        </p:nvSpPr>
        <p:spPr>
          <a:xfrm>
            <a:off x="4975122" y="1366683"/>
            <a:ext cx="2625213" cy="570271"/>
          </a:xfrm>
          <a:prstGeom prst="roundRect">
            <a:avLst/>
          </a:prstGeom>
          <a:solidFill>
            <a:srgbClr val="4A1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fontScale="90000"/>
          </a:bodyPr>
          <a:lstStyle/>
          <a:p>
            <a:r>
              <a:rPr lang="en-US" dirty="0"/>
              <a:t>Reads can contain quality information to mitigate assembly errors</a:t>
            </a:r>
          </a:p>
        </p:txBody>
      </p:sp>
      <p:sp>
        <p:nvSpPr>
          <p:cNvPr id="3" name="TextBox 2">
            <a:extLst>
              <a:ext uri="{FF2B5EF4-FFF2-40B4-BE49-F238E27FC236}">
                <a16:creationId xmlns:a16="http://schemas.microsoft.com/office/drawing/2014/main" id="{26ABFD16-AFCD-45FB-AF4E-AC650B171EC4}"/>
              </a:ext>
            </a:extLst>
          </p:cNvPr>
          <p:cNvSpPr txBox="1"/>
          <p:nvPr/>
        </p:nvSpPr>
        <p:spPr>
          <a:xfrm>
            <a:off x="2458064" y="1415393"/>
            <a:ext cx="7678993" cy="1107996"/>
          </a:xfrm>
          <a:prstGeom prst="rect">
            <a:avLst/>
          </a:prstGeom>
          <a:noFill/>
        </p:spPr>
        <p:txBody>
          <a:bodyPr wrap="square" rtlCol="0">
            <a:spAutoFit/>
          </a:bodyPr>
          <a:lstStyle/>
          <a:p>
            <a:pPr algn="ctr"/>
            <a:r>
              <a:rPr lang="en-US" sz="2400" dirty="0" err="1">
                <a:solidFill>
                  <a:schemeClr val="bg1"/>
                </a:solidFill>
              </a:rPr>
              <a:t>Phred</a:t>
            </a:r>
            <a:r>
              <a:rPr lang="en-US" sz="2400" dirty="0">
                <a:solidFill>
                  <a:schemeClr val="bg1"/>
                </a:solidFill>
              </a:rPr>
              <a:t> quality score</a:t>
            </a:r>
          </a:p>
          <a:p>
            <a:endParaRPr lang="en-US" sz="2400" dirty="0"/>
          </a:p>
          <a:p>
            <a:endParaRPr lang="en-US" dirty="0"/>
          </a:p>
        </p:txBody>
      </p:sp>
      <p:sp>
        <p:nvSpPr>
          <p:cNvPr id="5" name="TextBox 4">
            <a:extLst>
              <a:ext uri="{FF2B5EF4-FFF2-40B4-BE49-F238E27FC236}">
                <a16:creationId xmlns:a16="http://schemas.microsoft.com/office/drawing/2014/main" id="{CAED4EDF-D994-46E0-A308-734F7014EFC6}"/>
              </a:ext>
            </a:extLst>
          </p:cNvPr>
          <p:cNvSpPr txBox="1"/>
          <p:nvPr/>
        </p:nvSpPr>
        <p:spPr>
          <a:xfrm>
            <a:off x="4031213" y="3909452"/>
            <a:ext cx="7962367" cy="2554545"/>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SRR11230564.32890235/1</a:t>
            </a:r>
          </a:p>
          <a:p>
            <a:r>
              <a:rPr lang="en-US" sz="2000" dirty="0">
                <a:solidFill>
                  <a:schemeClr val="accent5">
                    <a:lumMod val="60000"/>
                    <a:lumOff val="40000"/>
                  </a:schemeClr>
                </a:solidFill>
                <a:latin typeface="Consolas" panose="020B0609020204030204" pitchFamily="49" charset="0"/>
              </a:rPr>
              <a:t>TGATAATAAAACAACTTATTGCCCCCCTCTGGCAATACACTCTCCCGGTGTGGGG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SRR11230564.32288433/1</a:t>
            </a:r>
          </a:p>
          <a:p>
            <a:r>
              <a:rPr lang="en-US" sz="2000" dirty="0">
                <a:solidFill>
                  <a:schemeClr val="accent5">
                    <a:lumMod val="60000"/>
                    <a:lumOff val="40000"/>
                  </a:schemeClr>
                </a:solidFill>
                <a:latin typeface="Consolas" panose="020B0609020204030204" pitchFamily="49" charset="0"/>
              </a:rPr>
              <a:t>ATTGTGTGTATGTTGTATTTTTCCCTAAGCACTTCATTTCTTGTGTAGCGTCCAG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p>
        </p:txBody>
      </p:sp>
      <p:sp>
        <p:nvSpPr>
          <p:cNvPr id="6" name="TextBox 5">
            <a:extLst>
              <a:ext uri="{FF2B5EF4-FFF2-40B4-BE49-F238E27FC236}">
                <a16:creationId xmlns:a16="http://schemas.microsoft.com/office/drawing/2014/main" id="{19499405-2334-431D-822B-5098ED0A3E84}"/>
              </a:ext>
            </a:extLst>
          </p:cNvPr>
          <p:cNvSpPr txBox="1"/>
          <p:nvPr/>
        </p:nvSpPr>
        <p:spPr>
          <a:xfrm>
            <a:off x="19658" y="6194391"/>
            <a:ext cx="3706761" cy="646331"/>
          </a:xfrm>
          <a:prstGeom prst="rect">
            <a:avLst/>
          </a:prstGeom>
          <a:noFill/>
        </p:spPr>
        <p:txBody>
          <a:bodyPr wrap="square" rtlCol="0">
            <a:spAutoFit/>
          </a:bodyPr>
          <a:lstStyle/>
          <a:p>
            <a:r>
              <a:rPr lang="en-US" dirty="0"/>
              <a:t>Quality scores encoded as single ASCII characters</a:t>
            </a:r>
          </a:p>
        </p:txBody>
      </p:sp>
      <p:cxnSp>
        <p:nvCxnSpPr>
          <p:cNvPr id="7" name="Straight Arrow Connector 6">
            <a:extLst>
              <a:ext uri="{FF2B5EF4-FFF2-40B4-BE49-F238E27FC236}">
                <a16:creationId xmlns:a16="http://schemas.microsoft.com/office/drawing/2014/main" id="{361A65D0-488F-4E61-BA18-BBC2070E8BEE}"/>
              </a:ext>
            </a:extLst>
          </p:cNvPr>
          <p:cNvCxnSpPr>
            <a:cxnSpLocks/>
          </p:cNvCxnSpPr>
          <p:nvPr/>
        </p:nvCxnSpPr>
        <p:spPr>
          <a:xfrm flipV="1">
            <a:off x="3187623" y="6248554"/>
            <a:ext cx="939942" cy="215443"/>
          </a:xfrm>
          <a:prstGeom prst="straightConnector1">
            <a:avLst/>
          </a:prstGeom>
          <a:ln w="38100">
            <a:solidFill>
              <a:srgbClr val="B66DFF"/>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3056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D441E10-EE1F-46D3-92CC-40D92DE7FD9A}"/>
              </a:ext>
            </a:extLst>
          </p:cNvPr>
          <p:cNvSpPr/>
          <p:nvPr/>
        </p:nvSpPr>
        <p:spPr>
          <a:xfrm>
            <a:off x="4975122" y="1366683"/>
            <a:ext cx="2625213" cy="570271"/>
          </a:xfrm>
          <a:prstGeom prst="roundRect">
            <a:avLst/>
          </a:prstGeom>
          <a:solidFill>
            <a:srgbClr val="4A1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fontScale="90000"/>
          </a:bodyPr>
          <a:lstStyle/>
          <a:p>
            <a:r>
              <a:rPr lang="en-US" dirty="0"/>
              <a:t>Reads can contain quality information to mitigate assembly errors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6ABFD16-AFCD-45FB-AF4E-AC650B171EC4}"/>
                  </a:ext>
                </a:extLst>
              </p:cNvPr>
              <p:cNvSpPr txBox="1"/>
              <p:nvPr/>
            </p:nvSpPr>
            <p:spPr>
              <a:xfrm>
                <a:off x="2458064" y="1415393"/>
                <a:ext cx="7678993" cy="1200329"/>
              </a:xfrm>
              <a:prstGeom prst="rect">
                <a:avLst/>
              </a:prstGeom>
              <a:noFill/>
            </p:spPr>
            <p:txBody>
              <a:bodyPr wrap="square" rtlCol="0">
                <a:spAutoFit/>
              </a:bodyPr>
              <a:lstStyle/>
              <a:p>
                <a:pPr algn="ctr"/>
                <a:r>
                  <a:rPr lang="en-US" sz="2400" dirty="0" err="1">
                    <a:solidFill>
                      <a:schemeClr val="bg1"/>
                    </a:solidFill>
                  </a:rPr>
                  <a:t>Phred</a:t>
                </a:r>
                <a:r>
                  <a:rPr lang="en-US" sz="2400" dirty="0">
                    <a:solidFill>
                      <a:schemeClr val="bg1"/>
                    </a:solidFill>
                  </a:rPr>
                  <a:t> quality score</a:t>
                </a:r>
              </a:p>
              <a:p>
                <a:endParaRPr lang="en-US" sz="240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𝑄𝑢𝑎𝑙𝑖𝑡𝑦</m:t>
                      </m:r>
                      <m:r>
                        <a:rPr lang="en-US" sz="2400" b="0" i="1" smtClean="0">
                          <a:latin typeface="Cambria Math" panose="02040503050406030204" pitchFamily="18" charset="0"/>
                        </a:rPr>
                        <m:t> </m:t>
                      </m:r>
                      <m:r>
                        <a:rPr lang="en-US" sz="2400" b="0" i="1" smtClean="0">
                          <a:latin typeface="Cambria Math" panose="02040503050406030204" pitchFamily="18" charset="0"/>
                        </a:rPr>
                        <m:t>𝑠𝑐𝑜𝑟𝑒</m:t>
                      </m:r>
                      <m:r>
                        <a:rPr lang="en-US" sz="2400" b="0" i="1" smtClean="0">
                          <a:latin typeface="Cambria Math" panose="02040503050406030204" pitchFamily="18" charset="0"/>
                        </a:rPr>
                        <m:t>=−10</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𝑒𝑟𝑟𝑜𝑟</m:t>
                              </m:r>
                            </m:e>
                          </m:d>
                        </m:e>
                      </m:func>
                    </m:oMath>
                  </m:oMathPara>
                </a14:m>
                <a:endParaRPr lang="en-US" dirty="0"/>
              </a:p>
            </p:txBody>
          </p:sp>
        </mc:Choice>
        <mc:Fallback xmlns="">
          <p:sp>
            <p:nvSpPr>
              <p:cNvPr id="3" name="TextBox 2">
                <a:extLst>
                  <a:ext uri="{FF2B5EF4-FFF2-40B4-BE49-F238E27FC236}">
                    <a16:creationId xmlns:a16="http://schemas.microsoft.com/office/drawing/2014/main" id="{26ABFD16-AFCD-45FB-AF4E-AC650B171EC4}"/>
                  </a:ext>
                </a:extLst>
              </p:cNvPr>
              <p:cNvSpPr txBox="1">
                <a:spLocks noRot="1" noChangeAspect="1" noMove="1" noResize="1" noEditPoints="1" noAdjustHandles="1" noChangeArrowheads="1" noChangeShapeType="1" noTextEdit="1"/>
              </p:cNvSpPr>
              <p:nvPr/>
            </p:nvSpPr>
            <p:spPr>
              <a:xfrm>
                <a:off x="2458064" y="1415393"/>
                <a:ext cx="7678993" cy="1200329"/>
              </a:xfrm>
              <a:prstGeom prst="rect">
                <a:avLst/>
              </a:prstGeom>
              <a:blipFill>
                <a:blip r:embed="rId3"/>
                <a:stretch>
                  <a:fillRect t="-4061" b="-609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D518CBF5-DA9D-4ED5-ADF2-BC83EC8DA1A9}"/>
              </a:ext>
            </a:extLst>
          </p:cNvPr>
          <p:cNvSpPr txBox="1"/>
          <p:nvPr/>
        </p:nvSpPr>
        <p:spPr>
          <a:xfrm>
            <a:off x="4031213" y="3909452"/>
            <a:ext cx="7962367" cy="2554545"/>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SRR11230564.32890235/1</a:t>
            </a:r>
          </a:p>
          <a:p>
            <a:r>
              <a:rPr lang="en-US" sz="2000" dirty="0">
                <a:solidFill>
                  <a:schemeClr val="accent5">
                    <a:lumMod val="60000"/>
                    <a:lumOff val="40000"/>
                  </a:schemeClr>
                </a:solidFill>
                <a:latin typeface="Consolas" panose="020B0609020204030204" pitchFamily="49" charset="0"/>
              </a:rPr>
              <a:t>TGATAATAAAACAACTTATTGCCCCCCTCTGGCAATACACTCTCCCGGTGTGGGG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SRR11230564.32288433/1</a:t>
            </a:r>
          </a:p>
          <a:p>
            <a:r>
              <a:rPr lang="en-US" sz="2000" dirty="0">
                <a:solidFill>
                  <a:schemeClr val="accent5">
                    <a:lumMod val="60000"/>
                    <a:lumOff val="40000"/>
                  </a:schemeClr>
                </a:solidFill>
                <a:latin typeface="Consolas" panose="020B0609020204030204" pitchFamily="49" charset="0"/>
              </a:rPr>
              <a:t>ATTGTGTGTATGTTGTATTTTTCCCTAAGCACTTCATTTCTTGTGTAGCGTCCAG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p>
        </p:txBody>
      </p:sp>
      <p:sp>
        <p:nvSpPr>
          <p:cNvPr id="7" name="TextBox 6">
            <a:extLst>
              <a:ext uri="{FF2B5EF4-FFF2-40B4-BE49-F238E27FC236}">
                <a16:creationId xmlns:a16="http://schemas.microsoft.com/office/drawing/2014/main" id="{55A24297-FD45-45F8-A8BA-2BB12542DC0F}"/>
              </a:ext>
            </a:extLst>
          </p:cNvPr>
          <p:cNvSpPr txBox="1"/>
          <p:nvPr/>
        </p:nvSpPr>
        <p:spPr>
          <a:xfrm>
            <a:off x="19658" y="6194391"/>
            <a:ext cx="3706761" cy="646331"/>
          </a:xfrm>
          <a:prstGeom prst="rect">
            <a:avLst/>
          </a:prstGeom>
          <a:noFill/>
        </p:spPr>
        <p:txBody>
          <a:bodyPr wrap="square" rtlCol="0">
            <a:spAutoFit/>
          </a:bodyPr>
          <a:lstStyle/>
          <a:p>
            <a:r>
              <a:rPr lang="en-US" dirty="0"/>
              <a:t>Quality scores encoded as single ASCII characters</a:t>
            </a:r>
          </a:p>
        </p:txBody>
      </p:sp>
      <p:cxnSp>
        <p:nvCxnSpPr>
          <p:cNvPr id="8" name="Straight Arrow Connector 7">
            <a:extLst>
              <a:ext uri="{FF2B5EF4-FFF2-40B4-BE49-F238E27FC236}">
                <a16:creationId xmlns:a16="http://schemas.microsoft.com/office/drawing/2014/main" id="{7D181925-A5AD-4D69-9D1F-DB36201A9771}"/>
              </a:ext>
            </a:extLst>
          </p:cNvPr>
          <p:cNvCxnSpPr>
            <a:cxnSpLocks/>
          </p:cNvCxnSpPr>
          <p:nvPr/>
        </p:nvCxnSpPr>
        <p:spPr>
          <a:xfrm flipV="1">
            <a:off x="3187623" y="6248554"/>
            <a:ext cx="939942" cy="215443"/>
          </a:xfrm>
          <a:prstGeom prst="straightConnector1">
            <a:avLst/>
          </a:prstGeom>
          <a:ln w="38100">
            <a:solidFill>
              <a:srgbClr val="B66DFF"/>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3939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D441E10-EE1F-46D3-92CC-40D92DE7FD9A}"/>
              </a:ext>
            </a:extLst>
          </p:cNvPr>
          <p:cNvSpPr/>
          <p:nvPr/>
        </p:nvSpPr>
        <p:spPr>
          <a:xfrm>
            <a:off x="4975122" y="1366683"/>
            <a:ext cx="2625213" cy="570271"/>
          </a:xfrm>
          <a:prstGeom prst="roundRect">
            <a:avLst/>
          </a:prstGeom>
          <a:solidFill>
            <a:srgbClr val="4A1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fontScale="90000"/>
          </a:bodyPr>
          <a:lstStyle/>
          <a:p>
            <a:r>
              <a:rPr lang="en-US" dirty="0"/>
              <a:t>Quality scores are ascertained based on the signal read during sequencing</a:t>
            </a:r>
          </a:p>
        </p:txBody>
      </p:sp>
      <p:pic>
        <p:nvPicPr>
          <p:cNvPr id="5" name="Picture 4" descr="A picture containing screenshot&#10;&#10;Description automatically generated">
            <a:extLst>
              <a:ext uri="{FF2B5EF4-FFF2-40B4-BE49-F238E27FC236}">
                <a16:creationId xmlns:a16="http://schemas.microsoft.com/office/drawing/2014/main" id="{86FBD577-844F-4F3A-92B4-F31FA9A55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5336"/>
            <a:ext cx="12192000" cy="3157717"/>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6ABFD16-AFCD-45FB-AF4E-AC650B171EC4}"/>
                  </a:ext>
                </a:extLst>
              </p:cNvPr>
              <p:cNvSpPr txBox="1"/>
              <p:nvPr/>
            </p:nvSpPr>
            <p:spPr>
              <a:xfrm>
                <a:off x="2458064" y="1415393"/>
                <a:ext cx="7678993" cy="1200329"/>
              </a:xfrm>
              <a:prstGeom prst="rect">
                <a:avLst/>
              </a:prstGeom>
              <a:noFill/>
            </p:spPr>
            <p:txBody>
              <a:bodyPr wrap="square" rtlCol="0">
                <a:spAutoFit/>
              </a:bodyPr>
              <a:lstStyle/>
              <a:p>
                <a:pPr algn="ctr"/>
                <a:r>
                  <a:rPr lang="en-US" sz="2400" dirty="0" err="1">
                    <a:solidFill>
                      <a:schemeClr val="bg1"/>
                    </a:solidFill>
                  </a:rPr>
                  <a:t>Phred</a:t>
                </a:r>
                <a:r>
                  <a:rPr lang="en-US" sz="2400" dirty="0">
                    <a:solidFill>
                      <a:schemeClr val="bg1"/>
                    </a:solidFill>
                  </a:rPr>
                  <a:t> quality score</a:t>
                </a:r>
              </a:p>
              <a:p>
                <a:endParaRPr lang="en-US" sz="240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𝑄𝑢𝑎𝑙𝑖𝑡𝑦</m:t>
                      </m:r>
                      <m:r>
                        <a:rPr lang="en-US" sz="2400" b="0" i="1" smtClean="0">
                          <a:latin typeface="Cambria Math" panose="02040503050406030204" pitchFamily="18" charset="0"/>
                        </a:rPr>
                        <m:t> </m:t>
                      </m:r>
                      <m:r>
                        <a:rPr lang="en-US" sz="2400" b="0" i="1" smtClean="0">
                          <a:latin typeface="Cambria Math" panose="02040503050406030204" pitchFamily="18" charset="0"/>
                        </a:rPr>
                        <m:t>𝑠𝑐𝑜𝑟𝑒</m:t>
                      </m:r>
                      <m:r>
                        <a:rPr lang="en-US" sz="2400" b="0" i="1" smtClean="0">
                          <a:latin typeface="Cambria Math" panose="02040503050406030204" pitchFamily="18" charset="0"/>
                        </a:rPr>
                        <m:t>=−10</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𝑒𝑟𝑟𝑜𝑟</m:t>
                              </m:r>
                            </m:e>
                          </m:d>
                        </m:e>
                      </m:func>
                    </m:oMath>
                  </m:oMathPara>
                </a14:m>
                <a:endParaRPr lang="en-US" dirty="0"/>
              </a:p>
            </p:txBody>
          </p:sp>
        </mc:Choice>
        <mc:Fallback xmlns="">
          <p:sp>
            <p:nvSpPr>
              <p:cNvPr id="3" name="TextBox 2">
                <a:extLst>
                  <a:ext uri="{FF2B5EF4-FFF2-40B4-BE49-F238E27FC236}">
                    <a16:creationId xmlns:a16="http://schemas.microsoft.com/office/drawing/2014/main" id="{26ABFD16-AFCD-45FB-AF4E-AC650B171EC4}"/>
                  </a:ext>
                </a:extLst>
              </p:cNvPr>
              <p:cNvSpPr txBox="1">
                <a:spLocks noRot="1" noChangeAspect="1" noMove="1" noResize="1" noEditPoints="1" noAdjustHandles="1" noChangeArrowheads="1" noChangeShapeType="1" noTextEdit="1"/>
              </p:cNvSpPr>
              <p:nvPr/>
            </p:nvSpPr>
            <p:spPr>
              <a:xfrm>
                <a:off x="2458064" y="1415393"/>
                <a:ext cx="7678993" cy="1200329"/>
              </a:xfrm>
              <a:prstGeom prst="rect">
                <a:avLst/>
              </a:prstGeom>
              <a:blipFill>
                <a:blip r:embed="rId3"/>
                <a:stretch>
                  <a:fillRect t="-4061" b="-6091"/>
                </a:stretch>
              </a:blipFill>
            </p:spPr>
            <p:txBody>
              <a:bodyPr/>
              <a:lstStyle/>
              <a:p>
                <a:r>
                  <a:rPr lang="en-US">
                    <a:noFill/>
                  </a:rPr>
                  <a:t> </a:t>
                </a:r>
              </a:p>
            </p:txBody>
          </p:sp>
        </mc:Fallback>
      </mc:AlternateContent>
    </p:spTree>
    <p:extLst>
      <p:ext uri="{BB962C8B-B14F-4D97-AF65-F5344CB8AC3E}">
        <p14:creationId xmlns:p14="http://schemas.microsoft.com/office/powerpoint/2010/main" val="4120175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fontScale="90000"/>
          </a:bodyPr>
          <a:lstStyle/>
          <a:p>
            <a:r>
              <a:rPr lang="en-US" dirty="0"/>
              <a:t>How does a signal translate to a character in the FASTQ files?</a:t>
            </a:r>
          </a:p>
        </p:txBody>
      </p:sp>
      <p:pic>
        <p:nvPicPr>
          <p:cNvPr id="5" name="Picture 4" descr="A picture containing screenshot&#10;&#10;Description automatically generated">
            <a:extLst>
              <a:ext uri="{FF2B5EF4-FFF2-40B4-BE49-F238E27FC236}">
                <a16:creationId xmlns:a16="http://schemas.microsoft.com/office/drawing/2014/main" id="{86FBD577-844F-4F3A-92B4-F31FA9A55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5426"/>
            <a:ext cx="12192000" cy="3157717"/>
          </a:xfrm>
          <a:prstGeom prst="rect">
            <a:avLst/>
          </a:prstGeom>
        </p:spPr>
      </p:pic>
      <p:sp>
        <p:nvSpPr>
          <p:cNvPr id="6" name="TextBox 5">
            <a:extLst>
              <a:ext uri="{FF2B5EF4-FFF2-40B4-BE49-F238E27FC236}">
                <a16:creationId xmlns:a16="http://schemas.microsoft.com/office/drawing/2014/main" id="{CA1A8C12-2E34-4C70-A78B-11386D2F2424}"/>
              </a:ext>
            </a:extLst>
          </p:cNvPr>
          <p:cNvSpPr txBox="1"/>
          <p:nvPr/>
        </p:nvSpPr>
        <p:spPr>
          <a:xfrm>
            <a:off x="4229633" y="4281219"/>
            <a:ext cx="7962367" cy="2554545"/>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SRR11230564.32890235/1</a:t>
            </a:r>
          </a:p>
          <a:p>
            <a:r>
              <a:rPr lang="en-US" sz="2000" dirty="0">
                <a:solidFill>
                  <a:schemeClr val="accent5">
                    <a:lumMod val="60000"/>
                    <a:lumOff val="40000"/>
                  </a:schemeClr>
                </a:solidFill>
                <a:latin typeface="Consolas" panose="020B0609020204030204" pitchFamily="49" charset="0"/>
              </a:rPr>
              <a:t>TGATAATAAAACAACTTATTGCCCCCCTCTGGCAATACACTCTCCCGGTGTGGGG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SRR11230564.32288433/1</a:t>
            </a:r>
          </a:p>
          <a:p>
            <a:r>
              <a:rPr lang="en-US" sz="2000" dirty="0">
                <a:solidFill>
                  <a:schemeClr val="accent5">
                    <a:lumMod val="60000"/>
                    <a:lumOff val="40000"/>
                  </a:schemeClr>
                </a:solidFill>
                <a:latin typeface="Consolas" panose="020B0609020204030204" pitchFamily="49" charset="0"/>
              </a:rPr>
              <a:t>ATTGTGTGTATGTTGTATTTTTCCCTAAGCACTTCATTTCTTGTGTAGCGTCCAG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p>
        </p:txBody>
      </p:sp>
      <p:sp>
        <p:nvSpPr>
          <p:cNvPr id="9" name="TextBox 8">
            <a:extLst>
              <a:ext uri="{FF2B5EF4-FFF2-40B4-BE49-F238E27FC236}">
                <a16:creationId xmlns:a16="http://schemas.microsoft.com/office/drawing/2014/main" id="{A21C4776-4AD6-4024-BD1C-DD4877BD0B27}"/>
              </a:ext>
            </a:extLst>
          </p:cNvPr>
          <p:cNvSpPr txBox="1"/>
          <p:nvPr/>
        </p:nvSpPr>
        <p:spPr>
          <a:xfrm>
            <a:off x="501445" y="4682302"/>
            <a:ext cx="3136490" cy="369332"/>
          </a:xfrm>
          <a:prstGeom prst="rect">
            <a:avLst/>
          </a:prstGeom>
          <a:noFill/>
        </p:spPr>
        <p:txBody>
          <a:bodyPr wrap="square" rtlCol="0">
            <a:spAutoFit/>
          </a:bodyPr>
          <a:lstStyle/>
          <a:p>
            <a:r>
              <a:rPr lang="en-US" dirty="0"/>
              <a:t>How do we get from this…</a:t>
            </a:r>
          </a:p>
        </p:txBody>
      </p:sp>
      <p:sp>
        <p:nvSpPr>
          <p:cNvPr id="11" name="TextBox 10">
            <a:extLst>
              <a:ext uri="{FF2B5EF4-FFF2-40B4-BE49-F238E27FC236}">
                <a16:creationId xmlns:a16="http://schemas.microsoft.com/office/drawing/2014/main" id="{33CB2088-C2DD-44D3-AFEE-B531DE22E846}"/>
              </a:ext>
            </a:extLst>
          </p:cNvPr>
          <p:cNvSpPr txBox="1"/>
          <p:nvPr/>
        </p:nvSpPr>
        <p:spPr>
          <a:xfrm>
            <a:off x="1779639" y="5822574"/>
            <a:ext cx="1858295" cy="369332"/>
          </a:xfrm>
          <a:prstGeom prst="rect">
            <a:avLst/>
          </a:prstGeom>
          <a:noFill/>
        </p:spPr>
        <p:txBody>
          <a:bodyPr wrap="square" rtlCol="0">
            <a:spAutoFit/>
          </a:bodyPr>
          <a:lstStyle/>
          <a:p>
            <a:r>
              <a:rPr lang="en-US" dirty="0"/>
              <a:t>…to this</a:t>
            </a:r>
          </a:p>
        </p:txBody>
      </p:sp>
      <p:cxnSp>
        <p:nvCxnSpPr>
          <p:cNvPr id="12" name="Straight Arrow Connector 11">
            <a:extLst>
              <a:ext uri="{FF2B5EF4-FFF2-40B4-BE49-F238E27FC236}">
                <a16:creationId xmlns:a16="http://schemas.microsoft.com/office/drawing/2014/main" id="{CB6A5CC5-1A7D-493E-BE0E-A56165EA479F}"/>
              </a:ext>
            </a:extLst>
          </p:cNvPr>
          <p:cNvCxnSpPr>
            <a:cxnSpLocks/>
          </p:cNvCxnSpPr>
          <p:nvPr/>
        </p:nvCxnSpPr>
        <p:spPr>
          <a:xfrm flipV="1">
            <a:off x="2697993" y="4193143"/>
            <a:ext cx="0" cy="489160"/>
          </a:xfrm>
          <a:prstGeom prst="straightConnector1">
            <a:avLst/>
          </a:prstGeom>
          <a:ln w="38100">
            <a:solidFill>
              <a:srgbClr val="B66DFF"/>
            </a:solidFill>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AA1473B-66E4-4189-8A0E-773B97FF77B4}"/>
              </a:ext>
            </a:extLst>
          </p:cNvPr>
          <p:cNvCxnSpPr>
            <a:cxnSpLocks/>
          </p:cNvCxnSpPr>
          <p:nvPr/>
        </p:nvCxnSpPr>
        <p:spPr>
          <a:xfrm flipV="1">
            <a:off x="2697993" y="5447072"/>
            <a:ext cx="1531640" cy="560168"/>
          </a:xfrm>
          <a:prstGeom prst="straightConnector1">
            <a:avLst/>
          </a:prstGeom>
          <a:ln w="38100">
            <a:solidFill>
              <a:srgbClr val="B66DFF"/>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657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8467C36-83A2-4687-AB55-CB9A1C9306BD}"/>
              </a:ext>
            </a:extLst>
          </p:cNvPr>
          <p:cNvSpPr>
            <a:spLocks noGrp="1"/>
          </p:cNvSpPr>
          <p:nvPr>
            <p:ph type="title"/>
          </p:nvPr>
        </p:nvSpPr>
        <p:spPr>
          <a:xfrm>
            <a:off x="332603" y="356062"/>
            <a:ext cx="11526794" cy="804648"/>
          </a:xfrm>
        </p:spPr>
        <p:txBody>
          <a:bodyPr>
            <a:normAutofit/>
          </a:bodyPr>
          <a:lstStyle/>
          <a:p>
            <a:r>
              <a:rPr lang="en-US" dirty="0"/>
              <a:t>Today’s tasks</a:t>
            </a:r>
          </a:p>
        </p:txBody>
      </p:sp>
      <p:sp>
        <p:nvSpPr>
          <p:cNvPr id="2" name="TextBox 1">
            <a:extLst>
              <a:ext uri="{FF2B5EF4-FFF2-40B4-BE49-F238E27FC236}">
                <a16:creationId xmlns:a16="http://schemas.microsoft.com/office/drawing/2014/main" id="{818B61E6-6DAA-49EB-9848-7C7D83DCCF1C}"/>
              </a:ext>
            </a:extLst>
          </p:cNvPr>
          <p:cNvSpPr txBox="1"/>
          <p:nvPr/>
        </p:nvSpPr>
        <p:spPr>
          <a:xfrm>
            <a:off x="530942" y="1465006"/>
            <a:ext cx="11080955" cy="2677656"/>
          </a:xfrm>
          <a:prstGeom prst="rect">
            <a:avLst/>
          </a:prstGeom>
          <a:noFill/>
        </p:spPr>
        <p:txBody>
          <a:bodyPr wrap="square" rtlCol="0">
            <a:spAutoFit/>
          </a:bodyPr>
          <a:lstStyle/>
          <a:p>
            <a:pPr marL="342900" indent="-342900">
              <a:buAutoNum type="arabicPeriod"/>
            </a:pPr>
            <a:r>
              <a:rPr lang="en-US" sz="2800" dirty="0"/>
              <a:t>Assess read quality</a:t>
            </a:r>
          </a:p>
          <a:p>
            <a:pPr marL="342900" indent="-342900">
              <a:buAutoNum type="arabicPeriod"/>
            </a:pPr>
            <a:endParaRPr lang="en-US" sz="2800" dirty="0"/>
          </a:p>
          <a:p>
            <a:pPr marL="342900" indent="-342900">
              <a:buAutoNum type="arabicPeriod"/>
            </a:pPr>
            <a:r>
              <a:rPr lang="en-US" sz="2800" dirty="0"/>
              <a:t>Perform a </a:t>
            </a:r>
            <a:r>
              <a:rPr lang="en-US" sz="2800" i="1" dirty="0"/>
              <a:t>de novo </a:t>
            </a:r>
            <a:r>
              <a:rPr lang="en-US" sz="2800" dirty="0"/>
              <a:t>assembly and assess its quality</a:t>
            </a:r>
          </a:p>
          <a:p>
            <a:pPr marL="342900" indent="-342900">
              <a:buAutoNum type="arabicPeriod"/>
            </a:pPr>
            <a:endParaRPr lang="en-US" sz="2800" dirty="0"/>
          </a:p>
          <a:p>
            <a:pPr marL="342900" indent="-342900">
              <a:buAutoNum type="arabicPeriod"/>
            </a:pPr>
            <a:r>
              <a:rPr lang="en-US" sz="2800" dirty="0"/>
              <a:t>Perform reference guided assembly via mapping</a:t>
            </a:r>
          </a:p>
          <a:p>
            <a:pPr marL="342900" indent="-342900">
              <a:buAutoNum type="arabicPeriod"/>
            </a:pPr>
            <a:endParaRPr lang="en-US" sz="2800" dirty="0"/>
          </a:p>
        </p:txBody>
      </p:sp>
    </p:spTree>
    <p:extLst>
      <p:ext uri="{BB962C8B-B14F-4D97-AF65-F5344CB8AC3E}">
        <p14:creationId xmlns:p14="http://schemas.microsoft.com/office/powerpoint/2010/main" val="694926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fontScale="90000"/>
          </a:bodyPr>
          <a:lstStyle/>
          <a:p>
            <a:r>
              <a:rPr lang="en-US" dirty="0"/>
              <a:t>How does a signal translate to a character in the FASTQ files?</a:t>
            </a:r>
          </a:p>
        </p:txBody>
      </p:sp>
      <p:pic>
        <p:nvPicPr>
          <p:cNvPr id="5" name="Picture 4" descr="A picture containing screenshot&#10;&#10;Description automatically generated">
            <a:extLst>
              <a:ext uri="{FF2B5EF4-FFF2-40B4-BE49-F238E27FC236}">
                <a16:creationId xmlns:a16="http://schemas.microsoft.com/office/drawing/2014/main" id="{86FBD577-844F-4F3A-92B4-F31FA9A55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5426"/>
            <a:ext cx="12192000" cy="3157717"/>
          </a:xfrm>
          <a:prstGeom prst="rect">
            <a:avLst/>
          </a:prstGeom>
        </p:spPr>
      </p:pic>
      <p:cxnSp>
        <p:nvCxnSpPr>
          <p:cNvPr id="12" name="Straight Arrow Connector 11">
            <a:extLst>
              <a:ext uri="{FF2B5EF4-FFF2-40B4-BE49-F238E27FC236}">
                <a16:creationId xmlns:a16="http://schemas.microsoft.com/office/drawing/2014/main" id="{CB6A5CC5-1A7D-493E-BE0E-A56165EA479F}"/>
              </a:ext>
            </a:extLst>
          </p:cNvPr>
          <p:cNvCxnSpPr>
            <a:cxnSpLocks/>
          </p:cNvCxnSpPr>
          <p:nvPr/>
        </p:nvCxnSpPr>
        <p:spPr>
          <a:xfrm flipH="1">
            <a:off x="1134662" y="3795252"/>
            <a:ext cx="1470886" cy="993058"/>
          </a:xfrm>
          <a:prstGeom prst="straightConnector1">
            <a:avLst/>
          </a:prstGeom>
          <a:ln w="38100">
            <a:solidFill>
              <a:srgbClr val="B66DFF"/>
            </a:solidFill>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1A35757-8926-4132-B281-3D7556B264CC}"/>
                  </a:ext>
                </a:extLst>
              </p:cNvPr>
              <p:cNvSpPr txBox="1"/>
              <p:nvPr/>
            </p:nvSpPr>
            <p:spPr>
              <a:xfrm>
                <a:off x="195648" y="4848395"/>
                <a:ext cx="240989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𝑒𝑟𝑟𝑜𝑟</m:t>
                          </m:r>
                        </m:e>
                      </m:d>
                      <m:r>
                        <a:rPr lang="en-US" sz="2000" b="0" i="1" smtClean="0">
                          <a:latin typeface="Cambria Math" panose="02040503050406030204" pitchFamily="18" charset="0"/>
                        </a:rPr>
                        <m:t>=0.0006</m:t>
                      </m:r>
                    </m:oMath>
                  </m:oMathPara>
                </a14:m>
                <a:endParaRPr lang="en-US" sz="2000" dirty="0"/>
              </a:p>
            </p:txBody>
          </p:sp>
        </mc:Choice>
        <mc:Fallback xmlns="">
          <p:sp>
            <p:nvSpPr>
              <p:cNvPr id="7" name="TextBox 6">
                <a:extLst>
                  <a:ext uri="{FF2B5EF4-FFF2-40B4-BE49-F238E27FC236}">
                    <a16:creationId xmlns:a16="http://schemas.microsoft.com/office/drawing/2014/main" id="{F1A35757-8926-4132-B281-3D7556B264CC}"/>
                  </a:ext>
                </a:extLst>
              </p:cNvPr>
              <p:cNvSpPr txBox="1">
                <a:spLocks noRot="1" noChangeAspect="1" noMove="1" noResize="1" noEditPoints="1" noAdjustHandles="1" noChangeArrowheads="1" noChangeShapeType="1" noTextEdit="1"/>
              </p:cNvSpPr>
              <p:nvPr/>
            </p:nvSpPr>
            <p:spPr>
              <a:xfrm>
                <a:off x="195648" y="4848395"/>
                <a:ext cx="2409899" cy="400110"/>
              </a:xfrm>
              <a:prstGeom prst="rect">
                <a:avLst/>
              </a:prstGeom>
              <a:blipFill>
                <a:blip r:embed="rId3"/>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E7A7EE3E-CADA-41DA-99F3-A65FFA504FFB}"/>
              </a:ext>
            </a:extLst>
          </p:cNvPr>
          <p:cNvSpPr txBox="1"/>
          <p:nvPr/>
        </p:nvSpPr>
        <p:spPr>
          <a:xfrm>
            <a:off x="4229633" y="4281219"/>
            <a:ext cx="7962367" cy="2554545"/>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SRR11230564.32890235/1</a:t>
            </a:r>
          </a:p>
          <a:p>
            <a:r>
              <a:rPr lang="en-US" sz="2000" dirty="0">
                <a:solidFill>
                  <a:schemeClr val="accent5">
                    <a:lumMod val="60000"/>
                    <a:lumOff val="40000"/>
                  </a:schemeClr>
                </a:solidFill>
                <a:latin typeface="Consolas" panose="020B0609020204030204" pitchFamily="49" charset="0"/>
              </a:rPr>
              <a:t>TGATAATAAAACAACTTATTGCCCCCCTCTGGCAATACACTCTCCCGGTGTGGGG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SRR11230564.32288433/1</a:t>
            </a:r>
          </a:p>
          <a:p>
            <a:r>
              <a:rPr lang="en-US" sz="2000" dirty="0">
                <a:solidFill>
                  <a:schemeClr val="accent5">
                    <a:lumMod val="60000"/>
                    <a:lumOff val="40000"/>
                  </a:schemeClr>
                </a:solidFill>
                <a:latin typeface="Consolas" panose="020B0609020204030204" pitchFamily="49" charset="0"/>
              </a:rPr>
              <a:t>ATTGTGTGTATGTTGTATTTTTCCCTAAGCACTTCATTTCTTGTGTAGCGTCCAG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p>
        </p:txBody>
      </p:sp>
    </p:spTree>
    <p:extLst>
      <p:ext uri="{BB962C8B-B14F-4D97-AF65-F5344CB8AC3E}">
        <p14:creationId xmlns:p14="http://schemas.microsoft.com/office/powerpoint/2010/main" val="3807587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fontScale="90000"/>
          </a:bodyPr>
          <a:lstStyle/>
          <a:p>
            <a:r>
              <a:rPr lang="en-US" dirty="0"/>
              <a:t>How does a signal translate to a character in the FASTQ files?</a:t>
            </a:r>
          </a:p>
        </p:txBody>
      </p:sp>
      <p:pic>
        <p:nvPicPr>
          <p:cNvPr id="5" name="Picture 4" descr="A picture containing screenshot&#10;&#10;Description automatically generated">
            <a:extLst>
              <a:ext uri="{FF2B5EF4-FFF2-40B4-BE49-F238E27FC236}">
                <a16:creationId xmlns:a16="http://schemas.microsoft.com/office/drawing/2014/main" id="{86FBD577-844F-4F3A-92B4-F31FA9A55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5426"/>
            <a:ext cx="12192000" cy="3157717"/>
          </a:xfrm>
          <a:prstGeom prst="rect">
            <a:avLst/>
          </a:prstGeom>
        </p:spPr>
      </p:pic>
      <p:cxnSp>
        <p:nvCxnSpPr>
          <p:cNvPr id="12" name="Straight Arrow Connector 11">
            <a:extLst>
              <a:ext uri="{FF2B5EF4-FFF2-40B4-BE49-F238E27FC236}">
                <a16:creationId xmlns:a16="http://schemas.microsoft.com/office/drawing/2014/main" id="{CB6A5CC5-1A7D-493E-BE0E-A56165EA479F}"/>
              </a:ext>
            </a:extLst>
          </p:cNvPr>
          <p:cNvCxnSpPr>
            <a:cxnSpLocks/>
          </p:cNvCxnSpPr>
          <p:nvPr/>
        </p:nvCxnSpPr>
        <p:spPr>
          <a:xfrm flipH="1">
            <a:off x="1134662" y="3795252"/>
            <a:ext cx="1470886" cy="993058"/>
          </a:xfrm>
          <a:prstGeom prst="straightConnector1">
            <a:avLst/>
          </a:prstGeom>
          <a:ln w="38100">
            <a:solidFill>
              <a:srgbClr val="B66DFF"/>
            </a:solidFill>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1A35757-8926-4132-B281-3D7556B264CC}"/>
                  </a:ext>
                </a:extLst>
              </p:cNvPr>
              <p:cNvSpPr txBox="1"/>
              <p:nvPr/>
            </p:nvSpPr>
            <p:spPr>
              <a:xfrm>
                <a:off x="195648" y="4848395"/>
                <a:ext cx="240989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𝑒𝑟𝑟𝑜𝑟</m:t>
                          </m:r>
                        </m:e>
                      </m:d>
                      <m:r>
                        <a:rPr lang="en-US" sz="2000" b="0" i="1" smtClean="0">
                          <a:latin typeface="Cambria Math" panose="02040503050406030204" pitchFamily="18" charset="0"/>
                        </a:rPr>
                        <m:t>=0.0006</m:t>
                      </m:r>
                    </m:oMath>
                  </m:oMathPara>
                </a14:m>
                <a:endParaRPr lang="en-US" sz="2000" dirty="0"/>
              </a:p>
            </p:txBody>
          </p:sp>
        </mc:Choice>
        <mc:Fallback xmlns="">
          <p:sp>
            <p:nvSpPr>
              <p:cNvPr id="7" name="TextBox 6">
                <a:extLst>
                  <a:ext uri="{FF2B5EF4-FFF2-40B4-BE49-F238E27FC236}">
                    <a16:creationId xmlns:a16="http://schemas.microsoft.com/office/drawing/2014/main" id="{F1A35757-8926-4132-B281-3D7556B264CC}"/>
                  </a:ext>
                </a:extLst>
              </p:cNvPr>
              <p:cNvSpPr txBox="1">
                <a:spLocks noRot="1" noChangeAspect="1" noMove="1" noResize="1" noEditPoints="1" noAdjustHandles="1" noChangeArrowheads="1" noChangeShapeType="1" noTextEdit="1"/>
              </p:cNvSpPr>
              <p:nvPr/>
            </p:nvSpPr>
            <p:spPr>
              <a:xfrm>
                <a:off x="195648" y="4848395"/>
                <a:ext cx="2409899" cy="400110"/>
              </a:xfrm>
              <a:prstGeom prst="rect">
                <a:avLst/>
              </a:prstGeom>
              <a:blipFill>
                <a:blip r:embed="rId3"/>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E7A7EE3E-CADA-41DA-99F3-A65FFA504FFB}"/>
              </a:ext>
            </a:extLst>
          </p:cNvPr>
          <p:cNvSpPr txBox="1"/>
          <p:nvPr/>
        </p:nvSpPr>
        <p:spPr>
          <a:xfrm>
            <a:off x="4229633" y="4281219"/>
            <a:ext cx="7962367" cy="2554545"/>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SRR11230564.32890235/1</a:t>
            </a:r>
          </a:p>
          <a:p>
            <a:r>
              <a:rPr lang="en-US" sz="2000" dirty="0">
                <a:solidFill>
                  <a:schemeClr val="accent5">
                    <a:lumMod val="60000"/>
                    <a:lumOff val="40000"/>
                  </a:schemeClr>
                </a:solidFill>
                <a:latin typeface="Consolas" panose="020B0609020204030204" pitchFamily="49" charset="0"/>
              </a:rPr>
              <a:t>TGATAATAAAACAACTTATTGCCCCCCTCTGGCAATACACTCTCCCGGTGTGGGG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SRR11230564.32288433/1</a:t>
            </a:r>
          </a:p>
          <a:p>
            <a:r>
              <a:rPr lang="en-US" sz="2000" dirty="0">
                <a:solidFill>
                  <a:schemeClr val="accent5">
                    <a:lumMod val="60000"/>
                    <a:lumOff val="40000"/>
                  </a:schemeClr>
                </a:solidFill>
                <a:latin typeface="Consolas" panose="020B0609020204030204" pitchFamily="49" charset="0"/>
              </a:rPr>
              <a:t>ATTGTGTGTATGTTGTATTTTTCCCTAAGCACTTCATTTCTTGTGTAGCGTCCAG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6909F27-CA82-4280-9B26-92340190700F}"/>
                  </a:ext>
                </a:extLst>
              </p:cNvPr>
              <p:cNvSpPr txBox="1"/>
              <p:nvPr/>
            </p:nvSpPr>
            <p:spPr>
              <a:xfrm>
                <a:off x="-529314" y="5822574"/>
                <a:ext cx="4798837"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𝑄𝑢𝑎𝑙𝑖𝑡𝑦</m:t>
                      </m:r>
                      <m:r>
                        <a:rPr lang="en-US" sz="2000" b="0" i="1" smtClean="0">
                          <a:latin typeface="Cambria Math" panose="02040503050406030204" pitchFamily="18" charset="0"/>
                        </a:rPr>
                        <m:t> </m:t>
                      </m:r>
                      <m:r>
                        <a:rPr lang="en-US" sz="2000" b="0" i="1" smtClean="0">
                          <a:latin typeface="Cambria Math" panose="02040503050406030204" pitchFamily="18" charset="0"/>
                        </a:rPr>
                        <m:t>𝑠𝑐𝑜𝑟𝑒</m:t>
                      </m:r>
                      <m:r>
                        <a:rPr lang="en-US" sz="2000" b="0" i="1" smtClean="0">
                          <a:latin typeface="Cambria Math" panose="02040503050406030204" pitchFamily="18" charset="0"/>
                        </a:rPr>
                        <m:t>=</m:t>
                      </m:r>
                    </m:oMath>
                  </m:oMathPara>
                </a14:m>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−10</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0.006</m:t>
                              </m:r>
                            </m:e>
                          </m:d>
                          <m:r>
                            <a:rPr lang="en-US" sz="2000" b="0" i="1" smtClean="0">
                              <a:latin typeface="Cambria Math" panose="02040503050406030204" pitchFamily="18" charset="0"/>
                            </a:rPr>
                            <m:t>=32</m:t>
                          </m:r>
                        </m:e>
                      </m:func>
                    </m:oMath>
                  </m:oMathPara>
                </a14:m>
                <a:endParaRPr lang="en-US" sz="2000" dirty="0"/>
              </a:p>
            </p:txBody>
          </p:sp>
        </mc:Choice>
        <mc:Fallback xmlns="">
          <p:sp>
            <p:nvSpPr>
              <p:cNvPr id="8" name="TextBox 7">
                <a:extLst>
                  <a:ext uri="{FF2B5EF4-FFF2-40B4-BE49-F238E27FC236}">
                    <a16:creationId xmlns:a16="http://schemas.microsoft.com/office/drawing/2014/main" id="{06909F27-CA82-4280-9B26-92340190700F}"/>
                  </a:ext>
                </a:extLst>
              </p:cNvPr>
              <p:cNvSpPr txBox="1">
                <a:spLocks noRot="1" noChangeAspect="1" noMove="1" noResize="1" noEditPoints="1" noAdjustHandles="1" noChangeArrowheads="1" noChangeShapeType="1" noTextEdit="1"/>
              </p:cNvSpPr>
              <p:nvPr/>
            </p:nvSpPr>
            <p:spPr>
              <a:xfrm>
                <a:off x="-529314" y="5822574"/>
                <a:ext cx="4798837" cy="707886"/>
              </a:xfrm>
              <a:prstGeom prst="rect">
                <a:avLst/>
              </a:prstGeom>
              <a:blipFill>
                <a:blip r:embed="rId4"/>
                <a:stretch>
                  <a:fillRect b="-7759"/>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19797A7C-D148-4D02-81A5-1C8D769A6B7D}"/>
              </a:ext>
            </a:extLst>
          </p:cNvPr>
          <p:cNvCxnSpPr>
            <a:cxnSpLocks/>
            <a:endCxn id="8" idx="0"/>
          </p:cNvCxnSpPr>
          <p:nvPr/>
        </p:nvCxnSpPr>
        <p:spPr>
          <a:xfrm>
            <a:off x="1143532" y="5235859"/>
            <a:ext cx="726573" cy="586715"/>
          </a:xfrm>
          <a:prstGeom prst="straightConnector1">
            <a:avLst/>
          </a:prstGeom>
          <a:ln w="38100">
            <a:solidFill>
              <a:srgbClr val="B66DFF"/>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6305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a:bodyPr>
          <a:lstStyle/>
          <a:p>
            <a:r>
              <a:rPr lang="en-US" dirty="0"/>
              <a:t>Every character has a corresponding decimal value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139978-1CDE-4082-8349-2D1F90580406}"/>
                  </a:ext>
                </a:extLst>
              </p:cNvPr>
              <p:cNvSpPr txBox="1"/>
              <p:nvPr/>
            </p:nvSpPr>
            <p:spPr>
              <a:xfrm>
                <a:off x="78658" y="1233747"/>
                <a:ext cx="493722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𝑄𝑢𝑎𝑙𝑖𝑡𝑦</m:t>
                      </m:r>
                      <m:r>
                        <a:rPr lang="en-US" sz="2000" b="0" i="1" smtClean="0">
                          <a:latin typeface="Cambria Math" panose="02040503050406030204" pitchFamily="18" charset="0"/>
                        </a:rPr>
                        <m:t> </m:t>
                      </m:r>
                      <m:r>
                        <a:rPr lang="en-US" sz="2000" b="0" i="1" smtClean="0">
                          <a:latin typeface="Cambria Math" panose="02040503050406030204" pitchFamily="18" charset="0"/>
                        </a:rPr>
                        <m:t>𝑠𝑐𝑜𝑟𝑒</m:t>
                      </m:r>
                      <m:r>
                        <a:rPr lang="en-US" sz="2000" b="0" i="1" smtClean="0">
                          <a:latin typeface="Cambria Math" panose="02040503050406030204" pitchFamily="18" charset="0"/>
                        </a:rPr>
                        <m:t>=−10</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0.0006</m:t>
                              </m:r>
                            </m:e>
                          </m:d>
                          <m:r>
                            <a:rPr lang="en-US" sz="2000" b="0" i="1" smtClean="0">
                              <a:latin typeface="Cambria Math" panose="02040503050406030204" pitchFamily="18" charset="0"/>
                            </a:rPr>
                            <m:t>=32</m:t>
                          </m:r>
                        </m:e>
                      </m:func>
                    </m:oMath>
                  </m:oMathPara>
                </a14:m>
                <a:endParaRPr lang="en-US" sz="1800" b="0" dirty="0"/>
              </a:p>
            </p:txBody>
          </p:sp>
        </mc:Choice>
        <mc:Fallback xmlns="">
          <p:sp>
            <p:nvSpPr>
              <p:cNvPr id="13" name="TextBox 12">
                <a:extLst>
                  <a:ext uri="{FF2B5EF4-FFF2-40B4-BE49-F238E27FC236}">
                    <a16:creationId xmlns:a16="http://schemas.microsoft.com/office/drawing/2014/main" id="{D5139978-1CDE-4082-8349-2D1F90580406}"/>
                  </a:ext>
                </a:extLst>
              </p:cNvPr>
              <p:cNvSpPr txBox="1">
                <a:spLocks noRot="1" noChangeAspect="1" noMove="1" noResize="1" noEditPoints="1" noAdjustHandles="1" noChangeArrowheads="1" noChangeShapeType="1" noTextEdit="1"/>
              </p:cNvSpPr>
              <p:nvPr/>
            </p:nvSpPr>
            <p:spPr>
              <a:xfrm>
                <a:off x="78658" y="1233747"/>
                <a:ext cx="4937228" cy="400110"/>
              </a:xfrm>
              <a:prstGeom prst="rect">
                <a:avLst/>
              </a:prstGeom>
              <a:blipFill>
                <a:blip r:embed="rId2"/>
                <a:stretch>
                  <a:fillRect b="-13636"/>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E7A7EE3E-CADA-41DA-99F3-A65FFA504FFB}"/>
              </a:ext>
            </a:extLst>
          </p:cNvPr>
          <p:cNvSpPr txBox="1"/>
          <p:nvPr/>
        </p:nvSpPr>
        <p:spPr>
          <a:xfrm>
            <a:off x="4229633" y="4281219"/>
            <a:ext cx="7962367" cy="2554545"/>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SRR11230564.32890235/1</a:t>
            </a:r>
          </a:p>
          <a:p>
            <a:r>
              <a:rPr lang="en-US" sz="2000" dirty="0">
                <a:solidFill>
                  <a:schemeClr val="accent5">
                    <a:lumMod val="60000"/>
                    <a:lumOff val="40000"/>
                  </a:schemeClr>
                </a:solidFill>
                <a:latin typeface="Consolas" panose="020B0609020204030204" pitchFamily="49" charset="0"/>
              </a:rPr>
              <a:t>TGATAATAAAACAACTTATTGCCCCCCTCTGGCAATACACTCTCCCGGTGTGGGG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SRR11230564.32288433/1</a:t>
            </a:r>
          </a:p>
          <a:p>
            <a:r>
              <a:rPr lang="en-US" sz="2000" dirty="0">
                <a:solidFill>
                  <a:schemeClr val="accent5">
                    <a:lumMod val="60000"/>
                    <a:lumOff val="40000"/>
                  </a:schemeClr>
                </a:solidFill>
                <a:latin typeface="Consolas" panose="020B0609020204030204" pitchFamily="49" charset="0"/>
              </a:rPr>
              <a:t>ATTGTGTGTATGTTGTATTTTTCCCTAAGCACTTCATTTCTTGTGTAGCGTCCAG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p>
        </p:txBody>
      </p:sp>
      <p:pic>
        <p:nvPicPr>
          <p:cNvPr id="4" name="Picture 3" descr="A screenshot of a cell phone&#10;&#10;Description automatically generated">
            <a:extLst>
              <a:ext uri="{FF2B5EF4-FFF2-40B4-BE49-F238E27FC236}">
                <a16:creationId xmlns:a16="http://schemas.microsoft.com/office/drawing/2014/main" id="{B40A5A98-A5FF-4F6D-92D3-1F63F824D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886" y="947350"/>
            <a:ext cx="6389860" cy="3047472"/>
          </a:xfrm>
          <a:prstGeom prst="rect">
            <a:avLst/>
          </a:prstGeom>
        </p:spPr>
      </p:pic>
    </p:spTree>
    <p:extLst>
      <p:ext uri="{BB962C8B-B14F-4D97-AF65-F5344CB8AC3E}">
        <p14:creationId xmlns:p14="http://schemas.microsoft.com/office/powerpoint/2010/main" val="270575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a:bodyPr>
          <a:lstStyle/>
          <a:p>
            <a:r>
              <a:rPr lang="en-US" dirty="0"/>
              <a:t>Every character has a corresponding decimal value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139978-1CDE-4082-8349-2D1F90580406}"/>
                  </a:ext>
                </a:extLst>
              </p:cNvPr>
              <p:cNvSpPr txBox="1"/>
              <p:nvPr/>
            </p:nvSpPr>
            <p:spPr>
              <a:xfrm>
                <a:off x="78658" y="1233747"/>
                <a:ext cx="4937228" cy="9848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𝑄𝑢𝑎𝑙𝑖𝑡𝑦</m:t>
                      </m:r>
                      <m:r>
                        <a:rPr lang="en-US" sz="2000" b="0" i="1" smtClean="0">
                          <a:latin typeface="Cambria Math" panose="02040503050406030204" pitchFamily="18" charset="0"/>
                        </a:rPr>
                        <m:t> </m:t>
                      </m:r>
                      <m:r>
                        <a:rPr lang="en-US" sz="2000" b="0" i="1" smtClean="0">
                          <a:latin typeface="Cambria Math" panose="02040503050406030204" pitchFamily="18" charset="0"/>
                        </a:rPr>
                        <m:t>𝑠𝑐𝑜𝑟𝑒</m:t>
                      </m:r>
                      <m:r>
                        <a:rPr lang="en-US" sz="2000" b="0" i="1" smtClean="0">
                          <a:latin typeface="Cambria Math" panose="02040503050406030204" pitchFamily="18" charset="0"/>
                        </a:rPr>
                        <m:t>=−10</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0.0006</m:t>
                              </m:r>
                            </m:e>
                          </m:d>
                          <m:r>
                            <a:rPr lang="en-US" sz="2000" b="0" i="1" smtClean="0">
                              <a:latin typeface="Cambria Math" panose="02040503050406030204" pitchFamily="18" charset="0"/>
                            </a:rPr>
                            <m:t>=32</m:t>
                          </m:r>
                        </m:e>
                      </m:func>
                    </m:oMath>
                  </m:oMathPara>
                </a14:m>
                <a:endParaRPr lang="en-US" sz="2000" b="0" dirty="0"/>
              </a:p>
              <a:p>
                <a:endParaRPr lang="en-US" sz="1800" b="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𝐷𝐸𝐶</m:t>
                      </m:r>
                      <m:r>
                        <a:rPr lang="en-US" sz="2000" b="0" i="1" smtClean="0">
                          <a:latin typeface="Cambria Math" panose="02040503050406030204" pitchFamily="18" charset="0"/>
                        </a:rPr>
                        <m:t>=</m:t>
                      </m:r>
                      <m:r>
                        <a:rPr lang="en-US" sz="2000" b="0" i="1" smtClean="0">
                          <a:latin typeface="Cambria Math" panose="02040503050406030204" pitchFamily="18" charset="0"/>
                        </a:rPr>
                        <m:t>𝑄</m:t>
                      </m:r>
                      <m:r>
                        <a:rPr lang="en-US" sz="2000" b="0" i="1" smtClean="0">
                          <a:latin typeface="Cambria Math" panose="02040503050406030204" pitchFamily="18" charset="0"/>
                        </a:rPr>
                        <m:t>+33</m:t>
                      </m:r>
                    </m:oMath>
                  </m:oMathPara>
                </a14:m>
                <a:endParaRPr lang="en-US" sz="2000" b="0" dirty="0"/>
              </a:p>
            </p:txBody>
          </p:sp>
        </mc:Choice>
        <mc:Fallback xmlns="">
          <p:sp>
            <p:nvSpPr>
              <p:cNvPr id="13" name="TextBox 12">
                <a:extLst>
                  <a:ext uri="{FF2B5EF4-FFF2-40B4-BE49-F238E27FC236}">
                    <a16:creationId xmlns:a16="http://schemas.microsoft.com/office/drawing/2014/main" id="{D5139978-1CDE-4082-8349-2D1F90580406}"/>
                  </a:ext>
                </a:extLst>
              </p:cNvPr>
              <p:cNvSpPr txBox="1">
                <a:spLocks noRot="1" noChangeAspect="1" noMove="1" noResize="1" noEditPoints="1" noAdjustHandles="1" noChangeArrowheads="1" noChangeShapeType="1" noTextEdit="1"/>
              </p:cNvSpPr>
              <p:nvPr/>
            </p:nvSpPr>
            <p:spPr>
              <a:xfrm>
                <a:off x="78658" y="1233747"/>
                <a:ext cx="4937228" cy="984885"/>
              </a:xfrm>
              <a:prstGeom prst="rect">
                <a:avLst/>
              </a:prstGeom>
              <a:blipFill>
                <a:blip r:embed="rId2"/>
                <a:stretch>
                  <a:fillRect b="-3086"/>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E7A7EE3E-CADA-41DA-99F3-A65FFA504FFB}"/>
              </a:ext>
            </a:extLst>
          </p:cNvPr>
          <p:cNvSpPr txBox="1"/>
          <p:nvPr/>
        </p:nvSpPr>
        <p:spPr>
          <a:xfrm>
            <a:off x="4229633" y="4281219"/>
            <a:ext cx="7962367" cy="2554545"/>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SRR11230564.32890235/1</a:t>
            </a:r>
          </a:p>
          <a:p>
            <a:r>
              <a:rPr lang="en-US" sz="2000" dirty="0">
                <a:solidFill>
                  <a:schemeClr val="accent5">
                    <a:lumMod val="60000"/>
                    <a:lumOff val="40000"/>
                  </a:schemeClr>
                </a:solidFill>
                <a:latin typeface="Consolas" panose="020B0609020204030204" pitchFamily="49" charset="0"/>
              </a:rPr>
              <a:t>TGATAATAAAACAACTTATTGCCCCCCTCTGGCAATACACTCTCCCGGTGTGGGG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SRR11230564.32288433/1</a:t>
            </a:r>
          </a:p>
          <a:p>
            <a:r>
              <a:rPr lang="en-US" sz="2000" dirty="0">
                <a:solidFill>
                  <a:schemeClr val="accent5">
                    <a:lumMod val="60000"/>
                    <a:lumOff val="40000"/>
                  </a:schemeClr>
                </a:solidFill>
                <a:latin typeface="Consolas" panose="020B0609020204030204" pitchFamily="49" charset="0"/>
              </a:rPr>
              <a:t>ATTGTGTGTATGTTGTATTTTTCCCTAAGCACTTCATTTCTTGTGTAGCGTCCAG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p>
        </p:txBody>
      </p:sp>
      <p:pic>
        <p:nvPicPr>
          <p:cNvPr id="4" name="Picture 3" descr="A screenshot of a cell phone&#10;&#10;Description automatically generated">
            <a:extLst>
              <a:ext uri="{FF2B5EF4-FFF2-40B4-BE49-F238E27FC236}">
                <a16:creationId xmlns:a16="http://schemas.microsoft.com/office/drawing/2014/main" id="{B40A5A98-A5FF-4F6D-92D3-1F63F824D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886" y="947350"/>
            <a:ext cx="6389860" cy="3047472"/>
          </a:xfrm>
          <a:prstGeom prst="rect">
            <a:avLst/>
          </a:prstGeom>
        </p:spPr>
      </p:pic>
    </p:spTree>
    <p:extLst>
      <p:ext uri="{BB962C8B-B14F-4D97-AF65-F5344CB8AC3E}">
        <p14:creationId xmlns:p14="http://schemas.microsoft.com/office/powerpoint/2010/main" val="1637641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a:bodyPr>
          <a:lstStyle/>
          <a:p>
            <a:r>
              <a:rPr lang="en-US" dirty="0"/>
              <a:t>Every character has a corresponding decimal value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139978-1CDE-4082-8349-2D1F90580406}"/>
                  </a:ext>
                </a:extLst>
              </p:cNvPr>
              <p:cNvSpPr txBox="1"/>
              <p:nvPr/>
            </p:nvSpPr>
            <p:spPr>
              <a:xfrm>
                <a:off x="78658" y="1233747"/>
                <a:ext cx="4937228" cy="16004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𝑄𝑢𝑎𝑙𝑖𝑡𝑦</m:t>
                      </m:r>
                      <m:r>
                        <a:rPr lang="en-US" sz="2000" b="0" i="1" smtClean="0">
                          <a:latin typeface="Cambria Math" panose="02040503050406030204" pitchFamily="18" charset="0"/>
                        </a:rPr>
                        <m:t> </m:t>
                      </m:r>
                      <m:r>
                        <a:rPr lang="en-US" sz="2000" b="0" i="1" smtClean="0">
                          <a:latin typeface="Cambria Math" panose="02040503050406030204" pitchFamily="18" charset="0"/>
                        </a:rPr>
                        <m:t>𝑠𝑐𝑜𝑟𝑒</m:t>
                      </m:r>
                      <m:r>
                        <a:rPr lang="en-US" sz="2000" b="0" i="1" smtClean="0">
                          <a:latin typeface="Cambria Math" panose="02040503050406030204" pitchFamily="18" charset="0"/>
                        </a:rPr>
                        <m:t>=−10</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0.0006</m:t>
                              </m:r>
                            </m:e>
                          </m:d>
                          <m:r>
                            <a:rPr lang="en-US" sz="2000" b="0" i="1" smtClean="0">
                              <a:latin typeface="Cambria Math" panose="02040503050406030204" pitchFamily="18" charset="0"/>
                            </a:rPr>
                            <m:t>=32</m:t>
                          </m:r>
                        </m:e>
                      </m:func>
                    </m:oMath>
                  </m:oMathPara>
                </a14:m>
                <a:endParaRPr lang="en-US" sz="2000" b="0" dirty="0"/>
              </a:p>
              <a:p>
                <a:endParaRPr lang="en-US" sz="1800" b="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𝐷𝐸𝐶</m:t>
                      </m:r>
                      <m:r>
                        <a:rPr lang="en-US" sz="2000" b="0" i="1" smtClean="0">
                          <a:latin typeface="Cambria Math" panose="02040503050406030204" pitchFamily="18" charset="0"/>
                        </a:rPr>
                        <m:t>=</m:t>
                      </m:r>
                      <m:r>
                        <a:rPr lang="en-US" sz="2000" b="0" i="1" smtClean="0">
                          <a:latin typeface="Cambria Math" panose="02040503050406030204" pitchFamily="18" charset="0"/>
                        </a:rPr>
                        <m:t>𝑄</m:t>
                      </m:r>
                      <m:r>
                        <a:rPr lang="en-US" sz="2000" b="0" i="1" smtClean="0">
                          <a:latin typeface="Cambria Math" panose="02040503050406030204" pitchFamily="18" charset="0"/>
                        </a:rPr>
                        <m:t>+33</m:t>
                      </m:r>
                    </m:oMath>
                  </m:oMathPara>
                </a14:m>
                <a:endParaRPr lang="en-US" sz="2000" b="0" dirty="0"/>
              </a:p>
              <a:p>
                <a:pPr algn="ctr"/>
                <a:endParaRPr lang="en-US" sz="2000" b="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𝐷𝐸𝐶</m:t>
                      </m:r>
                      <m:r>
                        <a:rPr lang="en-US" sz="2000" b="0" i="1" smtClean="0">
                          <a:latin typeface="Cambria Math" panose="02040503050406030204" pitchFamily="18" charset="0"/>
                        </a:rPr>
                        <m:t>=32+33=65</m:t>
                      </m:r>
                    </m:oMath>
                  </m:oMathPara>
                </a14:m>
                <a:endParaRPr lang="en-US" sz="2000" b="0" dirty="0"/>
              </a:p>
            </p:txBody>
          </p:sp>
        </mc:Choice>
        <mc:Fallback xmlns="">
          <p:sp>
            <p:nvSpPr>
              <p:cNvPr id="13" name="TextBox 12">
                <a:extLst>
                  <a:ext uri="{FF2B5EF4-FFF2-40B4-BE49-F238E27FC236}">
                    <a16:creationId xmlns:a16="http://schemas.microsoft.com/office/drawing/2014/main" id="{D5139978-1CDE-4082-8349-2D1F90580406}"/>
                  </a:ext>
                </a:extLst>
              </p:cNvPr>
              <p:cNvSpPr txBox="1">
                <a:spLocks noRot="1" noChangeAspect="1" noMove="1" noResize="1" noEditPoints="1" noAdjustHandles="1" noChangeArrowheads="1" noChangeShapeType="1" noTextEdit="1"/>
              </p:cNvSpPr>
              <p:nvPr/>
            </p:nvSpPr>
            <p:spPr>
              <a:xfrm>
                <a:off x="78658" y="1233747"/>
                <a:ext cx="4937228" cy="1600438"/>
              </a:xfrm>
              <a:prstGeom prst="rect">
                <a:avLst/>
              </a:prstGeom>
              <a:blipFill>
                <a:blip r:embed="rId2"/>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E7A7EE3E-CADA-41DA-99F3-A65FFA504FFB}"/>
              </a:ext>
            </a:extLst>
          </p:cNvPr>
          <p:cNvSpPr txBox="1"/>
          <p:nvPr/>
        </p:nvSpPr>
        <p:spPr>
          <a:xfrm>
            <a:off x="4229633" y="4281219"/>
            <a:ext cx="7962367" cy="2554545"/>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SRR11230564.32890235/1</a:t>
            </a:r>
          </a:p>
          <a:p>
            <a:r>
              <a:rPr lang="en-US" sz="2000" dirty="0">
                <a:solidFill>
                  <a:schemeClr val="accent5">
                    <a:lumMod val="60000"/>
                    <a:lumOff val="40000"/>
                  </a:schemeClr>
                </a:solidFill>
                <a:latin typeface="Consolas" panose="020B0609020204030204" pitchFamily="49" charset="0"/>
              </a:rPr>
              <a:t>TGATAATAAAACAACTTATTGCCCCCCTCTGGCAATACACTCTCCCGGTGTGGGG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SRR11230564.32288433/1</a:t>
            </a:r>
          </a:p>
          <a:p>
            <a:r>
              <a:rPr lang="en-US" sz="2000" dirty="0">
                <a:solidFill>
                  <a:schemeClr val="accent5">
                    <a:lumMod val="60000"/>
                    <a:lumOff val="40000"/>
                  </a:schemeClr>
                </a:solidFill>
                <a:latin typeface="Consolas" panose="020B0609020204030204" pitchFamily="49" charset="0"/>
              </a:rPr>
              <a:t>ATTGTGTGTATGTTGTATTTTTCCCTAAGCACTTCATTTCTTGTGTAGCGTCCAG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p>
        </p:txBody>
      </p:sp>
      <p:pic>
        <p:nvPicPr>
          <p:cNvPr id="4" name="Picture 3" descr="A screenshot of a cell phone&#10;&#10;Description automatically generated">
            <a:extLst>
              <a:ext uri="{FF2B5EF4-FFF2-40B4-BE49-F238E27FC236}">
                <a16:creationId xmlns:a16="http://schemas.microsoft.com/office/drawing/2014/main" id="{B40A5A98-A5FF-4F6D-92D3-1F63F824D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886" y="947350"/>
            <a:ext cx="6389860" cy="3047472"/>
          </a:xfrm>
          <a:prstGeom prst="rect">
            <a:avLst/>
          </a:prstGeom>
        </p:spPr>
      </p:pic>
    </p:spTree>
    <p:extLst>
      <p:ext uri="{BB962C8B-B14F-4D97-AF65-F5344CB8AC3E}">
        <p14:creationId xmlns:p14="http://schemas.microsoft.com/office/powerpoint/2010/main" val="1802410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a:bodyPr>
          <a:lstStyle/>
          <a:p>
            <a:r>
              <a:rPr lang="en-US" dirty="0"/>
              <a:t>Every character has a corresponding decimal value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139978-1CDE-4082-8349-2D1F90580406}"/>
                  </a:ext>
                </a:extLst>
              </p:cNvPr>
              <p:cNvSpPr txBox="1"/>
              <p:nvPr/>
            </p:nvSpPr>
            <p:spPr>
              <a:xfrm>
                <a:off x="78658" y="1233747"/>
                <a:ext cx="4937228" cy="16004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𝑄𝑢𝑎𝑙𝑖𝑡𝑦</m:t>
                      </m:r>
                      <m:r>
                        <a:rPr lang="en-US" sz="2000" b="0" i="1" smtClean="0">
                          <a:latin typeface="Cambria Math" panose="02040503050406030204" pitchFamily="18" charset="0"/>
                        </a:rPr>
                        <m:t> </m:t>
                      </m:r>
                      <m:r>
                        <a:rPr lang="en-US" sz="2000" b="0" i="1" smtClean="0">
                          <a:latin typeface="Cambria Math" panose="02040503050406030204" pitchFamily="18" charset="0"/>
                        </a:rPr>
                        <m:t>𝑠𝑐𝑜𝑟𝑒</m:t>
                      </m:r>
                      <m:r>
                        <a:rPr lang="en-US" sz="2000" b="0" i="1" smtClean="0">
                          <a:latin typeface="Cambria Math" panose="02040503050406030204" pitchFamily="18" charset="0"/>
                        </a:rPr>
                        <m:t>=−10</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0.0006</m:t>
                              </m:r>
                            </m:e>
                          </m:d>
                          <m:r>
                            <a:rPr lang="en-US" sz="2000" b="0" i="1" smtClean="0">
                              <a:latin typeface="Cambria Math" panose="02040503050406030204" pitchFamily="18" charset="0"/>
                            </a:rPr>
                            <m:t>=32</m:t>
                          </m:r>
                        </m:e>
                      </m:func>
                    </m:oMath>
                  </m:oMathPara>
                </a14:m>
                <a:endParaRPr lang="en-US" sz="2000" b="0" dirty="0"/>
              </a:p>
              <a:p>
                <a:endParaRPr lang="en-US" sz="1800" b="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𝐷𝐸𝐶</m:t>
                      </m:r>
                      <m:r>
                        <a:rPr lang="en-US" sz="2000" b="0" i="1" smtClean="0">
                          <a:latin typeface="Cambria Math" panose="02040503050406030204" pitchFamily="18" charset="0"/>
                        </a:rPr>
                        <m:t>=</m:t>
                      </m:r>
                      <m:r>
                        <a:rPr lang="en-US" sz="2000" b="0" i="1" smtClean="0">
                          <a:latin typeface="Cambria Math" panose="02040503050406030204" pitchFamily="18" charset="0"/>
                        </a:rPr>
                        <m:t>𝑄</m:t>
                      </m:r>
                      <m:r>
                        <a:rPr lang="en-US" sz="2000" b="0" i="1" smtClean="0">
                          <a:latin typeface="Cambria Math" panose="02040503050406030204" pitchFamily="18" charset="0"/>
                        </a:rPr>
                        <m:t>+33</m:t>
                      </m:r>
                    </m:oMath>
                  </m:oMathPara>
                </a14:m>
                <a:endParaRPr lang="en-US" sz="2000" b="0" dirty="0"/>
              </a:p>
              <a:p>
                <a:pPr algn="ctr"/>
                <a:endParaRPr lang="en-US" sz="2000" b="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𝐷𝐸𝐶</m:t>
                      </m:r>
                      <m:r>
                        <a:rPr lang="en-US" sz="2000" b="0" i="1" smtClean="0">
                          <a:latin typeface="Cambria Math" panose="02040503050406030204" pitchFamily="18" charset="0"/>
                        </a:rPr>
                        <m:t>=32+33=65</m:t>
                      </m:r>
                    </m:oMath>
                  </m:oMathPara>
                </a14:m>
                <a:endParaRPr lang="en-US" sz="2000" b="0" dirty="0"/>
              </a:p>
            </p:txBody>
          </p:sp>
        </mc:Choice>
        <mc:Fallback xmlns="">
          <p:sp>
            <p:nvSpPr>
              <p:cNvPr id="13" name="TextBox 12">
                <a:extLst>
                  <a:ext uri="{FF2B5EF4-FFF2-40B4-BE49-F238E27FC236}">
                    <a16:creationId xmlns:a16="http://schemas.microsoft.com/office/drawing/2014/main" id="{D5139978-1CDE-4082-8349-2D1F90580406}"/>
                  </a:ext>
                </a:extLst>
              </p:cNvPr>
              <p:cNvSpPr txBox="1">
                <a:spLocks noRot="1" noChangeAspect="1" noMove="1" noResize="1" noEditPoints="1" noAdjustHandles="1" noChangeArrowheads="1" noChangeShapeType="1" noTextEdit="1"/>
              </p:cNvSpPr>
              <p:nvPr/>
            </p:nvSpPr>
            <p:spPr>
              <a:xfrm>
                <a:off x="78658" y="1233747"/>
                <a:ext cx="4937228" cy="1600438"/>
              </a:xfrm>
              <a:prstGeom prst="rect">
                <a:avLst/>
              </a:prstGeom>
              <a:blipFill>
                <a:blip r:embed="rId2"/>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E7A7EE3E-CADA-41DA-99F3-A65FFA504FFB}"/>
              </a:ext>
            </a:extLst>
          </p:cNvPr>
          <p:cNvSpPr txBox="1"/>
          <p:nvPr/>
        </p:nvSpPr>
        <p:spPr>
          <a:xfrm>
            <a:off x="4229633" y="4281219"/>
            <a:ext cx="7962367" cy="2554545"/>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SRR11230564.32890235/1</a:t>
            </a:r>
          </a:p>
          <a:p>
            <a:r>
              <a:rPr lang="en-US" sz="2000" dirty="0">
                <a:solidFill>
                  <a:schemeClr val="accent5">
                    <a:lumMod val="60000"/>
                    <a:lumOff val="40000"/>
                  </a:schemeClr>
                </a:solidFill>
                <a:latin typeface="Consolas" panose="020B0609020204030204" pitchFamily="49" charset="0"/>
              </a:rPr>
              <a:t>TGATAATAAAACAACTTATTGCCCCCCTCTGGCAATACACTCTCCCGGTGTGGGG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SRR11230564.32288433/1</a:t>
            </a:r>
          </a:p>
          <a:p>
            <a:r>
              <a:rPr lang="en-US" sz="2000" dirty="0">
                <a:solidFill>
                  <a:schemeClr val="accent5">
                    <a:lumMod val="60000"/>
                    <a:lumOff val="40000"/>
                  </a:schemeClr>
                </a:solidFill>
                <a:latin typeface="Consolas" panose="020B0609020204030204" pitchFamily="49" charset="0"/>
              </a:rPr>
              <a:t>ATTGTGTGTATGTTGTATTTTTCCCTAAGCACTTCATTTCTTGTGTAGCGTCCAG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p>
        </p:txBody>
      </p:sp>
      <p:pic>
        <p:nvPicPr>
          <p:cNvPr id="4" name="Picture 3" descr="A screenshot of a cell phone&#10;&#10;Description automatically generated">
            <a:extLst>
              <a:ext uri="{FF2B5EF4-FFF2-40B4-BE49-F238E27FC236}">
                <a16:creationId xmlns:a16="http://schemas.microsoft.com/office/drawing/2014/main" id="{B40A5A98-A5FF-4F6D-92D3-1F63F824D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886" y="947350"/>
            <a:ext cx="6389860" cy="3047472"/>
          </a:xfrm>
          <a:prstGeom prst="rect">
            <a:avLst/>
          </a:prstGeom>
        </p:spPr>
      </p:pic>
      <p:sp>
        <p:nvSpPr>
          <p:cNvPr id="3" name="Rectangle: Rounded Corners 2">
            <a:extLst>
              <a:ext uri="{FF2B5EF4-FFF2-40B4-BE49-F238E27FC236}">
                <a16:creationId xmlns:a16="http://schemas.microsoft.com/office/drawing/2014/main" id="{459A8E50-AB3F-459C-BEFA-A6328817202E}"/>
              </a:ext>
            </a:extLst>
          </p:cNvPr>
          <p:cNvSpPr/>
          <p:nvPr/>
        </p:nvSpPr>
        <p:spPr>
          <a:xfrm>
            <a:off x="3352801" y="2460608"/>
            <a:ext cx="432619" cy="327016"/>
          </a:xfrm>
          <a:prstGeom prst="roundRect">
            <a:avLst/>
          </a:prstGeom>
          <a:noFill/>
          <a:ln w="38100">
            <a:solidFill>
              <a:srgbClr val="B66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A11A784-FFAC-4A86-84B5-FB4ADD3CB126}"/>
              </a:ext>
            </a:extLst>
          </p:cNvPr>
          <p:cNvSpPr/>
          <p:nvPr/>
        </p:nvSpPr>
        <p:spPr>
          <a:xfrm>
            <a:off x="7192297" y="1342105"/>
            <a:ext cx="752168" cy="191727"/>
          </a:xfrm>
          <a:prstGeom prst="roundRect">
            <a:avLst/>
          </a:prstGeom>
          <a:noFill/>
          <a:ln w="38100">
            <a:solidFill>
              <a:srgbClr val="B66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190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a:bodyPr>
          <a:lstStyle/>
          <a:p>
            <a:r>
              <a:rPr lang="en-US" dirty="0"/>
              <a:t>Every character has a corresponding decimal value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139978-1CDE-4082-8349-2D1F90580406}"/>
                  </a:ext>
                </a:extLst>
              </p:cNvPr>
              <p:cNvSpPr txBox="1"/>
              <p:nvPr/>
            </p:nvSpPr>
            <p:spPr>
              <a:xfrm>
                <a:off x="78658" y="1233747"/>
                <a:ext cx="4937228" cy="16004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𝑄𝑢𝑎𝑙𝑖𝑡𝑦</m:t>
                      </m:r>
                      <m:r>
                        <a:rPr lang="en-US" sz="2000" b="0" i="1" smtClean="0">
                          <a:latin typeface="Cambria Math" panose="02040503050406030204" pitchFamily="18" charset="0"/>
                        </a:rPr>
                        <m:t> </m:t>
                      </m:r>
                      <m:r>
                        <a:rPr lang="en-US" sz="2000" b="0" i="1" smtClean="0">
                          <a:latin typeface="Cambria Math" panose="02040503050406030204" pitchFamily="18" charset="0"/>
                        </a:rPr>
                        <m:t>𝑠𝑐𝑜𝑟𝑒</m:t>
                      </m:r>
                      <m:r>
                        <a:rPr lang="en-US" sz="2000" b="0" i="1" smtClean="0">
                          <a:latin typeface="Cambria Math" panose="02040503050406030204" pitchFamily="18" charset="0"/>
                        </a:rPr>
                        <m:t>=−10</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0.0006</m:t>
                              </m:r>
                            </m:e>
                          </m:d>
                          <m:r>
                            <a:rPr lang="en-US" sz="2000" b="0" i="1" smtClean="0">
                              <a:latin typeface="Cambria Math" panose="02040503050406030204" pitchFamily="18" charset="0"/>
                            </a:rPr>
                            <m:t>=32</m:t>
                          </m:r>
                        </m:e>
                      </m:func>
                    </m:oMath>
                  </m:oMathPara>
                </a14:m>
                <a:endParaRPr lang="en-US" sz="2000" b="0" dirty="0"/>
              </a:p>
              <a:p>
                <a:endParaRPr lang="en-US" sz="1800" b="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𝐷𝐸𝐶</m:t>
                      </m:r>
                      <m:r>
                        <a:rPr lang="en-US" sz="2000" b="0" i="1" smtClean="0">
                          <a:latin typeface="Cambria Math" panose="02040503050406030204" pitchFamily="18" charset="0"/>
                        </a:rPr>
                        <m:t>=</m:t>
                      </m:r>
                      <m:r>
                        <a:rPr lang="en-US" sz="2000" b="0" i="1" smtClean="0">
                          <a:latin typeface="Cambria Math" panose="02040503050406030204" pitchFamily="18" charset="0"/>
                        </a:rPr>
                        <m:t>𝑄</m:t>
                      </m:r>
                      <m:r>
                        <a:rPr lang="en-US" sz="2000" b="0" i="1" smtClean="0">
                          <a:latin typeface="Cambria Math" panose="02040503050406030204" pitchFamily="18" charset="0"/>
                        </a:rPr>
                        <m:t>+33</m:t>
                      </m:r>
                    </m:oMath>
                  </m:oMathPara>
                </a14:m>
                <a:endParaRPr lang="en-US" sz="2000" b="0" dirty="0"/>
              </a:p>
              <a:p>
                <a:pPr algn="ctr"/>
                <a:endParaRPr lang="en-US" sz="2000" b="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𝐷𝐸𝐶</m:t>
                      </m:r>
                      <m:r>
                        <a:rPr lang="en-US" sz="2000" b="0" i="1" smtClean="0">
                          <a:latin typeface="Cambria Math" panose="02040503050406030204" pitchFamily="18" charset="0"/>
                        </a:rPr>
                        <m:t>=32+33=65</m:t>
                      </m:r>
                    </m:oMath>
                  </m:oMathPara>
                </a14:m>
                <a:endParaRPr lang="en-US" sz="2000" b="0" dirty="0"/>
              </a:p>
            </p:txBody>
          </p:sp>
        </mc:Choice>
        <mc:Fallback xmlns="">
          <p:sp>
            <p:nvSpPr>
              <p:cNvPr id="13" name="TextBox 12">
                <a:extLst>
                  <a:ext uri="{FF2B5EF4-FFF2-40B4-BE49-F238E27FC236}">
                    <a16:creationId xmlns:a16="http://schemas.microsoft.com/office/drawing/2014/main" id="{D5139978-1CDE-4082-8349-2D1F90580406}"/>
                  </a:ext>
                </a:extLst>
              </p:cNvPr>
              <p:cNvSpPr txBox="1">
                <a:spLocks noRot="1" noChangeAspect="1" noMove="1" noResize="1" noEditPoints="1" noAdjustHandles="1" noChangeArrowheads="1" noChangeShapeType="1" noTextEdit="1"/>
              </p:cNvSpPr>
              <p:nvPr/>
            </p:nvSpPr>
            <p:spPr>
              <a:xfrm>
                <a:off x="78658" y="1233747"/>
                <a:ext cx="4937228" cy="1600438"/>
              </a:xfrm>
              <a:prstGeom prst="rect">
                <a:avLst/>
              </a:prstGeom>
              <a:blipFill>
                <a:blip r:embed="rId2"/>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E7A7EE3E-CADA-41DA-99F3-A65FFA504FFB}"/>
              </a:ext>
            </a:extLst>
          </p:cNvPr>
          <p:cNvSpPr txBox="1"/>
          <p:nvPr/>
        </p:nvSpPr>
        <p:spPr>
          <a:xfrm>
            <a:off x="4229633" y="4281219"/>
            <a:ext cx="7962367" cy="2554545"/>
          </a:xfrm>
          <a:prstGeom prst="rect">
            <a:avLst/>
          </a:prstGeom>
          <a:solidFill>
            <a:schemeClr val="bg2">
              <a:lumMod val="25000"/>
            </a:schemeClr>
          </a:solidFill>
        </p:spPr>
        <p:txBody>
          <a:bodyPr wrap="square">
            <a:spAutoFit/>
          </a:bodyPr>
          <a:lstStyle/>
          <a:p>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SRR11230564.32890235/1</a:t>
            </a:r>
          </a:p>
          <a:p>
            <a:r>
              <a:rPr lang="en-US" sz="2000" dirty="0">
                <a:solidFill>
                  <a:schemeClr val="accent5">
                    <a:lumMod val="60000"/>
                    <a:lumOff val="40000"/>
                  </a:schemeClr>
                </a:solidFill>
                <a:latin typeface="Consolas" panose="020B0609020204030204" pitchFamily="49" charset="0"/>
              </a:rPr>
              <a:t>TGATAATAAAACAACTTATTGCCCCCCTCTGGCAATACACTCTCCCGGTGTGGGG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r>
              <a:rPr lang="en-US" sz="2000" dirty="0">
                <a:solidFill>
                  <a:schemeClr val="accent4"/>
                </a:solidFill>
                <a:latin typeface="Consolas" panose="020B0609020204030204" pitchFamily="49" charset="0"/>
              </a:rPr>
              <a:t>@</a:t>
            </a:r>
            <a:r>
              <a:rPr lang="en-US" sz="2000" dirty="0">
                <a:solidFill>
                  <a:schemeClr val="bg1">
                    <a:lumMod val="95000"/>
                  </a:schemeClr>
                </a:solidFill>
                <a:latin typeface="Consolas" panose="020B0609020204030204" pitchFamily="49" charset="0"/>
              </a:rPr>
              <a:t>SRR11230564.32288433/1</a:t>
            </a:r>
          </a:p>
          <a:p>
            <a:r>
              <a:rPr lang="en-US" sz="2000" dirty="0">
                <a:solidFill>
                  <a:schemeClr val="accent5">
                    <a:lumMod val="60000"/>
                    <a:lumOff val="40000"/>
                  </a:schemeClr>
                </a:solidFill>
                <a:latin typeface="Consolas" panose="020B0609020204030204" pitchFamily="49" charset="0"/>
              </a:rPr>
              <a:t>ATTGTGTGTATGTTGTATTTTTCCCTAAGCACTTCATTTCTTGTGTAGCGTCCAG</a:t>
            </a:r>
            <a:r>
              <a:rPr lang="en-US" sz="2000" dirty="0">
                <a:solidFill>
                  <a:srgbClr val="24FF24"/>
                </a:solidFill>
                <a:latin typeface="Consolas" panose="020B0609020204030204" pitchFamily="49" charset="0"/>
              </a:rPr>
              <a:t>+</a:t>
            </a:r>
          </a:p>
          <a:p>
            <a:r>
              <a:rPr lang="en-US" sz="2000" dirty="0">
                <a:solidFill>
                  <a:srgbClr val="B66DFF"/>
                </a:solidFill>
                <a:latin typeface="Consolas" panose="020B0609020204030204" pitchFamily="49" charset="0"/>
              </a:rPr>
              <a:t>AAFFFJJJJJJJJJJJJJJJJJJJJJJJJJJJJJJJJJJJJJJJJJJJJJJJJJJ</a:t>
            </a:r>
          </a:p>
        </p:txBody>
      </p:sp>
      <p:pic>
        <p:nvPicPr>
          <p:cNvPr id="4" name="Picture 3" descr="A screenshot of a cell phone&#10;&#10;Description automatically generated">
            <a:extLst>
              <a:ext uri="{FF2B5EF4-FFF2-40B4-BE49-F238E27FC236}">
                <a16:creationId xmlns:a16="http://schemas.microsoft.com/office/drawing/2014/main" id="{B40A5A98-A5FF-4F6D-92D3-1F63F824D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886" y="947350"/>
            <a:ext cx="6389860" cy="3047472"/>
          </a:xfrm>
          <a:prstGeom prst="rect">
            <a:avLst/>
          </a:prstGeom>
        </p:spPr>
      </p:pic>
      <p:sp>
        <p:nvSpPr>
          <p:cNvPr id="3" name="Rectangle: Rounded Corners 2">
            <a:extLst>
              <a:ext uri="{FF2B5EF4-FFF2-40B4-BE49-F238E27FC236}">
                <a16:creationId xmlns:a16="http://schemas.microsoft.com/office/drawing/2014/main" id="{459A8E50-AB3F-459C-BEFA-A6328817202E}"/>
              </a:ext>
            </a:extLst>
          </p:cNvPr>
          <p:cNvSpPr/>
          <p:nvPr/>
        </p:nvSpPr>
        <p:spPr>
          <a:xfrm>
            <a:off x="3352801" y="2460608"/>
            <a:ext cx="432619" cy="327016"/>
          </a:xfrm>
          <a:prstGeom prst="roundRect">
            <a:avLst/>
          </a:prstGeom>
          <a:noFill/>
          <a:ln w="38100">
            <a:solidFill>
              <a:srgbClr val="B66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A11A784-FFAC-4A86-84B5-FB4ADD3CB126}"/>
              </a:ext>
            </a:extLst>
          </p:cNvPr>
          <p:cNvSpPr/>
          <p:nvPr/>
        </p:nvSpPr>
        <p:spPr>
          <a:xfrm>
            <a:off x="7192297" y="1342105"/>
            <a:ext cx="752168" cy="191727"/>
          </a:xfrm>
          <a:prstGeom prst="roundRect">
            <a:avLst/>
          </a:prstGeom>
          <a:noFill/>
          <a:ln w="38100">
            <a:solidFill>
              <a:srgbClr val="B66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016FB3-8DAD-4F94-B00A-9D8E33C88958}"/>
              </a:ext>
            </a:extLst>
          </p:cNvPr>
          <p:cNvSpPr txBox="1"/>
          <p:nvPr/>
        </p:nvSpPr>
        <p:spPr>
          <a:xfrm>
            <a:off x="195649" y="3994822"/>
            <a:ext cx="3815912"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Saves space by encoding Q-scores with one byte instead of two</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Retains indices between sequence and Q-scores</a:t>
            </a:r>
          </a:p>
        </p:txBody>
      </p:sp>
    </p:spTree>
    <p:extLst>
      <p:ext uri="{BB962C8B-B14F-4D97-AF65-F5344CB8AC3E}">
        <p14:creationId xmlns:p14="http://schemas.microsoft.com/office/powerpoint/2010/main" val="2786796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E2F-3813-4D61-A332-78F05C007DD5}"/>
              </a:ext>
            </a:extLst>
          </p:cNvPr>
          <p:cNvSpPr>
            <a:spLocks noGrp="1"/>
          </p:cNvSpPr>
          <p:nvPr>
            <p:ph type="title"/>
          </p:nvPr>
        </p:nvSpPr>
        <p:spPr/>
        <p:txBody>
          <a:bodyPr>
            <a:normAutofit/>
          </a:bodyPr>
          <a:lstStyle/>
          <a:p>
            <a:r>
              <a:rPr lang="en-US" dirty="0"/>
              <a:t>Though common, not all sequences will use the Q+33</a:t>
            </a:r>
          </a:p>
        </p:txBody>
      </p:sp>
      <p:pic>
        <p:nvPicPr>
          <p:cNvPr id="8" name="Picture 7">
            <a:extLst>
              <a:ext uri="{FF2B5EF4-FFF2-40B4-BE49-F238E27FC236}">
                <a16:creationId xmlns:a16="http://schemas.microsoft.com/office/drawing/2014/main" id="{796D9684-67FE-41C0-BC61-C255E944A9A9}"/>
              </a:ext>
            </a:extLst>
          </p:cNvPr>
          <p:cNvPicPr>
            <a:picLocks noChangeAspect="1"/>
          </p:cNvPicPr>
          <p:nvPr/>
        </p:nvPicPr>
        <p:blipFill>
          <a:blip r:embed="rId3"/>
          <a:stretch>
            <a:fillRect/>
          </a:stretch>
        </p:blipFill>
        <p:spPr>
          <a:xfrm>
            <a:off x="1354546" y="1386348"/>
            <a:ext cx="8977398" cy="4494417"/>
          </a:xfrm>
          <a:prstGeom prst="rect">
            <a:avLst/>
          </a:prstGeom>
        </p:spPr>
      </p:pic>
    </p:spTree>
    <p:extLst>
      <p:ext uri="{BB962C8B-B14F-4D97-AF65-F5344CB8AC3E}">
        <p14:creationId xmlns:p14="http://schemas.microsoft.com/office/powerpoint/2010/main" val="2195799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Assessing read quality</a:t>
            </a:r>
          </a:p>
        </p:txBody>
      </p:sp>
      <p:sp>
        <p:nvSpPr>
          <p:cNvPr id="5" name="TextBox 4">
            <a:extLst>
              <a:ext uri="{FF2B5EF4-FFF2-40B4-BE49-F238E27FC236}">
                <a16:creationId xmlns:a16="http://schemas.microsoft.com/office/drawing/2014/main" id="{DFD7FE00-8132-4599-B626-5E2F8DBCC6BD}"/>
              </a:ext>
            </a:extLst>
          </p:cNvPr>
          <p:cNvSpPr txBox="1"/>
          <p:nvPr/>
        </p:nvSpPr>
        <p:spPr>
          <a:xfrm>
            <a:off x="2045109" y="986678"/>
            <a:ext cx="8101781" cy="830997"/>
          </a:xfrm>
          <a:prstGeom prst="rect">
            <a:avLst/>
          </a:prstGeom>
          <a:noFill/>
        </p:spPr>
        <p:txBody>
          <a:bodyPr wrap="square" rtlCol="0">
            <a:spAutoFit/>
          </a:bodyPr>
          <a:lstStyle/>
          <a:p>
            <a:pPr algn="ctr"/>
            <a:r>
              <a:rPr lang="en-US" sz="2400" dirty="0" err="1"/>
              <a:t>FastQC</a:t>
            </a:r>
            <a:endParaRPr lang="en-US" sz="2400" dirty="0"/>
          </a:p>
          <a:p>
            <a:pPr algn="ctr"/>
            <a:r>
              <a:rPr lang="en-US" sz="2400" dirty="0">
                <a:solidFill>
                  <a:srgbClr val="0563C1"/>
                </a:solidFill>
                <a:hlinkClick r:id="rId2">
                  <a:extLst>
                    <a:ext uri="{A12FA001-AC4F-418D-AE19-62706E023703}">
                      <ahyp:hlinkClr xmlns:ahyp="http://schemas.microsoft.com/office/drawing/2018/hyperlinkcolor" val="tx"/>
                    </a:ext>
                  </a:extLst>
                </a:hlinkClick>
              </a:rPr>
              <a:t>https://www.bioinformatics.babraham.ac.uk/projects/fastqc/</a:t>
            </a:r>
            <a:r>
              <a:rPr lang="en-US" sz="2400" dirty="0"/>
              <a:t> </a:t>
            </a:r>
          </a:p>
        </p:txBody>
      </p:sp>
      <p:graphicFrame>
        <p:nvGraphicFramePr>
          <p:cNvPr id="3" name="Table 9">
            <a:extLst>
              <a:ext uri="{FF2B5EF4-FFF2-40B4-BE49-F238E27FC236}">
                <a16:creationId xmlns:a16="http://schemas.microsoft.com/office/drawing/2014/main" id="{E3914870-8BC5-4FEC-B4C2-6B6731298CB9}"/>
              </a:ext>
            </a:extLst>
          </p:cNvPr>
          <p:cNvGraphicFramePr>
            <a:graphicFrameLocks noGrp="1"/>
          </p:cNvGraphicFramePr>
          <p:nvPr>
            <p:extLst>
              <p:ext uri="{D42A27DB-BD31-4B8C-83A1-F6EECF244321}">
                <p14:modId xmlns:p14="http://schemas.microsoft.com/office/powerpoint/2010/main" val="2772896601"/>
              </p:ext>
            </p:extLst>
          </p:nvPr>
        </p:nvGraphicFramePr>
        <p:xfrm>
          <a:off x="665205" y="2989856"/>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650943832"/>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Run </a:t>
                      </a:r>
                      <a:r>
                        <a:rPr lang="en-US" dirty="0" err="1"/>
                        <a:t>FastQC</a:t>
                      </a:r>
                      <a:r>
                        <a:rPr lang="en-US" dirty="0"/>
                        <a:t> on the </a:t>
                      </a:r>
                      <a:r>
                        <a:rPr lang="en-US" i="1" dirty="0"/>
                        <a:t>D. </a:t>
                      </a:r>
                      <a:r>
                        <a:rPr lang="en-US" i="1" dirty="0" err="1"/>
                        <a:t>pseudoobscura</a:t>
                      </a:r>
                      <a:r>
                        <a:rPr lang="en-US" i="0" dirty="0"/>
                        <a:t> Illumina reads</a:t>
                      </a: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2954159"/>
                  </a:ext>
                </a:extLst>
              </a:tr>
              <a:tr h="678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latin typeface="Courier New" panose="02070309020205020404" pitchFamily="49" charset="0"/>
                          <a:cs typeface="Courier New" panose="02070309020205020404" pitchFamily="49" charset="0"/>
                        </a:rPr>
                        <a:t>fastqc</a:t>
                      </a:r>
                      <a:r>
                        <a:rPr lang="en-US" dirty="0">
                          <a:latin typeface="Courier New" panose="02070309020205020404" pitchFamily="49" charset="0"/>
                          <a:cs typeface="Courier New" panose="02070309020205020404" pitchFamily="49" charset="0"/>
                        </a:rPr>
                        <a:t> dpse-chr2-reads/</a:t>
                      </a:r>
                      <a:r>
                        <a:rPr lang="en-US" dirty="0" err="1">
                          <a:latin typeface="Courier New" panose="02070309020205020404" pitchFamily="49" charset="0"/>
                          <a:cs typeface="Courier New" panose="02070309020205020404" pitchFamily="49" charset="0"/>
                        </a:rPr>
                        <a:t>illumina</a:t>
                      </a:r>
                      <a:r>
                        <a:rPr lang="en-US" dirty="0">
                          <a:latin typeface="Courier New" panose="02070309020205020404" pitchFamily="49" charset="0"/>
                          <a:cs typeface="Courier New" panose="02070309020205020404" pitchFamily="49" charset="0"/>
                        </a:rPr>
                        <a:t>/pse-chr2_1.fastq.gz dpse-chr2-reads/</a:t>
                      </a:r>
                      <a:r>
                        <a:rPr lang="en-US" dirty="0" err="1">
                          <a:latin typeface="Courier New" panose="02070309020205020404" pitchFamily="49" charset="0"/>
                          <a:cs typeface="Courier New" panose="02070309020205020404" pitchFamily="49" charset="0"/>
                        </a:rPr>
                        <a:t>illumina</a:t>
                      </a:r>
                      <a:r>
                        <a:rPr lang="en-US" dirty="0">
                          <a:latin typeface="Courier New" panose="02070309020205020404" pitchFamily="49" charset="0"/>
                          <a:cs typeface="Courier New" panose="02070309020205020404" pitchFamily="49" charset="0"/>
                        </a:rPr>
                        <a:t>/pse-chr2_2.fastq.gz -o </a:t>
                      </a:r>
                      <a:r>
                        <a:rPr lang="en-US" dirty="0" err="1">
                          <a:latin typeface="Courier New" panose="02070309020205020404" pitchFamily="49" charset="0"/>
                          <a:cs typeface="Courier New" panose="02070309020205020404" pitchFamily="49" charset="0"/>
                        </a:rPr>
                        <a:t>fastqc</a:t>
                      </a:r>
                      <a:r>
                        <a:rPr lang="en-US" dirty="0">
                          <a:latin typeface="Courier New" panose="02070309020205020404" pitchFamily="49" charset="0"/>
                          <a:cs typeface="Courier New" panose="02070309020205020404" pitchFamily="49" charset="0"/>
                        </a:rPr>
                        <a:t>-output/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745361"/>
                  </a:ext>
                </a:extLst>
              </a:tr>
            </a:tbl>
          </a:graphicData>
        </a:graphic>
      </p:graphicFrame>
    </p:spTree>
    <p:extLst>
      <p:ext uri="{BB962C8B-B14F-4D97-AF65-F5344CB8AC3E}">
        <p14:creationId xmlns:p14="http://schemas.microsoft.com/office/powerpoint/2010/main" val="3544081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Assessing read quality: </a:t>
            </a:r>
            <a:r>
              <a:rPr lang="en-US" dirty="0" err="1"/>
              <a:t>FastQC</a:t>
            </a:r>
            <a:r>
              <a:rPr lang="en-US" dirty="0"/>
              <a:t> output</a:t>
            </a:r>
          </a:p>
        </p:txBody>
      </p:sp>
      <p:pic>
        <p:nvPicPr>
          <p:cNvPr id="4" name="Picture 3">
            <a:extLst>
              <a:ext uri="{FF2B5EF4-FFF2-40B4-BE49-F238E27FC236}">
                <a16:creationId xmlns:a16="http://schemas.microsoft.com/office/drawing/2014/main" id="{0BB81462-0F04-4F29-B3AB-3A8A74FC3394}"/>
              </a:ext>
            </a:extLst>
          </p:cNvPr>
          <p:cNvPicPr>
            <a:picLocks noChangeAspect="1"/>
          </p:cNvPicPr>
          <p:nvPr/>
        </p:nvPicPr>
        <p:blipFill>
          <a:blip r:embed="rId2"/>
          <a:stretch>
            <a:fillRect/>
          </a:stretch>
        </p:blipFill>
        <p:spPr>
          <a:xfrm>
            <a:off x="1628775" y="1066800"/>
            <a:ext cx="8934450" cy="4724400"/>
          </a:xfrm>
          <a:prstGeom prst="rect">
            <a:avLst/>
          </a:prstGeom>
        </p:spPr>
      </p:pic>
      <p:sp>
        <p:nvSpPr>
          <p:cNvPr id="6" name="Rectangle 5">
            <a:extLst>
              <a:ext uri="{FF2B5EF4-FFF2-40B4-BE49-F238E27FC236}">
                <a16:creationId xmlns:a16="http://schemas.microsoft.com/office/drawing/2014/main" id="{B29985DD-FD92-4CC2-9DBD-5525FA246E27}"/>
              </a:ext>
            </a:extLst>
          </p:cNvPr>
          <p:cNvSpPr/>
          <p:nvPr/>
        </p:nvSpPr>
        <p:spPr>
          <a:xfrm>
            <a:off x="4424516" y="1907458"/>
            <a:ext cx="7000568" cy="4395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763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0B04B65-DCAA-489A-A401-D39CDDDEB84E}"/>
              </a:ext>
            </a:extLst>
          </p:cNvPr>
          <p:cNvSpPr/>
          <p:nvPr/>
        </p:nvSpPr>
        <p:spPr>
          <a:xfrm>
            <a:off x="703006" y="5250424"/>
            <a:ext cx="10908891" cy="1077217"/>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28467C36-83A2-4687-AB55-CB9A1C9306BD}"/>
              </a:ext>
            </a:extLst>
          </p:cNvPr>
          <p:cNvSpPr>
            <a:spLocks noGrp="1"/>
          </p:cNvSpPr>
          <p:nvPr>
            <p:ph type="title"/>
          </p:nvPr>
        </p:nvSpPr>
        <p:spPr>
          <a:xfrm>
            <a:off x="332603" y="356062"/>
            <a:ext cx="11526794" cy="804648"/>
          </a:xfrm>
        </p:spPr>
        <p:txBody>
          <a:bodyPr>
            <a:normAutofit/>
          </a:bodyPr>
          <a:lstStyle/>
          <a:p>
            <a:r>
              <a:rPr lang="en-US" dirty="0"/>
              <a:t>Today’s tasks</a:t>
            </a:r>
          </a:p>
        </p:txBody>
      </p:sp>
      <p:sp>
        <p:nvSpPr>
          <p:cNvPr id="3" name="TextBox 2">
            <a:extLst>
              <a:ext uri="{FF2B5EF4-FFF2-40B4-BE49-F238E27FC236}">
                <a16:creationId xmlns:a16="http://schemas.microsoft.com/office/drawing/2014/main" id="{32E68E45-A714-4A8C-874A-5BC5D10A5E7E}"/>
              </a:ext>
            </a:extLst>
          </p:cNvPr>
          <p:cNvSpPr txBox="1"/>
          <p:nvPr/>
        </p:nvSpPr>
        <p:spPr>
          <a:xfrm>
            <a:off x="703006" y="5250425"/>
            <a:ext cx="10785987" cy="1077218"/>
          </a:xfrm>
          <a:prstGeom prst="rect">
            <a:avLst/>
          </a:prstGeom>
          <a:noFill/>
        </p:spPr>
        <p:txBody>
          <a:bodyPr wrap="square" rtlCol="0">
            <a:spAutoFit/>
          </a:bodyPr>
          <a:lstStyle/>
          <a:p>
            <a:pPr algn="ctr"/>
            <a:r>
              <a:rPr lang="en-US" sz="3200" dirty="0">
                <a:solidFill>
                  <a:schemeClr val="bg1">
                    <a:lumMod val="95000"/>
                  </a:schemeClr>
                </a:solidFill>
              </a:rPr>
              <a:t>Become familiar with file formats and data structures common to these processes</a:t>
            </a:r>
          </a:p>
        </p:txBody>
      </p:sp>
      <p:sp>
        <p:nvSpPr>
          <p:cNvPr id="5" name="TextBox 4">
            <a:extLst>
              <a:ext uri="{FF2B5EF4-FFF2-40B4-BE49-F238E27FC236}">
                <a16:creationId xmlns:a16="http://schemas.microsoft.com/office/drawing/2014/main" id="{A708041E-CFAC-4E74-86F2-4846A77BB0E8}"/>
              </a:ext>
            </a:extLst>
          </p:cNvPr>
          <p:cNvSpPr txBox="1"/>
          <p:nvPr/>
        </p:nvSpPr>
        <p:spPr>
          <a:xfrm>
            <a:off x="530942" y="1465006"/>
            <a:ext cx="11080955" cy="2677656"/>
          </a:xfrm>
          <a:prstGeom prst="rect">
            <a:avLst/>
          </a:prstGeom>
          <a:noFill/>
        </p:spPr>
        <p:txBody>
          <a:bodyPr wrap="square" rtlCol="0">
            <a:spAutoFit/>
          </a:bodyPr>
          <a:lstStyle/>
          <a:p>
            <a:pPr marL="342900" indent="-342900">
              <a:buAutoNum type="arabicPeriod"/>
            </a:pPr>
            <a:r>
              <a:rPr lang="en-US" sz="2800" dirty="0"/>
              <a:t>Assess read quality</a:t>
            </a:r>
          </a:p>
          <a:p>
            <a:pPr marL="342900" indent="-342900">
              <a:buAutoNum type="arabicPeriod"/>
            </a:pPr>
            <a:endParaRPr lang="en-US" sz="2800" dirty="0"/>
          </a:p>
          <a:p>
            <a:pPr marL="342900" indent="-342900">
              <a:buAutoNum type="arabicPeriod"/>
            </a:pPr>
            <a:r>
              <a:rPr lang="en-US" sz="2800" dirty="0"/>
              <a:t>Perform a </a:t>
            </a:r>
            <a:r>
              <a:rPr lang="en-US" sz="2800" i="1" dirty="0"/>
              <a:t>de novo </a:t>
            </a:r>
            <a:r>
              <a:rPr lang="en-US" sz="2800" dirty="0"/>
              <a:t>assembly and assess its quality</a:t>
            </a:r>
          </a:p>
          <a:p>
            <a:pPr marL="342900" indent="-342900">
              <a:buAutoNum type="arabicPeriod"/>
            </a:pPr>
            <a:endParaRPr lang="en-US" sz="2800" dirty="0"/>
          </a:p>
          <a:p>
            <a:pPr marL="342900" indent="-342900">
              <a:buAutoNum type="arabicPeriod"/>
            </a:pPr>
            <a:r>
              <a:rPr lang="en-US" sz="2800" dirty="0"/>
              <a:t>Perform reference guided assembly via mapping</a:t>
            </a:r>
          </a:p>
          <a:p>
            <a:pPr marL="342900" indent="-342900">
              <a:buAutoNum type="arabicPeriod"/>
            </a:pPr>
            <a:endParaRPr lang="en-US" sz="2800" dirty="0"/>
          </a:p>
        </p:txBody>
      </p:sp>
    </p:spTree>
    <p:extLst>
      <p:ext uri="{BB962C8B-B14F-4D97-AF65-F5344CB8AC3E}">
        <p14:creationId xmlns:p14="http://schemas.microsoft.com/office/powerpoint/2010/main" val="4257952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Assessing read quality: </a:t>
            </a:r>
            <a:r>
              <a:rPr lang="en-US" dirty="0" err="1"/>
              <a:t>FastQC</a:t>
            </a:r>
            <a:r>
              <a:rPr lang="en-US" dirty="0"/>
              <a:t> output</a:t>
            </a:r>
          </a:p>
        </p:txBody>
      </p:sp>
      <p:pic>
        <p:nvPicPr>
          <p:cNvPr id="4" name="Picture 3">
            <a:extLst>
              <a:ext uri="{FF2B5EF4-FFF2-40B4-BE49-F238E27FC236}">
                <a16:creationId xmlns:a16="http://schemas.microsoft.com/office/drawing/2014/main" id="{0BB81462-0F04-4F29-B3AB-3A8A74FC3394}"/>
              </a:ext>
            </a:extLst>
          </p:cNvPr>
          <p:cNvPicPr>
            <a:picLocks noChangeAspect="1"/>
          </p:cNvPicPr>
          <p:nvPr/>
        </p:nvPicPr>
        <p:blipFill>
          <a:blip r:embed="rId2"/>
          <a:stretch>
            <a:fillRect/>
          </a:stretch>
        </p:blipFill>
        <p:spPr>
          <a:xfrm>
            <a:off x="1628775" y="1066800"/>
            <a:ext cx="8934450" cy="4724400"/>
          </a:xfrm>
          <a:prstGeom prst="rect">
            <a:avLst/>
          </a:prstGeom>
        </p:spPr>
      </p:pic>
      <p:sp>
        <p:nvSpPr>
          <p:cNvPr id="6" name="Rectangle 5">
            <a:extLst>
              <a:ext uri="{FF2B5EF4-FFF2-40B4-BE49-F238E27FC236}">
                <a16:creationId xmlns:a16="http://schemas.microsoft.com/office/drawing/2014/main" id="{B29985DD-FD92-4CC2-9DBD-5525FA246E27}"/>
              </a:ext>
            </a:extLst>
          </p:cNvPr>
          <p:cNvSpPr/>
          <p:nvPr/>
        </p:nvSpPr>
        <p:spPr>
          <a:xfrm>
            <a:off x="4424516" y="4994787"/>
            <a:ext cx="7000568" cy="1307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428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Assessing read quality: </a:t>
            </a:r>
            <a:r>
              <a:rPr lang="en-US" dirty="0" err="1"/>
              <a:t>FastQC</a:t>
            </a:r>
            <a:r>
              <a:rPr lang="en-US" dirty="0"/>
              <a:t> output</a:t>
            </a:r>
          </a:p>
        </p:txBody>
      </p:sp>
      <p:pic>
        <p:nvPicPr>
          <p:cNvPr id="5" name="Picture 4">
            <a:extLst>
              <a:ext uri="{FF2B5EF4-FFF2-40B4-BE49-F238E27FC236}">
                <a16:creationId xmlns:a16="http://schemas.microsoft.com/office/drawing/2014/main" id="{1917DE43-BBF7-4418-955E-1BC20D4B723F}"/>
              </a:ext>
            </a:extLst>
          </p:cNvPr>
          <p:cNvPicPr>
            <a:picLocks noChangeAspect="1"/>
          </p:cNvPicPr>
          <p:nvPr/>
        </p:nvPicPr>
        <p:blipFill>
          <a:blip r:embed="rId2"/>
          <a:stretch>
            <a:fillRect/>
          </a:stretch>
        </p:blipFill>
        <p:spPr>
          <a:xfrm>
            <a:off x="2443546" y="1066559"/>
            <a:ext cx="7304907" cy="5501850"/>
          </a:xfrm>
          <a:prstGeom prst="rect">
            <a:avLst/>
          </a:prstGeom>
        </p:spPr>
      </p:pic>
    </p:spTree>
    <p:extLst>
      <p:ext uri="{BB962C8B-B14F-4D97-AF65-F5344CB8AC3E}">
        <p14:creationId xmlns:p14="http://schemas.microsoft.com/office/powerpoint/2010/main" val="3661468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Assessing read quality: </a:t>
            </a:r>
            <a:r>
              <a:rPr lang="en-US" dirty="0" err="1"/>
              <a:t>FastQC</a:t>
            </a:r>
            <a:r>
              <a:rPr lang="en-US" dirty="0"/>
              <a:t> output</a:t>
            </a:r>
          </a:p>
        </p:txBody>
      </p:sp>
      <p:pic>
        <p:nvPicPr>
          <p:cNvPr id="5" name="Picture 4">
            <a:extLst>
              <a:ext uri="{FF2B5EF4-FFF2-40B4-BE49-F238E27FC236}">
                <a16:creationId xmlns:a16="http://schemas.microsoft.com/office/drawing/2014/main" id="{1917DE43-BBF7-4418-955E-1BC20D4B723F}"/>
              </a:ext>
            </a:extLst>
          </p:cNvPr>
          <p:cNvPicPr>
            <a:picLocks noChangeAspect="1"/>
          </p:cNvPicPr>
          <p:nvPr/>
        </p:nvPicPr>
        <p:blipFill>
          <a:blip r:embed="rId2"/>
          <a:stretch>
            <a:fillRect/>
          </a:stretch>
        </p:blipFill>
        <p:spPr>
          <a:xfrm>
            <a:off x="2443546" y="1066559"/>
            <a:ext cx="7304907" cy="5501850"/>
          </a:xfrm>
          <a:prstGeom prst="rect">
            <a:avLst/>
          </a:prstGeom>
        </p:spPr>
      </p:pic>
      <p:sp>
        <p:nvSpPr>
          <p:cNvPr id="3" name="TextBox 2">
            <a:extLst>
              <a:ext uri="{FF2B5EF4-FFF2-40B4-BE49-F238E27FC236}">
                <a16:creationId xmlns:a16="http://schemas.microsoft.com/office/drawing/2014/main" id="{33C021B9-0ACE-4EBC-832F-3CEFFA7DE7E9}"/>
              </a:ext>
            </a:extLst>
          </p:cNvPr>
          <p:cNvSpPr txBox="1"/>
          <p:nvPr/>
        </p:nvSpPr>
        <p:spPr>
          <a:xfrm>
            <a:off x="9748453" y="1740310"/>
            <a:ext cx="2237070" cy="923330"/>
          </a:xfrm>
          <a:prstGeom prst="rect">
            <a:avLst/>
          </a:prstGeom>
          <a:noFill/>
        </p:spPr>
        <p:txBody>
          <a:bodyPr wrap="square" rtlCol="0">
            <a:spAutoFit/>
          </a:bodyPr>
          <a:lstStyle/>
          <a:p>
            <a:r>
              <a:rPr lang="en-US" dirty="0"/>
              <a:t>Drop-off in quality towards end of reads due to de-phasing</a:t>
            </a:r>
          </a:p>
        </p:txBody>
      </p:sp>
    </p:spTree>
    <p:extLst>
      <p:ext uri="{BB962C8B-B14F-4D97-AF65-F5344CB8AC3E}">
        <p14:creationId xmlns:p14="http://schemas.microsoft.com/office/powerpoint/2010/main" val="1406959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rmAutofit fontScale="90000"/>
          </a:bodyPr>
          <a:lstStyle/>
          <a:p>
            <a:pPr algn="ctr"/>
            <a:r>
              <a:rPr lang="en-US" dirty="0"/>
              <a:t>Assessing read quality: </a:t>
            </a:r>
            <a:r>
              <a:rPr lang="en-US" dirty="0" err="1"/>
              <a:t>FastQC</a:t>
            </a:r>
            <a:r>
              <a:rPr lang="en-US" dirty="0"/>
              <a:t> output</a:t>
            </a:r>
            <a:br>
              <a:rPr lang="en-US" dirty="0"/>
            </a:br>
            <a:r>
              <a:rPr lang="en-US" dirty="0"/>
              <a:t>Example of low-quality reads</a:t>
            </a:r>
          </a:p>
        </p:txBody>
      </p:sp>
      <p:pic>
        <p:nvPicPr>
          <p:cNvPr id="6" name="Picture 5" descr="A screenshot of a cell phone&#10;&#10;Description automatically generated">
            <a:extLst>
              <a:ext uri="{FF2B5EF4-FFF2-40B4-BE49-F238E27FC236}">
                <a16:creationId xmlns:a16="http://schemas.microsoft.com/office/drawing/2014/main" id="{4EC812E8-D631-47E7-BD6C-D124647E1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51" y="1356851"/>
            <a:ext cx="7270137" cy="4989871"/>
          </a:xfrm>
          <a:prstGeom prst="rect">
            <a:avLst/>
          </a:prstGeom>
        </p:spPr>
      </p:pic>
      <p:sp>
        <p:nvSpPr>
          <p:cNvPr id="7" name="TextBox 6">
            <a:extLst>
              <a:ext uri="{FF2B5EF4-FFF2-40B4-BE49-F238E27FC236}">
                <a16:creationId xmlns:a16="http://schemas.microsoft.com/office/drawing/2014/main" id="{C6AADA20-54A5-4882-ADEA-64F63B2856E7}"/>
              </a:ext>
            </a:extLst>
          </p:cNvPr>
          <p:cNvSpPr txBox="1"/>
          <p:nvPr/>
        </p:nvSpPr>
        <p:spPr>
          <a:xfrm>
            <a:off x="8170606" y="1759974"/>
            <a:ext cx="3362633" cy="923330"/>
          </a:xfrm>
          <a:prstGeom prst="rect">
            <a:avLst/>
          </a:prstGeom>
          <a:noFill/>
        </p:spPr>
        <p:txBody>
          <a:bodyPr wrap="square" rtlCol="0">
            <a:spAutoFit/>
          </a:bodyPr>
          <a:lstStyle/>
          <a:p>
            <a:pPr algn="ctr"/>
            <a:r>
              <a:rPr lang="en-US" dirty="0"/>
              <a:t>If quality trimming is necessary, tools like </a:t>
            </a:r>
            <a:r>
              <a:rPr lang="en-US" dirty="0" err="1"/>
              <a:t>trimmomatic</a:t>
            </a:r>
            <a:r>
              <a:rPr lang="en-US" dirty="0"/>
              <a:t> and </a:t>
            </a:r>
            <a:r>
              <a:rPr lang="en-US" dirty="0" err="1"/>
              <a:t>fastp</a:t>
            </a:r>
            <a:r>
              <a:rPr lang="en-US" dirty="0"/>
              <a:t> are available.</a:t>
            </a:r>
          </a:p>
        </p:txBody>
      </p:sp>
      <p:sp>
        <p:nvSpPr>
          <p:cNvPr id="3" name="Rectangle: Rounded Corners 2">
            <a:extLst>
              <a:ext uri="{FF2B5EF4-FFF2-40B4-BE49-F238E27FC236}">
                <a16:creationId xmlns:a16="http://schemas.microsoft.com/office/drawing/2014/main" id="{0C87CE95-3C06-4AE1-AA1E-8FA308C77A31}"/>
              </a:ext>
            </a:extLst>
          </p:cNvPr>
          <p:cNvSpPr/>
          <p:nvPr/>
        </p:nvSpPr>
        <p:spPr>
          <a:xfrm>
            <a:off x="8200104" y="1678407"/>
            <a:ext cx="3492145" cy="108646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133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Assessing read quality: </a:t>
            </a:r>
            <a:r>
              <a:rPr lang="en-US" dirty="0" err="1"/>
              <a:t>FastQC</a:t>
            </a:r>
            <a:r>
              <a:rPr lang="en-US" dirty="0"/>
              <a:t> output</a:t>
            </a:r>
          </a:p>
        </p:txBody>
      </p:sp>
      <p:pic>
        <p:nvPicPr>
          <p:cNvPr id="6" name="Picture 5">
            <a:extLst>
              <a:ext uri="{FF2B5EF4-FFF2-40B4-BE49-F238E27FC236}">
                <a16:creationId xmlns:a16="http://schemas.microsoft.com/office/drawing/2014/main" id="{65BB81B6-07A8-4837-989A-BEEA66D85053}"/>
              </a:ext>
            </a:extLst>
          </p:cNvPr>
          <p:cNvPicPr>
            <a:picLocks noChangeAspect="1"/>
          </p:cNvPicPr>
          <p:nvPr/>
        </p:nvPicPr>
        <p:blipFill>
          <a:blip r:embed="rId2"/>
          <a:stretch>
            <a:fillRect/>
          </a:stretch>
        </p:blipFill>
        <p:spPr>
          <a:xfrm>
            <a:off x="743279" y="986678"/>
            <a:ext cx="7382138" cy="5451680"/>
          </a:xfrm>
          <a:prstGeom prst="rect">
            <a:avLst/>
          </a:prstGeom>
        </p:spPr>
      </p:pic>
    </p:spTree>
    <p:extLst>
      <p:ext uri="{BB962C8B-B14F-4D97-AF65-F5344CB8AC3E}">
        <p14:creationId xmlns:p14="http://schemas.microsoft.com/office/powerpoint/2010/main" val="2499819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B0B3A1-54E4-4FF1-9DCA-5193E82A11BA}"/>
              </a:ext>
            </a:extLst>
          </p:cNvPr>
          <p:cNvPicPr>
            <a:picLocks noChangeAspect="1"/>
          </p:cNvPicPr>
          <p:nvPr/>
        </p:nvPicPr>
        <p:blipFill>
          <a:blip r:embed="rId2"/>
          <a:stretch>
            <a:fillRect/>
          </a:stretch>
        </p:blipFill>
        <p:spPr>
          <a:xfrm>
            <a:off x="743279" y="986678"/>
            <a:ext cx="7382138" cy="5451680"/>
          </a:xfrm>
          <a:prstGeom prst="rect">
            <a:avLst/>
          </a:prstGeom>
        </p:spPr>
      </p:pic>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Assessing read quality: </a:t>
            </a:r>
            <a:r>
              <a:rPr lang="en-US" dirty="0" err="1"/>
              <a:t>FastQC</a:t>
            </a:r>
            <a:r>
              <a:rPr lang="en-US" dirty="0"/>
              <a:t> output</a:t>
            </a:r>
          </a:p>
        </p:txBody>
      </p:sp>
      <p:pic>
        <p:nvPicPr>
          <p:cNvPr id="8" name="Picture 7" descr="A screenshot of a cell phone&#10;&#10;Description automatically generated">
            <a:extLst>
              <a:ext uri="{FF2B5EF4-FFF2-40B4-BE49-F238E27FC236}">
                <a16:creationId xmlns:a16="http://schemas.microsoft.com/office/drawing/2014/main" id="{F4A7013E-A49C-4738-8F11-87C40E025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891" y="2417456"/>
            <a:ext cx="6660914" cy="2740533"/>
          </a:xfrm>
          <a:prstGeom prst="rect">
            <a:avLst/>
          </a:prstGeom>
        </p:spPr>
      </p:pic>
    </p:spTree>
    <p:extLst>
      <p:ext uri="{BB962C8B-B14F-4D97-AF65-F5344CB8AC3E}">
        <p14:creationId xmlns:p14="http://schemas.microsoft.com/office/powerpoint/2010/main" val="9113331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B0B3A1-54E4-4FF1-9DCA-5193E82A11BA}"/>
              </a:ext>
            </a:extLst>
          </p:cNvPr>
          <p:cNvPicPr>
            <a:picLocks noChangeAspect="1"/>
          </p:cNvPicPr>
          <p:nvPr/>
        </p:nvPicPr>
        <p:blipFill>
          <a:blip r:embed="rId2"/>
          <a:stretch>
            <a:fillRect/>
          </a:stretch>
        </p:blipFill>
        <p:spPr>
          <a:xfrm>
            <a:off x="743279" y="986678"/>
            <a:ext cx="7382138" cy="5451680"/>
          </a:xfrm>
          <a:prstGeom prst="rect">
            <a:avLst/>
          </a:prstGeom>
        </p:spPr>
      </p:pic>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Assessing read quality: </a:t>
            </a:r>
            <a:r>
              <a:rPr lang="en-US" dirty="0" err="1"/>
              <a:t>FastQC</a:t>
            </a:r>
            <a:r>
              <a:rPr lang="en-US" dirty="0"/>
              <a:t> output</a:t>
            </a:r>
          </a:p>
        </p:txBody>
      </p:sp>
      <p:pic>
        <p:nvPicPr>
          <p:cNvPr id="8" name="Picture 7" descr="A screenshot of a cell phone&#10;&#10;Description automatically generated">
            <a:extLst>
              <a:ext uri="{FF2B5EF4-FFF2-40B4-BE49-F238E27FC236}">
                <a16:creationId xmlns:a16="http://schemas.microsoft.com/office/drawing/2014/main" id="{F4A7013E-A49C-4738-8F11-87C40E025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891" y="2417456"/>
            <a:ext cx="6660914" cy="2740533"/>
          </a:xfrm>
          <a:prstGeom prst="rect">
            <a:avLst/>
          </a:prstGeom>
        </p:spPr>
      </p:pic>
      <p:sp>
        <p:nvSpPr>
          <p:cNvPr id="4" name="TextBox 3">
            <a:extLst>
              <a:ext uri="{FF2B5EF4-FFF2-40B4-BE49-F238E27FC236}">
                <a16:creationId xmlns:a16="http://schemas.microsoft.com/office/drawing/2014/main" id="{4D7BD7EE-F6E3-4D06-863C-296EAEFFD94D}"/>
              </a:ext>
            </a:extLst>
          </p:cNvPr>
          <p:cNvSpPr txBox="1"/>
          <p:nvPr/>
        </p:nvSpPr>
        <p:spPr>
          <a:xfrm>
            <a:off x="8170606" y="1759974"/>
            <a:ext cx="3362633" cy="923330"/>
          </a:xfrm>
          <a:prstGeom prst="rect">
            <a:avLst/>
          </a:prstGeom>
          <a:noFill/>
        </p:spPr>
        <p:txBody>
          <a:bodyPr wrap="square" rtlCol="0">
            <a:spAutoFit/>
          </a:bodyPr>
          <a:lstStyle/>
          <a:p>
            <a:pPr algn="ctr"/>
            <a:r>
              <a:rPr lang="en-US" dirty="0"/>
              <a:t>Most assemblers and read mappers trim adapters automatically</a:t>
            </a:r>
          </a:p>
        </p:txBody>
      </p:sp>
      <p:sp>
        <p:nvSpPr>
          <p:cNvPr id="10" name="Rectangle: Rounded Corners 9">
            <a:extLst>
              <a:ext uri="{FF2B5EF4-FFF2-40B4-BE49-F238E27FC236}">
                <a16:creationId xmlns:a16="http://schemas.microsoft.com/office/drawing/2014/main" id="{FA1023F1-C104-4BF8-9C0D-1289491977C7}"/>
              </a:ext>
            </a:extLst>
          </p:cNvPr>
          <p:cNvSpPr/>
          <p:nvPr/>
        </p:nvSpPr>
        <p:spPr>
          <a:xfrm>
            <a:off x="8200104" y="1678407"/>
            <a:ext cx="3492145" cy="108646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873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Genome Assembly</a:t>
            </a:r>
          </a:p>
        </p:txBody>
      </p:sp>
      <p:pic>
        <p:nvPicPr>
          <p:cNvPr id="4" name="Picture 3" descr="A screenshot of a cell phone&#10;&#10;Description automatically generated">
            <a:extLst>
              <a:ext uri="{FF2B5EF4-FFF2-40B4-BE49-F238E27FC236}">
                <a16:creationId xmlns:a16="http://schemas.microsoft.com/office/drawing/2014/main" id="{45F09EB1-66CB-477B-A81D-BCECEC194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659" y="1189704"/>
            <a:ext cx="8245829" cy="5161802"/>
          </a:xfrm>
          <a:prstGeom prst="rect">
            <a:avLst/>
          </a:prstGeom>
        </p:spPr>
      </p:pic>
    </p:spTree>
    <p:extLst>
      <p:ext uri="{BB962C8B-B14F-4D97-AF65-F5344CB8AC3E}">
        <p14:creationId xmlns:p14="http://schemas.microsoft.com/office/powerpoint/2010/main" val="1890849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Genome Assembly</a:t>
            </a:r>
          </a:p>
        </p:txBody>
      </p:sp>
      <p:sp>
        <p:nvSpPr>
          <p:cNvPr id="5" name="TextBox 4">
            <a:extLst>
              <a:ext uri="{FF2B5EF4-FFF2-40B4-BE49-F238E27FC236}">
                <a16:creationId xmlns:a16="http://schemas.microsoft.com/office/drawing/2014/main" id="{DFD7FE00-8132-4599-B626-5E2F8DBCC6BD}"/>
              </a:ext>
            </a:extLst>
          </p:cNvPr>
          <p:cNvSpPr txBox="1"/>
          <p:nvPr/>
        </p:nvSpPr>
        <p:spPr>
          <a:xfrm>
            <a:off x="1101213" y="986678"/>
            <a:ext cx="10343535" cy="2677656"/>
          </a:xfrm>
          <a:prstGeom prst="rect">
            <a:avLst/>
          </a:prstGeom>
          <a:noFill/>
        </p:spPr>
        <p:txBody>
          <a:bodyPr wrap="square" rtlCol="0">
            <a:spAutoFit/>
          </a:bodyPr>
          <a:lstStyle/>
          <a:p>
            <a:pPr algn="ctr"/>
            <a:r>
              <a:rPr lang="en-US" sz="2400" dirty="0" err="1"/>
              <a:t>SPAdes</a:t>
            </a:r>
            <a:endParaRPr lang="en-US" sz="2400" dirty="0"/>
          </a:p>
          <a:p>
            <a:pPr algn="ctr"/>
            <a:r>
              <a:rPr lang="en-US" sz="2400" dirty="0">
                <a:hlinkClick r:id="rId2"/>
              </a:rPr>
              <a:t>https://github.com/ablab/spades</a:t>
            </a:r>
            <a:endParaRPr lang="en-US" sz="2400" dirty="0"/>
          </a:p>
          <a:p>
            <a:pPr algn="ctr"/>
            <a:endParaRPr lang="en-US" sz="2400" dirty="0"/>
          </a:p>
          <a:p>
            <a:pPr algn="ctr"/>
            <a:r>
              <a:rPr lang="en-US" sz="2400" dirty="0"/>
              <a:t>Automatic </a:t>
            </a:r>
            <a:r>
              <a:rPr lang="en-US" sz="2400" i="1" dirty="0"/>
              <a:t>k</a:t>
            </a:r>
            <a:r>
              <a:rPr lang="en-US" sz="2400" dirty="0"/>
              <a:t>-</a:t>
            </a:r>
            <a:r>
              <a:rPr lang="en-US" sz="2400" dirty="0" err="1"/>
              <a:t>mer</a:t>
            </a:r>
            <a:r>
              <a:rPr lang="en-US" sz="2400" dirty="0"/>
              <a:t> optimization</a:t>
            </a:r>
          </a:p>
          <a:p>
            <a:pPr algn="ctr"/>
            <a:endParaRPr lang="en-US" sz="2400" dirty="0"/>
          </a:p>
          <a:p>
            <a:pPr algn="ctr"/>
            <a:r>
              <a:rPr lang="en-US" sz="2400" dirty="0" err="1"/>
              <a:t>SPAdes</a:t>
            </a:r>
            <a:r>
              <a:rPr lang="en-US" sz="2400" dirty="0"/>
              <a:t> is appropriate for small genomes or targeted sequencing (exomes) and short reads</a:t>
            </a:r>
          </a:p>
        </p:txBody>
      </p:sp>
    </p:spTree>
    <p:extLst>
      <p:ext uri="{BB962C8B-B14F-4D97-AF65-F5344CB8AC3E}">
        <p14:creationId xmlns:p14="http://schemas.microsoft.com/office/powerpoint/2010/main" val="153239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Genome Assembly</a:t>
            </a:r>
          </a:p>
        </p:txBody>
      </p:sp>
      <p:sp>
        <p:nvSpPr>
          <p:cNvPr id="5" name="TextBox 4">
            <a:extLst>
              <a:ext uri="{FF2B5EF4-FFF2-40B4-BE49-F238E27FC236}">
                <a16:creationId xmlns:a16="http://schemas.microsoft.com/office/drawing/2014/main" id="{DFD7FE00-8132-4599-B626-5E2F8DBCC6BD}"/>
              </a:ext>
            </a:extLst>
          </p:cNvPr>
          <p:cNvSpPr txBox="1"/>
          <p:nvPr/>
        </p:nvSpPr>
        <p:spPr>
          <a:xfrm>
            <a:off x="1101213" y="986678"/>
            <a:ext cx="10343535" cy="2677656"/>
          </a:xfrm>
          <a:prstGeom prst="rect">
            <a:avLst/>
          </a:prstGeom>
          <a:noFill/>
        </p:spPr>
        <p:txBody>
          <a:bodyPr wrap="square" rtlCol="0">
            <a:spAutoFit/>
          </a:bodyPr>
          <a:lstStyle/>
          <a:p>
            <a:pPr algn="ctr"/>
            <a:r>
              <a:rPr lang="en-US" sz="2400" dirty="0" err="1"/>
              <a:t>SPAdes</a:t>
            </a:r>
            <a:endParaRPr lang="en-US" sz="2400" dirty="0"/>
          </a:p>
          <a:p>
            <a:pPr algn="ctr"/>
            <a:r>
              <a:rPr lang="en-US" sz="2400" dirty="0">
                <a:hlinkClick r:id="rId2"/>
              </a:rPr>
              <a:t>https://github.com/ablab/spades</a:t>
            </a:r>
            <a:endParaRPr lang="en-US" sz="2400" dirty="0"/>
          </a:p>
          <a:p>
            <a:pPr algn="ctr"/>
            <a:endParaRPr lang="en-US" sz="2400" dirty="0"/>
          </a:p>
          <a:p>
            <a:pPr algn="ctr"/>
            <a:r>
              <a:rPr lang="en-US" sz="2400" dirty="0"/>
              <a:t>Automatic </a:t>
            </a:r>
            <a:r>
              <a:rPr lang="en-US" sz="2400" i="1" dirty="0"/>
              <a:t>k</a:t>
            </a:r>
            <a:r>
              <a:rPr lang="en-US" sz="2400" dirty="0"/>
              <a:t>-</a:t>
            </a:r>
            <a:r>
              <a:rPr lang="en-US" sz="2400" dirty="0" err="1"/>
              <a:t>mer</a:t>
            </a:r>
            <a:r>
              <a:rPr lang="en-US" sz="2400" dirty="0"/>
              <a:t> optimization</a:t>
            </a:r>
          </a:p>
          <a:p>
            <a:pPr algn="ctr"/>
            <a:endParaRPr lang="en-US" sz="2400" dirty="0"/>
          </a:p>
          <a:p>
            <a:pPr algn="ctr"/>
            <a:r>
              <a:rPr lang="en-US" sz="2400" dirty="0" err="1"/>
              <a:t>SPAdes</a:t>
            </a:r>
            <a:r>
              <a:rPr lang="en-US" sz="2400" dirty="0"/>
              <a:t> is appropriate for small genomes or targeted sequencing (exomes) and short reads</a:t>
            </a:r>
          </a:p>
        </p:txBody>
      </p:sp>
      <p:graphicFrame>
        <p:nvGraphicFramePr>
          <p:cNvPr id="3" name="Table 9">
            <a:extLst>
              <a:ext uri="{FF2B5EF4-FFF2-40B4-BE49-F238E27FC236}">
                <a16:creationId xmlns:a16="http://schemas.microsoft.com/office/drawing/2014/main" id="{EFFB250A-F999-440D-A9A1-A5197C45AB31}"/>
              </a:ext>
            </a:extLst>
          </p:cNvPr>
          <p:cNvGraphicFramePr>
            <a:graphicFrameLocks noGrp="1"/>
          </p:cNvGraphicFramePr>
          <p:nvPr>
            <p:extLst>
              <p:ext uri="{D42A27DB-BD31-4B8C-83A1-F6EECF244321}">
                <p14:modId xmlns:p14="http://schemas.microsoft.com/office/powerpoint/2010/main" val="850284621"/>
              </p:ext>
            </p:extLst>
          </p:nvPr>
        </p:nvGraphicFramePr>
        <p:xfrm>
          <a:off x="675884" y="4248385"/>
          <a:ext cx="11194192" cy="1593133"/>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650943832"/>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Run </a:t>
                      </a:r>
                      <a:r>
                        <a:rPr lang="en-US" dirty="0" err="1"/>
                        <a:t>SPAdes</a:t>
                      </a:r>
                      <a:r>
                        <a:rPr lang="en-US" dirty="0"/>
                        <a:t> on the reads from chromosome 2 of </a:t>
                      </a:r>
                      <a:r>
                        <a:rPr lang="en-US" i="1" dirty="0"/>
                        <a:t>D. </a:t>
                      </a:r>
                      <a:r>
                        <a:rPr lang="en-US" i="1" dirty="0" err="1"/>
                        <a:t>pseudoobscura</a:t>
                      </a:r>
                      <a:r>
                        <a:rPr lang="en-US" i="0" dirty="0"/>
                        <a:t> with a single </a:t>
                      </a:r>
                      <a:r>
                        <a:rPr lang="en-US" i="1" dirty="0"/>
                        <a:t>k</a:t>
                      </a:r>
                      <a:r>
                        <a:rPr lang="en-US" i="0" dirty="0"/>
                        <a:t> value of 77: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2954159"/>
                  </a:ext>
                </a:extLst>
              </a:tr>
              <a:tr h="678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spades.py -1 dpse-chr2-reads/</a:t>
                      </a:r>
                      <a:r>
                        <a:rPr lang="en-US" dirty="0" err="1">
                          <a:latin typeface="Courier New" panose="02070309020205020404" pitchFamily="49" charset="0"/>
                          <a:cs typeface="Courier New" panose="02070309020205020404" pitchFamily="49" charset="0"/>
                        </a:rPr>
                        <a:t>illumina</a:t>
                      </a:r>
                      <a:r>
                        <a:rPr lang="en-US" dirty="0">
                          <a:latin typeface="Courier New" panose="02070309020205020404" pitchFamily="49" charset="0"/>
                          <a:cs typeface="Courier New" panose="02070309020205020404" pitchFamily="49" charset="0"/>
                        </a:rPr>
                        <a:t>-subsample/chr2-1mil_1.fastq.gz -2 dpse-chr2-reads/</a:t>
                      </a:r>
                      <a:r>
                        <a:rPr lang="en-US" dirty="0" err="1">
                          <a:latin typeface="Courier New" panose="02070309020205020404" pitchFamily="49" charset="0"/>
                          <a:cs typeface="Courier New" panose="02070309020205020404" pitchFamily="49" charset="0"/>
                        </a:rPr>
                        <a:t>illumina</a:t>
                      </a:r>
                      <a:r>
                        <a:rPr lang="en-US" dirty="0">
                          <a:latin typeface="Courier New" panose="02070309020205020404" pitchFamily="49" charset="0"/>
                          <a:cs typeface="Courier New" panose="02070309020205020404" pitchFamily="49" charset="0"/>
                        </a:rPr>
                        <a:t>-subsample/chr2-1mil_2.fastq.gz -k 77 -o assemblies/spades-illumina-chr2-k77 -t 4 --isolate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745361"/>
                  </a:ext>
                </a:extLst>
              </a:tr>
            </a:tbl>
          </a:graphicData>
        </a:graphic>
      </p:graphicFrame>
    </p:spTree>
    <p:extLst>
      <p:ext uri="{BB962C8B-B14F-4D97-AF65-F5344CB8AC3E}">
        <p14:creationId xmlns:p14="http://schemas.microsoft.com/office/powerpoint/2010/main" val="155836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1D97DCB1-B491-40C7-9E5E-E0C409E54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38" y="804648"/>
            <a:ext cx="10794124" cy="5903037"/>
          </a:xfrm>
          <a:prstGeom prst="rect">
            <a:avLst/>
          </a:prstGeom>
        </p:spPr>
      </p:pic>
      <p:sp>
        <p:nvSpPr>
          <p:cNvPr id="7" name="Title 10">
            <a:extLst>
              <a:ext uri="{FF2B5EF4-FFF2-40B4-BE49-F238E27FC236}">
                <a16:creationId xmlns:a16="http://schemas.microsoft.com/office/drawing/2014/main" id="{D6F2016A-B501-46A0-9604-8B7C66D5ED06}"/>
              </a:ext>
            </a:extLst>
          </p:cNvPr>
          <p:cNvSpPr>
            <a:spLocks noGrp="1"/>
          </p:cNvSpPr>
          <p:nvPr>
            <p:ph type="title"/>
          </p:nvPr>
        </p:nvSpPr>
        <p:spPr>
          <a:xfrm>
            <a:off x="0" y="0"/>
            <a:ext cx="11526794" cy="804648"/>
          </a:xfrm>
        </p:spPr>
        <p:txBody>
          <a:bodyPr>
            <a:normAutofit/>
          </a:bodyPr>
          <a:lstStyle/>
          <a:p>
            <a:r>
              <a:rPr lang="en-US" dirty="0"/>
              <a:t>(Server address)</a:t>
            </a:r>
          </a:p>
        </p:txBody>
      </p:sp>
    </p:spTree>
    <p:extLst>
      <p:ext uri="{BB962C8B-B14F-4D97-AF65-F5344CB8AC3E}">
        <p14:creationId xmlns:p14="http://schemas.microsoft.com/office/powerpoint/2010/main" val="2019578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Genome Assembly: Assessing assembly quality</a:t>
            </a:r>
          </a:p>
        </p:txBody>
      </p:sp>
    </p:spTree>
    <p:extLst>
      <p:ext uri="{BB962C8B-B14F-4D97-AF65-F5344CB8AC3E}">
        <p14:creationId xmlns:p14="http://schemas.microsoft.com/office/powerpoint/2010/main" val="2883378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Genome Assembly: Assessing assembly quality</a:t>
            </a:r>
          </a:p>
        </p:txBody>
      </p:sp>
      <p:graphicFrame>
        <p:nvGraphicFramePr>
          <p:cNvPr id="5" name="Table 9">
            <a:extLst>
              <a:ext uri="{FF2B5EF4-FFF2-40B4-BE49-F238E27FC236}">
                <a16:creationId xmlns:a16="http://schemas.microsoft.com/office/drawing/2014/main" id="{0992BCD2-EB59-4CDE-AC45-C130852B33E0}"/>
              </a:ext>
            </a:extLst>
          </p:cNvPr>
          <p:cNvGraphicFramePr>
            <a:graphicFrameLocks noGrp="1"/>
          </p:cNvGraphicFramePr>
          <p:nvPr/>
        </p:nvGraphicFramePr>
        <p:xfrm>
          <a:off x="665205" y="1704436"/>
          <a:ext cx="11194192" cy="4023360"/>
        </p:xfrm>
        <a:graphic>
          <a:graphicData uri="http://schemas.openxmlformats.org/drawingml/2006/table">
            <a:tbl>
              <a:tblPr firstRow="1" bandRow="1">
                <a:tableStyleId>{2D5ABB26-0587-4C30-8999-92F81FD0307C}</a:tableStyleId>
              </a:tblPr>
              <a:tblGrid>
                <a:gridCol w="3322147">
                  <a:extLst>
                    <a:ext uri="{9D8B030D-6E8A-4147-A177-3AD203B41FA5}">
                      <a16:colId xmlns:a16="http://schemas.microsoft.com/office/drawing/2014/main" val="3650943832"/>
                    </a:ext>
                  </a:extLst>
                </a:gridCol>
                <a:gridCol w="7872045">
                  <a:extLst>
                    <a:ext uri="{9D8B030D-6E8A-4147-A177-3AD203B41FA5}">
                      <a16:colId xmlns:a16="http://schemas.microsoft.com/office/drawing/2014/main" val="633988285"/>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size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sum of the length of all contigs. If you have an expected genome size from a closely related organism or other analysis, this can help determine how much of the genome you have assembled.</a:t>
                      </a:r>
                      <a:endParaRPr lang="en-US" dirty="0">
                        <a:latin typeface="Courier New" panose="02070309020205020404" pitchFamily="49" charset="0"/>
                        <a:cs typeface="Courier New" panose="02070309020205020404" pitchFamily="49" charset="0"/>
                      </a:endParaRP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954159"/>
                  </a:ext>
                </a:extLst>
              </a:tr>
              <a:tr h="68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N50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length, N, of the scaffold/contig such that 50% of the assembly is contained in scaffolds of length N and longer. In other words, at least half of the nucleotides in the assembly belongs to contigs with the N50 length or longer.</a:t>
                      </a:r>
                      <a:endParaRPr lang="en-US" dirty="0">
                        <a:latin typeface="Courier New" panose="02070309020205020404" pitchFamily="49" charset="0"/>
                        <a:cs typeface="Courier New" panose="02070309020205020404" pitchFamily="49" charset="0"/>
                      </a:endParaRP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005769"/>
                  </a:ext>
                </a:extLst>
              </a:tr>
              <a:tr h="688156">
                <a:tc>
                  <a:txBody>
                    <a:bodyPr/>
                    <a:lstStyle/>
                    <a:p>
                      <a:r>
                        <a:rPr lang="en-US" dirty="0"/>
                        <a:t>L90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The number of scaffolds that make up 90% of the assembly. Ideally close to the number of chromosomes in the sequenced organism.</a:t>
                      </a:r>
                      <a:endParaRPr lang="en-US" dirty="0">
                        <a:latin typeface="Courier New" panose="02070309020205020404" pitchFamily="49" charset="0"/>
                        <a:cs typeface="Courier New" panose="02070309020205020404" pitchFamily="49" charset="0"/>
                      </a:endParaRP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933775"/>
                  </a:ext>
                </a:extLst>
              </a:tr>
              <a:tr h="688156">
                <a:tc>
                  <a:txBody>
                    <a:bodyPr/>
                    <a:lstStyle/>
                    <a:p>
                      <a:r>
                        <a:rPr lang="en-US" dirty="0"/>
                        <a:t>Number of 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Bases that can't be confidently called, especially near contig junctions within scaffolds, are represented by Ns in the FASTA assembly file. Counting the total number of Ns can give you an idea of how well contigs were joined together into scaffolds.</a:t>
                      </a:r>
                      <a:endParaRPr lang="en-US" dirty="0">
                        <a:latin typeface="Courier New" panose="02070309020205020404" pitchFamily="49" charset="0"/>
                        <a:cs typeface="Courier New" panose="02070309020205020404" pitchFamily="49" charset="0"/>
                      </a:endParaRP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8590651"/>
                  </a:ext>
                </a:extLst>
              </a:tr>
            </a:tbl>
          </a:graphicData>
        </a:graphic>
      </p:graphicFrame>
    </p:spTree>
    <p:extLst>
      <p:ext uri="{BB962C8B-B14F-4D97-AF65-F5344CB8AC3E}">
        <p14:creationId xmlns:p14="http://schemas.microsoft.com/office/powerpoint/2010/main" val="24385905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Genome Assembly: Assessing assembly quality</a:t>
            </a:r>
          </a:p>
        </p:txBody>
      </p:sp>
      <p:graphicFrame>
        <p:nvGraphicFramePr>
          <p:cNvPr id="5" name="Table 9">
            <a:extLst>
              <a:ext uri="{FF2B5EF4-FFF2-40B4-BE49-F238E27FC236}">
                <a16:creationId xmlns:a16="http://schemas.microsoft.com/office/drawing/2014/main" id="{0992BCD2-EB59-4CDE-AC45-C130852B33E0}"/>
              </a:ext>
            </a:extLst>
          </p:cNvPr>
          <p:cNvGraphicFramePr>
            <a:graphicFrameLocks noGrp="1"/>
          </p:cNvGraphicFramePr>
          <p:nvPr>
            <p:extLst>
              <p:ext uri="{D42A27DB-BD31-4B8C-83A1-F6EECF244321}">
                <p14:modId xmlns:p14="http://schemas.microsoft.com/office/powerpoint/2010/main" val="1260630195"/>
              </p:ext>
            </p:extLst>
          </p:nvPr>
        </p:nvGraphicFramePr>
        <p:xfrm>
          <a:off x="665205" y="1704436"/>
          <a:ext cx="11194192" cy="4023360"/>
        </p:xfrm>
        <a:graphic>
          <a:graphicData uri="http://schemas.openxmlformats.org/drawingml/2006/table">
            <a:tbl>
              <a:tblPr firstRow="1" bandRow="1">
                <a:tableStyleId>{2D5ABB26-0587-4C30-8999-92F81FD0307C}</a:tableStyleId>
              </a:tblPr>
              <a:tblGrid>
                <a:gridCol w="3322147">
                  <a:extLst>
                    <a:ext uri="{9D8B030D-6E8A-4147-A177-3AD203B41FA5}">
                      <a16:colId xmlns:a16="http://schemas.microsoft.com/office/drawing/2014/main" val="3650943832"/>
                    </a:ext>
                  </a:extLst>
                </a:gridCol>
                <a:gridCol w="7872045">
                  <a:extLst>
                    <a:ext uri="{9D8B030D-6E8A-4147-A177-3AD203B41FA5}">
                      <a16:colId xmlns:a16="http://schemas.microsoft.com/office/drawing/2014/main" val="633988285"/>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size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sum of the length of all contigs. If you have an expected genome size from a closely related organism or other analysis, this can help determine how much of the genome you have assembled.</a:t>
                      </a:r>
                      <a:endParaRPr lang="en-US" dirty="0">
                        <a:latin typeface="Courier New" panose="02070309020205020404" pitchFamily="49" charset="0"/>
                        <a:cs typeface="Courier New" panose="02070309020205020404" pitchFamily="49" charset="0"/>
                      </a:endParaRP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954159"/>
                  </a:ext>
                </a:extLst>
              </a:tr>
              <a:tr h="68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N50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length, N, of the scaffold/contig such that 50% of the assembly is contained in scaffolds of length N and longer. In other words, at least half of the nucleotides in the assembly belongs to contigs with the N50 length or longer.</a:t>
                      </a:r>
                      <a:endParaRPr lang="en-US" dirty="0">
                        <a:latin typeface="Courier New" panose="02070309020205020404" pitchFamily="49" charset="0"/>
                        <a:cs typeface="Courier New" panose="02070309020205020404" pitchFamily="49" charset="0"/>
                      </a:endParaRP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005769"/>
                  </a:ext>
                </a:extLst>
              </a:tr>
              <a:tr h="688156">
                <a:tc>
                  <a:txBody>
                    <a:bodyPr/>
                    <a:lstStyle/>
                    <a:p>
                      <a:r>
                        <a:rPr lang="en-US" dirty="0"/>
                        <a:t>L90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The number of scaffolds that make up 90% of the assembly. Ideally close to the number of chromosomes in the sequenced organism.</a:t>
                      </a:r>
                      <a:endParaRPr lang="en-US" dirty="0">
                        <a:latin typeface="Courier New" panose="02070309020205020404" pitchFamily="49" charset="0"/>
                        <a:cs typeface="Courier New" panose="02070309020205020404" pitchFamily="49" charset="0"/>
                      </a:endParaRP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933775"/>
                  </a:ext>
                </a:extLst>
              </a:tr>
              <a:tr h="688156">
                <a:tc>
                  <a:txBody>
                    <a:bodyPr/>
                    <a:lstStyle/>
                    <a:p>
                      <a:r>
                        <a:rPr lang="en-US" dirty="0"/>
                        <a:t>Number of 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Bases that can't be confidently called, especially near contig junctions within scaffolds, are represented by Ns in the FASTA assembly file. Counting the total number of Ns can give you an idea of how well contigs were joined together into scaffolds.</a:t>
                      </a:r>
                      <a:endParaRPr lang="en-US" dirty="0">
                        <a:latin typeface="Courier New" panose="02070309020205020404" pitchFamily="49" charset="0"/>
                        <a:cs typeface="Courier New" panose="02070309020205020404" pitchFamily="49" charset="0"/>
                      </a:endParaRP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8590651"/>
                  </a:ext>
                </a:extLst>
              </a:tr>
            </a:tbl>
          </a:graphicData>
        </a:graphic>
      </p:graphicFrame>
      <p:sp>
        <p:nvSpPr>
          <p:cNvPr id="7" name="Rectangle: Rounded Corners 6">
            <a:extLst>
              <a:ext uri="{FF2B5EF4-FFF2-40B4-BE49-F238E27FC236}">
                <a16:creationId xmlns:a16="http://schemas.microsoft.com/office/drawing/2014/main" id="{E99BD99B-E32B-4B69-B6C1-1EB5C8E9C4DA}"/>
              </a:ext>
            </a:extLst>
          </p:cNvPr>
          <p:cNvSpPr/>
          <p:nvPr/>
        </p:nvSpPr>
        <p:spPr>
          <a:xfrm>
            <a:off x="462117" y="2629652"/>
            <a:ext cx="11526794" cy="11656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48318AF-07C0-4D75-B551-62A9C55EB83A}"/>
              </a:ext>
            </a:extLst>
          </p:cNvPr>
          <p:cNvSpPr txBox="1"/>
          <p:nvPr/>
        </p:nvSpPr>
        <p:spPr>
          <a:xfrm>
            <a:off x="613955" y="986678"/>
            <a:ext cx="10672354" cy="400110"/>
          </a:xfrm>
          <a:prstGeom prst="rect">
            <a:avLst/>
          </a:prstGeom>
          <a:noFill/>
        </p:spPr>
        <p:txBody>
          <a:bodyPr wrap="square" rtlCol="0">
            <a:spAutoFit/>
          </a:bodyPr>
          <a:lstStyle/>
          <a:p>
            <a:pPr algn="ctr"/>
            <a:r>
              <a:rPr lang="en-US" sz="2000" dirty="0">
                <a:latin typeface="Courier" pitchFamily="2" charset="0"/>
              </a:rPr>
              <a:t>Some key definitions</a:t>
            </a:r>
          </a:p>
        </p:txBody>
      </p:sp>
    </p:spTree>
    <p:extLst>
      <p:ext uri="{BB962C8B-B14F-4D97-AF65-F5344CB8AC3E}">
        <p14:creationId xmlns:p14="http://schemas.microsoft.com/office/powerpoint/2010/main" val="1325676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250854"/>
            <a:ext cx="11526794" cy="804648"/>
          </a:xfrm>
        </p:spPr>
        <p:txBody>
          <a:bodyPr>
            <a:noAutofit/>
          </a:bodyPr>
          <a:lstStyle/>
          <a:p>
            <a:pPr algn="ctr"/>
            <a:r>
              <a:rPr lang="en-US" dirty="0"/>
              <a:t>Genome Assembly: Assessing assembly quality</a:t>
            </a:r>
            <a:br>
              <a:rPr lang="en-US" dirty="0"/>
            </a:br>
            <a:r>
              <a:rPr lang="en-US" dirty="0"/>
              <a:t>N50</a:t>
            </a:r>
          </a:p>
        </p:txBody>
      </p:sp>
      <p:pic>
        <p:nvPicPr>
          <p:cNvPr id="4" name="Picture 3" descr="A screenshot of a cell phone&#10;&#10;Description automatically generated">
            <a:extLst>
              <a:ext uri="{FF2B5EF4-FFF2-40B4-BE49-F238E27FC236}">
                <a16:creationId xmlns:a16="http://schemas.microsoft.com/office/drawing/2014/main" id="{AD94865A-B989-48E8-8766-66FB34551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798" y="1645884"/>
            <a:ext cx="8072873" cy="3566231"/>
          </a:xfrm>
          <a:prstGeom prst="rect">
            <a:avLst/>
          </a:prstGeom>
        </p:spPr>
      </p:pic>
      <p:sp>
        <p:nvSpPr>
          <p:cNvPr id="6" name="TextBox 5">
            <a:extLst>
              <a:ext uri="{FF2B5EF4-FFF2-40B4-BE49-F238E27FC236}">
                <a16:creationId xmlns:a16="http://schemas.microsoft.com/office/drawing/2014/main" id="{BA9CFC43-B33B-4B07-BFBB-E3504D77117B}"/>
              </a:ext>
            </a:extLst>
          </p:cNvPr>
          <p:cNvSpPr txBox="1"/>
          <p:nvPr/>
        </p:nvSpPr>
        <p:spPr>
          <a:xfrm>
            <a:off x="1738158" y="5212115"/>
            <a:ext cx="6029325" cy="261610"/>
          </a:xfrm>
          <a:prstGeom prst="rect">
            <a:avLst/>
          </a:prstGeom>
          <a:noFill/>
        </p:spPr>
        <p:txBody>
          <a:bodyPr wrap="square" rtlCol="0">
            <a:spAutoFit/>
          </a:bodyPr>
          <a:lstStyle/>
          <a:p>
            <a:r>
              <a:rPr lang="en-US" sz="1100" i="1" dirty="0">
                <a:solidFill>
                  <a:schemeClr val="bg1">
                    <a:lumMod val="65000"/>
                  </a:schemeClr>
                </a:solidFill>
              </a:rPr>
              <a:t>Source: https://www.molecularecologist.com/2017/03/whats-n50/</a:t>
            </a:r>
            <a:endParaRPr lang="en-US" i="1" dirty="0">
              <a:solidFill>
                <a:schemeClr val="bg1">
                  <a:lumMod val="65000"/>
                </a:schemeClr>
              </a:solidFill>
            </a:endParaRPr>
          </a:p>
        </p:txBody>
      </p:sp>
    </p:spTree>
    <p:extLst>
      <p:ext uri="{BB962C8B-B14F-4D97-AF65-F5344CB8AC3E}">
        <p14:creationId xmlns:p14="http://schemas.microsoft.com/office/powerpoint/2010/main" val="1536941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Genome Assembly: Assessing assembly quality</a:t>
            </a:r>
          </a:p>
        </p:txBody>
      </p:sp>
      <p:sp>
        <p:nvSpPr>
          <p:cNvPr id="3" name="TextBox 2">
            <a:extLst>
              <a:ext uri="{FF2B5EF4-FFF2-40B4-BE49-F238E27FC236}">
                <a16:creationId xmlns:a16="http://schemas.microsoft.com/office/drawing/2014/main" id="{8D196549-E9D0-4A62-9402-D96F18C85621}"/>
              </a:ext>
            </a:extLst>
          </p:cNvPr>
          <p:cNvSpPr txBox="1"/>
          <p:nvPr/>
        </p:nvSpPr>
        <p:spPr>
          <a:xfrm>
            <a:off x="759823" y="1124329"/>
            <a:ext cx="10672354" cy="830997"/>
          </a:xfrm>
          <a:prstGeom prst="rect">
            <a:avLst/>
          </a:prstGeom>
          <a:noFill/>
        </p:spPr>
        <p:txBody>
          <a:bodyPr wrap="square" rtlCol="0">
            <a:spAutoFit/>
          </a:bodyPr>
          <a:lstStyle/>
          <a:p>
            <a:pPr algn="ctr"/>
            <a:r>
              <a:rPr lang="en-US" sz="2400" dirty="0" err="1"/>
              <a:t>Assemblathon</a:t>
            </a:r>
            <a:endParaRPr lang="en-US" sz="2400" dirty="0"/>
          </a:p>
          <a:p>
            <a:pPr algn="ctr"/>
            <a:r>
              <a:rPr lang="en-US" sz="2400" dirty="0">
                <a:hlinkClick r:id="rId3"/>
              </a:rPr>
              <a:t>https://github.com/ucdavis-bioinformatics/assemblathon2-analysis</a:t>
            </a:r>
            <a:endParaRPr lang="en-US" sz="2400" dirty="0"/>
          </a:p>
        </p:txBody>
      </p:sp>
      <p:graphicFrame>
        <p:nvGraphicFramePr>
          <p:cNvPr id="4" name="Table 3">
            <a:extLst>
              <a:ext uri="{FF2B5EF4-FFF2-40B4-BE49-F238E27FC236}">
                <a16:creationId xmlns:a16="http://schemas.microsoft.com/office/drawing/2014/main" id="{F32A165D-5792-41D6-9CE3-1F4817EA0266}"/>
              </a:ext>
            </a:extLst>
          </p:cNvPr>
          <p:cNvGraphicFramePr>
            <a:graphicFrameLocks noGrp="1"/>
          </p:cNvGraphicFramePr>
          <p:nvPr/>
        </p:nvGraphicFramePr>
        <p:xfrm>
          <a:off x="665205" y="305988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Calculate assembly statistics on a pre-generated full </a:t>
                      </a:r>
                      <a:r>
                        <a:rPr lang="en-US" i="1" dirty="0"/>
                        <a:t>D. </a:t>
                      </a:r>
                      <a:r>
                        <a:rPr lang="en-US" i="1" dirty="0" err="1"/>
                        <a:t>pseudoobscura</a:t>
                      </a:r>
                      <a:r>
                        <a:rPr lang="en-US" i="0" dirty="0"/>
                        <a:t> genome with </a:t>
                      </a:r>
                      <a:r>
                        <a:rPr lang="en-US" i="0" dirty="0" err="1"/>
                        <a:t>Assemblathon</a:t>
                      </a:r>
                      <a:r>
                        <a:rPr lang="en-US" i="0" dirty="0"/>
                        <a:t> scripts: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latin typeface="Courier New" panose="02070309020205020404" pitchFamily="49" charset="0"/>
                          <a:cs typeface="Courier New" panose="02070309020205020404" pitchFamily="49" charset="0"/>
                        </a:rPr>
                        <a:t>perl</a:t>
                      </a:r>
                      <a:r>
                        <a:rPr lang="en-US" dirty="0">
                          <a:latin typeface="Courier New" panose="02070309020205020404" pitchFamily="49" charset="0"/>
                          <a:cs typeface="Courier New" panose="02070309020205020404" pitchFamily="49" charset="0"/>
                        </a:rPr>
                        <a:t> /usr/bin/assemblathon_stats.pl expected-outputs/assemblies/spades-</a:t>
                      </a:r>
                      <a:r>
                        <a:rPr lang="en-US" dirty="0" err="1">
                          <a:latin typeface="Courier New" panose="02070309020205020404" pitchFamily="49" charset="0"/>
                          <a:cs typeface="Courier New" panose="02070309020205020404" pitchFamily="49" charset="0"/>
                        </a:rPr>
                        <a:t>illumina</a:t>
                      </a:r>
                      <a:r>
                        <a:rPr lang="en-US" dirty="0">
                          <a:latin typeface="Courier New" panose="02070309020205020404" pitchFamily="49" charset="0"/>
                          <a:cs typeface="Courier New" panose="02070309020205020404" pitchFamily="49" charset="0"/>
                        </a:rPr>
                        <a:t>-only/</a:t>
                      </a:r>
                      <a:r>
                        <a:rPr lang="en-US" dirty="0" err="1">
                          <a:latin typeface="Courier New" panose="02070309020205020404" pitchFamily="49" charset="0"/>
                          <a:cs typeface="Courier New" panose="02070309020205020404" pitchFamily="49" charset="0"/>
                        </a:rPr>
                        <a:t>scaffolds.fasta</a:t>
                      </a:r>
                      <a:r>
                        <a:rPr lang="en-US" dirty="0">
                          <a:latin typeface="Courier New" panose="02070309020205020404" pitchFamily="49" charset="0"/>
                          <a:cs typeface="Courier New" panose="02070309020205020404" pitchFamily="49" charset="0"/>
                        </a:rPr>
                        <a:t> &gt; assemblies/spades-illumina-only-assemblathon.txt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Tree>
    <p:extLst>
      <p:ext uri="{BB962C8B-B14F-4D97-AF65-F5344CB8AC3E}">
        <p14:creationId xmlns:p14="http://schemas.microsoft.com/office/powerpoint/2010/main" val="1116340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Genome Assembly: Assessing assembly quality</a:t>
            </a:r>
          </a:p>
        </p:txBody>
      </p:sp>
      <p:sp>
        <p:nvSpPr>
          <p:cNvPr id="3" name="TextBox 2">
            <a:extLst>
              <a:ext uri="{FF2B5EF4-FFF2-40B4-BE49-F238E27FC236}">
                <a16:creationId xmlns:a16="http://schemas.microsoft.com/office/drawing/2014/main" id="{8D196549-E9D0-4A62-9402-D96F18C85621}"/>
              </a:ext>
            </a:extLst>
          </p:cNvPr>
          <p:cNvSpPr txBox="1"/>
          <p:nvPr/>
        </p:nvSpPr>
        <p:spPr>
          <a:xfrm>
            <a:off x="759823" y="1124329"/>
            <a:ext cx="10672354" cy="830997"/>
          </a:xfrm>
          <a:prstGeom prst="rect">
            <a:avLst/>
          </a:prstGeom>
          <a:noFill/>
        </p:spPr>
        <p:txBody>
          <a:bodyPr wrap="square" rtlCol="0">
            <a:spAutoFit/>
          </a:bodyPr>
          <a:lstStyle/>
          <a:p>
            <a:pPr algn="ctr"/>
            <a:r>
              <a:rPr lang="en-US" sz="2400" dirty="0" err="1"/>
              <a:t>Assemblathon</a:t>
            </a:r>
            <a:endParaRPr lang="en-US" sz="2400" dirty="0"/>
          </a:p>
          <a:p>
            <a:pPr algn="ctr"/>
            <a:r>
              <a:rPr lang="en-US" sz="2400" dirty="0">
                <a:hlinkClick r:id="rId3"/>
              </a:rPr>
              <a:t>https://github.com/ucdavis-bioinformatics/assemblathon2-analysis</a:t>
            </a:r>
            <a:endParaRPr lang="en-US" sz="2400" dirty="0"/>
          </a:p>
        </p:txBody>
      </p:sp>
      <p:graphicFrame>
        <p:nvGraphicFramePr>
          <p:cNvPr id="4" name="Table 3">
            <a:extLst>
              <a:ext uri="{FF2B5EF4-FFF2-40B4-BE49-F238E27FC236}">
                <a16:creationId xmlns:a16="http://schemas.microsoft.com/office/drawing/2014/main" id="{F32A165D-5792-41D6-9CE3-1F4817EA0266}"/>
              </a:ext>
            </a:extLst>
          </p:cNvPr>
          <p:cNvGraphicFramePr>
            <a:graphicFrameLocks noGrp="1"/>
          </p:cNvGraphicFramePr>
          <p:nvPr>
            <p:extLst>
              <p:ext uri="{D42A27DB-BD31-4B8C-83A1-F6EECF244321}">
                <p14:modId xmlns:p14="http://schemas.microsoft.com/office/powerpoint/2010/main" val="4009974901"/>
              </p:ext>
            </p:extLst>
          </p:nvPr>
        </p:nvGraphicFramePr>
        <p:xfrm>
          <a:off x="665205" y="305988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Calculate assembly statistics on a pre-generated full </a:t>
                      </a:r>
                      <a:r>
                        <a:rPr lang="en-US" i="1" dirty="0"/>
                        <a:t>D. </a:t>
                      </a:r>
                      <a:r>
                        <a:rPr lang="en-US" i="1" dirty="0" err="1"/>
                        <a:t>pseudoobscura</a:t>
                      </a:r>
                      <a:r>
                        <a:rPr lang="en-US" i="0" dirty="0"/>
                        <a:t> genome with </a:t>
                      </a:r>
                      <a:r>
                        <a:rPr lang="en-US" i="0" dirty="0" err="1"/>
                        <a:t>Assemblathon</a:t>
                      </a:r>
                      <a:r>
                        <a:rPr lang="en-US" i="0" dirty="0"/>
                        <a:t> scripts: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latin typeface="Courier New" panose="02070309020205020404" pitchFamily="49" charset="0"/>
                          <a:cs typeface="Courier New" panose="02070309020205020404" pitchFamily="49" charset="0"/>
                        </a:rPr>
                        <a:t>perl</a:t>
                      </a:r>
                      <a:r>
                        <a:rPr lang="en-US" dirty="0">
                          <a:latin typeface="Courier New" panose="02070309020205020404" pitchFamily="49" charset="0"/>
                          <a:cs typeface="Courier New" panose="02070309020205020404" pitchFamily="49" charset="0"/>
                        </a:rPr>
                        <a:t> /usr/bin/assemblathon_stats.pl expected-outputs/assemblies/spades-</a:t>
                      </a:r>
                      <a:r>
                        <a:rPr lang="en-US" dirty="0" err="1">
                          <a:latin typeface="Courier New" panose="02070309020205020404" pitchFamily="49" charset="0"/>
                          <a:cs typeface="Courier New" panose="02070309020205020404" pitchFamily="49" charset="0"/>
                        </a:rPr>
                        <a:t>illumina</a:t>
                      </a:r>
                      <a:r>
                        <a:rPr lang="en-US" dirty="0">
                          <a:latin typeface="Courier New" panose="02070309020205020404" pitchFamily="49" charset="0"/>
                          <a:cs typeface="Courier New" panose="02070309020205020404" pitchFamily="49" charset="0"/>
                        </a:rPr>
                        <a:t>-only/</a:t>
                      </a:r>
                      <a:r>
                        <a:rPr lang="en-US" dirty="0" err="1">
                          <a:latin typeface="Courier New" panose="02070309020205020404" pitchFamily="49" charset="0"/>
                          <a:cs typeface="Courier New" panose="02070309020205020404" pitchFamily="49" charset="0"/>
                        </a:rPr>
                        <a:t>scaffolds.fasta</a:t>
                      </a:r>
                      <a:r>
                        <a:rPr lang="en-US" dirty="0">
                          <a:latin typeface="Courier New" panose="02070309020205020404" pitchFamily="49" charset="0"/>
                          <a:cs typeface="Courier New" panose="02070309020205020404" pitchFamily="49" charset="0"/>
                        </a:rPr>
                        <a:t> &gt; assemblies/spades-illumina-only-assemblathon.txt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6" name="Rectangle: Rounded Corners 5">
            <a:extLst>
              <a:ext uri="{FF2B5EF4-FFF2-40B4-BE49-F238E27FC236}">
                <a16:creationId xmlns:a16="http://schemas.microsoft.com/office/drawing/2014/main" id="{85AF6070-46DC-404C-9C13-7380BEB75F52}"/>
              </a:ext>
            </a:extLst>
          </p:cNvPr>
          <p:cNvSpPr/>
          <p:nvPr/>
        </p:nvSpPr>
        <p:spPr>
          <a:xfrm>
            <a:off x="3048844" y="4744546"/>
            <a:ext cx="2910350" cy="64633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0264638-4FE5-4A37-B0C5-3B43F94A9B33}"/>
              </a:ext>
            </a:extLst>
          </p:cNvPr>
          <p:cNvSpPr/>
          <p:nvPr/>
        </p:nvSpPr>
        <p:spPr>
          <a:xfrm>
            <a:off x="4168878" y="4072741"/>
            <a:ext cx="335142" cy="3052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D4D35E-3767-418A-9D2B-9EF7A8B04AF5}"/>
              </a:ext>
            </a:extLst>
          </p:cNvPr>
          <p:cNvSpPr txBox="1"/>
          <p:nvPr/>
        </p:nvSpPr>
        <p:spPr>
          <a:xfrm>
            <a:off x="3048845" y="4744547"/>
            <a:ext cx="2910349" cy="646331"/>
          </a:xfrm>
          <a:prstGeom prst="rect">
            <a:avLst/>
          </a:prstGeom>
          <a:noFill/>
        </p:spPr>
        <p:txBody>
          <a:bodyPr wrap="square" rtlCol="0">
            <a:spAutoFit/>
          </a:bodyPr>
          <a:lstStyle/>
          <a:p>
            <a:pPr algn="ctr"/>
            <a:r>
              <a:rPr lang="en-US" b="1" dirty="0"/>
              <a:t>Redirects</a:t>
            </a:r>
            <a:r>
              <a:rPr lang="en-US" b="1" i="1" dirty="0"/>
              <a:t> </a:t>
            </a:r>
            <a:r>
              <a:rPr lang="en-US" dirty="0"/>
              <a:t>terminal output to a file</a:t>
            </a:r>
            <a:endParaRPr lang="en-US" b="1" dirty="0"/>
          </a:p>
        </p:txBody>
      </p:sp>
    </p:spTree>
    <p:extLst>
      <p:ext uri="{BB962C8B-B14F-4D97-AF65-F5344CB8AC3E}">
        <p14:creationId xmlns:p14="http://schemas.microsoft.com/office/powerpoint/2010/main" val="3471990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Genome Assembly: Assessing assembly quality</a:t>
            </a:r>
          </a:p>
        </p:txBody>
      </p:sp>
      <p:pic>
        <p:nvPicPr>
          <p:cNvPr id="5" name="Picture 4">
            <a:extLst>
              <a:ext uri="{FF2B5EF4-FFF2-40B4-BE49-F238E27FC236}">
                <a16:creationId xmlns:a16="http://schemas.microsoft.com/office/drawing/2014/main" id="{EEADF6B6-4CB7-6249-94D9-1BC4BDD5FD56}"/>
              </a:ext>
            </a:extLst>
          </p:cNvPr>
          <p:cNvPicPr>
            <a:picLocks noChangeAspect="1"/>
          </p:cNvPicPr>
          <p:nvPr/>
        </p:nvPicPr>
        <p:blipFill rotWithShape="1">
          <a:blip r:embed="rId3"/>
          <a:srcRect l="10816" r="-859"/>
          <a:stretch/>
        </p:blipFill>
        <p:spPr>
          <a:xfrm>
            <a:off x="174880" y="2133811"/>
            <a:ext cx="5989946" cy="3741950"/>
          </a:xfrm>
          <a:prstGeom prst="rect">
            <a:avLst/>
          </a:prstGeom>
        </p:spPr>
      </p:pic>
      <p:sp>
        <p:nvSpPr>
          <p:cNvPr id="6" name="TextBox 5">
            <a:extLst>
              <a:ext uri="{FF2B5EF4-FFF2-40B4-BE49-F238E27FC236}">
                <a16:creationId xmlns:a16="http://schemas.microsoft.com/office/drawing/2014/main" id="{9879BBE8-376E-1440-AFFE-D99A6D78B311}"/>
              </a:ext>
            </a:extLst>
          </p:cNvPr>
          <p:cNvSpPr txBox="1"/>
          <p:nvPr/>
        </p:nvSpPr>
        <p:spPr>
          <a:xfrm>
            <a:off x="1636328" y="1764479"/>
            <a:ext cx="3067050" cy="369332"/>
          </a:xfrm>
          <a:prstGeom prst="rect">
            <a:avLst/>
          </a:prstGeom>
          <a:noFill/>
        </p:spPr>
        <p:txBody>
          <a:bodyPr wrap="square" rtlCol="0">
            <a:spAutoFit/>
          </a:bodyPr>
          <a:lstStyle/>
          <a:p>
            <a:pPr algn="ctr"/>
            <a:r>
              <a:rPr lang="en-US" dirty="0"/>
              <a:t>Illumina Only (Spades)</a:t>
            </a:r>
          </a:p>
        </p:txBody>
      </p:sp>
      <p:sp>
        <p:nvSpPr>
          <p:cNvPr id="8" name="TextBox 7">
            <a:extLst>
              <a:ext uri="{FF2B5EF4-FFF2-40B4-BE49-F238E27FC236}">
                <a16:creationId xmlns:a16="http://schemas.microsoft.com/office/drawing/2014/main" id="{DB6A408C-95A6-BB43-B609-DCB1C8D6B3DD}"/>
              </a:ext>
            </a:extLst>
          </p:cNvPr>
          <p:cNvSpPr txBox="1"/>
          <p:nvPr/>
        </p:nvSpPr>
        <p:spPr>
          <a:xfrm>
            <a:off x="4685488" y="982239"/>
            <a:ext cx="3033131" cy="369332"/>
          </a:xfrm>
          <a:prstGeom prst="rect">
            <a:avLst/>
          </a:prstGeom>
          <a:noFill/>
        </p:spPr>
        <p:txBody>
          <a:bodyPr wrap="square" rtlCol="0">
            <a:spAutoFit/>
          </a:bodyPr>
          <a:lstStyle/>
          <a:p>
            <a:r>
              <a:rPr lang="en-US" dirty="0"/>
              <a:t>Assemblathon2 statistics</a:t>
            </a:r>
          </a:p>
        </p:txBody>
      </p:sp>
    </p:spTree>
    <p:extLst>
      <p:ext uri="{BB962C8B-B14F-4D97-AF65-F5344CB8AC3E}">
        <p14:creationId xmlns:p14="http://schemas.microsoft.com/office/powerpoint/2010/main" val="1908201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Genome Assembly: Assessing assembly quality</a:t>
            </a:r>
          </a:p>
        </p:txBody>
      </p:sp>
      <p:pic>
        <p:nvPicPr>
          <p:cNvPr id="5" name="Picture 4">
            <a:extLst>
              <a:ext uri="{FF2B5EF4-FFF2-40B4-BE49-F238E27FC236}">
                <a16:creationId xmlns:a16="http://schemas.microsoft.com/office/drawing/2014/main" id="{EEADF6B6-4CB7-6249-94D9-1BC4BDD5FD56}"/>
              </a:ext>
            </a:extLst>
          </p:cNvPr>
          <p:cNvPicPr>
            <a:picLocks noChangeAspect="1"/>
          </p:cNvPicPr>
          <p:nvPr/>
        </p:nvPicPr>
        <p:blipFill rotWithShape="1">
          <a:blip r:embed="rId3"/>
          <a:srcRect l="10816" r="-859"/>
          <a:stretch/>
        </p:blipFill>
        <p:spPr>
          <a:xfrm>
            <a:off x="174880" y="2133811"/>
            <a:ext cx="5989946" cy="3741950"/>
          </a:xfrm>
          <a:prstGeom prst="rect">
            <a:avLst/>
          </a:prstGeom>
        </p:spPr>
      </p:pic>
      <p:sp>
        <p:nvSpPr>
          <p:cNvPr id="6" name="TextBox 5">
            <a:extLst>
              <a:ext uri="{FF2B5EF4-FFF2-40B4-BE49-F238E27FC236}">
                <a16:creationId xmlns:a16="http://schemas.microsoft.com/office/drawing/2014/main" id="{9879BBE8-376E-1440-AFFE-D99A6D78B311}"/>
              </a:ext>
            </a:extLst>
          </p:cNvPr>
          <p:cNvSpPr txBox="1"/>
          <p:nvPr/>
        </p:nvSpPr>
        <p:spPr>
          <a:xfrm>
            <a:off x="1636328" y="1764479"/>
            <a:ext cx="3067050" cy="369332"/>
          </a:xfrm>
          <a:prstGeom prst="rect">
            <a:avLst/>
          </a:prstGeom>
          <a:noFill/>
        </p:spPr>
        <p:txBody>
          <a:bodyPr wrap="square" rtlCol="0">
            <a:spAutoFit/>
          </a:bodyPr>
          <a:lstStyle/>
          <a:p>
            <a:pPr algn="ctr"/>
            <a:r>
              <a:rPr lang="en-US" dirty="0"/>
              <a:t>Illumina Only (Spades)</a:t>
            </a:r>
          </a:p>
        </p:txBody>
      </p:sp>
      <p:sp>
        <p:nvSpPr>
          <p:cNvPr id="8" name="TextBox 7">
            <a:extLst>
              <a:ext uri="{FF2B5EF4-FFF2-40B4-BE49-F238E27FC236}">
                <a16:creationId xmlns:a16="http://schemas.microsoft.com/office/drawing/2014/main" id="{DB6A408C-95A6-BB43-B609-DCB1C8D6B3DD}"/>
              </a:ext>
            </a:extLst>
          </p:cNvPr>
          <p:cNvSpPr txBox="1"/>
          <p:nvPr/>
        </p:nvSpPr>
        <p:spPr>
          <a:xfrm>
            <a:off x="4685488" y="982239"/>
            <a:ext cx="3033131" cy="369332"/>
          </a:xfrm>
          <a:prstGeom prst="rect">
            <a:avLst/>
          </a:prstGeom>
          <a:noFill/>
        </p:spPr>
        <p:txBody>
          <a:bodyPr wrap="square" rtlCol="0">
            <a:spAutoFit/>
          </a:bodyPr>
          <a:lstStyle/>
          <a:p>
            <a:r>
              <a:rPr lang="en-US" dirty="0"/>
              <a:t>Assemblathon2 statistics</a:t>
            </a:r>
          </a:p>
        </p:txBody>
      </p:sp>
      <p:sp>
        <p:nvSpPr>
          <p:cNvPr id="4" name="Rectangle: Rounded Corners 3">
            <a:extLst>
              <a:ext uri="{FF2B5EF4-FFF2-40B4-BE49-F238E27FC236}">
                <a16:creationId xmlns:a16="http://schemas.microsoft.com/office/drawing/2014/main" id="{78DD6CA9-F697-4896-8D8E-2D4B8726CF64}"/>
              </a:ext>
            </a:extLst>
          </p:cNvPr>
          <p:cNvSpPr/>
          <p:nvPr/>
        </p:nvSpPr>
        <p:spPr>
          <a:xfrm>
            <a:off x="865239" y="2371761"/>
            <a:ext cx="2753032" cy="3052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F16262D-11F9-44D0-A8CE-B779CAA8F36D}"/>
              </a:ext>
            </a:extLst>
          </p:cNvPr>
          <p:cNvSpPr txBox="1"/>
          <p:nvPr/>
        </p:nvSpPr>
        <p:spPr>
          <a:xfrm>
            <a:off x="6764594" y="2133811"/>
            <a:ext cx="4630993" cy="369332"/>
          </a:xfrm>
          <a:prstGeom prst="rect">
            <a:avLst/>
          </a:prstGeom>
          <a:noFill/>
        </p:spPr>
        <p:txBody>
          <a:bodyPr wrap="square" rtlCol="0">
            <a:spAutoFit/>
          </a:bodyPr>
          <a:lstStyle/>
          <a:p>
            <a:pPr marL="285750" indent="-285750">
              <a:buFont typeface="Arial" panose="020B0604020202020204" pitchFamily="34" charset="0"/>
              <a:buChar char="•"/>
            </a:pPr>
            <a:r>
              <a:rPr lang="en-US" dirty="0"/>
              <a:t>About the correct size</a:t>
            </a:r>
          </a:p>
        </p:txBody>
      </p:sp>
    </p:spTree>
    <p:extLst>
      <p:ext uri="{BB962C8B-B14F-4D97-AF65-F5344CB8AC3E}">
        <p14:creationId xmlns:p14="http://schemas.microsoft.com/office/powerpoint/2010/main" val="7604766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Genome Assembly: Assessing assembly quality</a:t>
            </a:r>
          </a:p>
        </p:txBody>
      </p:sp>
      <p:pic>
        <p:nvPicPr>
          <p:cNvPr id="5" name="Picture 4">
            <a:extLst>
              <a:ext uri="{FF2B5EF4-FFF2-40B4-BE49-F238E27FC236}">
                <a16:creationId xmlns:a16="http://schemas.microsoft.com/office/drawing/2014/main" id="{EEADF6B6-4CB7-6249-94D9-1BC4BDD5FD56}"/>
              </a:ext>
            </a:extLst>
          </p:cNvPr>
          <p:cNvPicPr>
            <a:picLocks noChangeAspect="1"/>
          </p:cNvPicPr>
          <p:nvPr/>
        </p:nvPicPr>
        <p:blipFill rotWithShape="1">
          <a:blip r:embed="rId3"/>
          <a:srcRect l="10816" r="-859"/>
          <a:stretch/>
        </p:blipFill>
        <p:spPr>
          <a:xfrm>
            <a:off x="174880" y="2133811"/>
            <a:ext cx="5989946" cy="3741950"/>
          </a:xfrm>
          <a:prstGeom prst="rect">
            <a:avLst/>
          </a:prstGeom>
        </p:spPr>
      </p:pic>
      <p:sp>
        <p:nvSpPr>
          <p:cNvPr id="6" name="TextBox 5">
            <a:extLst>
              <a:ext uri="{FF2B5EF4-FFF2-40B4-BE49-F238E27FC236}">
                <a16:creationId xmlns:a16="http://schemas.microsoft.com/office/drawing/2014/main" id="{9879BBE8-376E-1440-AFFE-D99A6D78B311}"/>
              </a:ext>
            </a:extLst>
          </p:cNvPr>
          <p:cNvSpPr txBox="1"/>
          <p:nvPr/>
        </p:nvSpPr>
        <p:spPr>
          <a:xfrm>
            <a:off x="1636328" y="1764479"/>
            <a:ext cx="3067050" cy="369332"/>
          </a:xfrm>
          <a:prstGeom prst="rect">
            <a:avLst/>
          </a:prstGeom>
          <a:noFill/>
        </p:spPr>
        <p:txBody>
          <a:bodyPr wrap="square" rtlCol="0">
            <a:spAutoFit/>
          </a:bodyPr>
          <a:lstStyle/>
          <a:p>
            <a:pPr algn="ctr"/>
            <a:r>
              <a:rPr lang="en-US" dirty="0"/>
              <a:t>Illumina Only (Spades)</a:t>
            </a:r>
          </a:p>
        </p:txBody>
      </p:sp>
      <p:sp>
        <p:nvSpPr>
          <p:cNvPr id="8" name="TextBox 7">
            <a:extLst>
              <a:ext uri="{FF2B5EF4-FFF2-40B4-BE49-F238E27FC236}">
                <a16:creationId xmlns:a16="http://schemas.microsoft.com/office/drawing/2014/main" id="{DB6A408C-95A6-BB43-B609-DCB1C8D6B3DD}"/>
              </a:ext>
            </a:extLst>
          </p:cNvPr>
          <p:cNvSpPr txBox="1"/>
          <p:nvPr/>
        </p:nvSpPr>
        <p:spPr>
          <a:xfrm>
            <a:off x="4685488" y="982239"/>
            <a:ext cx="3033131" cy="369332"/>
          </a:xfrm>
          <a:prstGeom prst="rect">
            <a:avLst/>
          </a:prstGeom>
          <a:noFill/>
        </p:spPr>
        <p:txBody>
          <a:bodyPr wrap="square" rtlCol="0">
            <a:spAutoFit/>
          </a:bodyPr>
          <a:lstStyle/>
          <a:p>
            <a:r>
              <a:rPr lang="en-US" dirty="0"/>
              <a:t>Assemblathon2 statistics</a:t>
            </a:r>
          </a:p>
        </p:txBody>
      </p:sp>
      <p:sp>
        <p:nvSpPr>
          <p:cNvPr id="4" name="Rectangle: Rounded Corners 3">
            <a:extLst>
              <a:ext uri="{FF2B5EF4-FFF2-40B4-BE49-F238E27FC236}">
                <a16:creationId xmlns:a16="http://schemas.microsoft.com/office/drawing/2014/main" id="{78DD6CA9-F697-4896-8D8E-2D4B8726CF64}"/>
              </a:ext>
            </a:extLst>
          </p:cNvPr>
          <p:cNvSpPr/>
          <p:nvPr/>
        </p:nvSpPr>
        <p:spPr>
          <a:xfrm>
            <a:off x="865239" y="2214443"/>
            <a:ext cx="2753032" cy="3052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F16262D-11F9-44D0-A8CE-B779CAA8F36D}"/>
              </a:ext>
            </a:extLst>
          </p:cNvPr>
          <p:cNvSpPr txBox="1"/>
          <p:nvPr/>
        </p:nvSpPr>
        <p:spPr>
          <a:xfrm>
            <a:off x="6764594" y="2133811"/>
            <a:ext cx="4630993" cy="646331"/>
          </a:xfrm>
          <a:prstGeom prst="rect">
            <a:avLst/>
          </a:prstGeom>
          <a:noFill/>
        </p:spPr>
        <p:txBody>
          <a:bodyPr wrap="square" rtlCol="0">
            <a:spAutoFit/>
          </a:bodyPr>
          <a:lstStyle/>
          <a:p>
            <a:pPr marL="285750" indent="-285750">
              <a:buFont typeface="Arial" panose="020B0604020202020204" pitchFamily="34" charset="0"/>
              <a:buChar char="•"/>
            </a:pPr>
            <a:r>
              <a:rPr lang="en-US" dirty="0"/>
              <a:t>About the correct size</a:t>
            </a:r>
          </a:p>
          <a:p>
            <a:pPr marL="285750" indent="-285750">
              <a:buFont typeface="Arial" panose="020B0604020202020204" pitchFamily="34" charset="0"/>
              <a:buChar char="•"/>
            </a:pPr>
            <a:r>
              <a:rPr lang="en-US" dirty="0"/>
              <a:t>Way too many scaffolds</a:t>
            </a:r>
          </a:p>
        </p:txBody>
      </p:sp>
    </p:spTree>
    <p:extLst>
      <p:ext uri="{BB962C8B-B14F-4D97-AF65-F5344CB8AC3E}">
        <p14:creationId xmlns:p14="http://schemas.microsoft.com/office/powerpoint/2010/main" val="25602494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Genome Assembly: Assessing assembly quality</a:t>
            </a:r>
          </a:p>
        </p:txBody>
      </p:sp>
      <p:pic>
        <p:nvPicPr>
          <p:cNvPr id="4" name="Picture 3">
            <a:extLst>
              <a:ext uri="{FF2B5EF4-FFF2-40B4-BE49-F238E27FC236}">
                <a16:creationId xmlns:a16="http://schemas.microsoft.com/office/drawing/2014/main" id="{6E2D32C9-8450-F742-AF5F-6A3D7DAA72E1}"/>
              </a:ext>
            </a:extLst>
          </p:cNvPr>
          <p:cNvPicPr>
            <a:picLocks noChangeAspect="1"/>
          </p:cNvPicPr>
          <p:nvPr/>
        </p:nvPicPr>
        <p:blipFill rotWithShape="1">
          <a:blip r:embed="rId3"/>
          <a:srcRect l="26474"/>
          <a:stretch/>
        </p:blipFill>
        <p:spPr>
          <a:xfrm>
            <a:off x="6258731" y="2133811"/>
            <a:ext cx="5836640" cy="3741950"/>
          </a:xfrm>
          <a:prstGeom prst="rect">
            <a:avLst/>
          </a:prstGeom>
        </p:spPr>
      </p:pic>
      <p:sp>
        <p:nvSpPr>
          <p:cNvPr id="7" name="TextBox 6">
            <a:extLst>
              <a:ext uri="{FF2B5EF4-FFF2-40B4-BE49-F238E27FC236}">
                <a16:creationId xmlns:a16="http://schemas.microsoft.com/office/drawing/2014/main" id="{EDE4F13E-2669-9742-BB15-A8ABB0851D65}"/>
              </a:ext>
            </a:extLst>
          </p:cNvPr>
          <p:cNvSpPr txBox="1"/>
          <p:nvPr/>
        </p:nvSpPr>
        <p:spPr>
          <a:xfrm>
            <a:off x="7678667" y="1764479"/>
            <a:ext cx="3067050" cy="369332"/>
          </a:xfrm>
          <a:prstGeom prst="rect">
            <a:avLst/>
          </a:prstGeom>
          <a:noFill/>
        </p:spPr>
        <p:txBody>
          <a:bodyPr wrap="square" rtlCol="0">
            <a:spAutoFit/>
          </a:bodyPr>
          <a:lstStyle/>
          <a:p>
            <a:pPr algn="ctr"/>
            <a:r>
              <a:rPr lang="en-US" dirty="0"/>
              <a:t>Nanopore and </a:t>
            </a:r>
            <a:r>
              <a:rPr lang="en-US" dirty="0" err="1"/>
              <a:t>Pacbio</a:t>
            </a:r>
            <a:r>
              <a:rPr lang="en-US" dirty="0"/>
              <a:t> (Spades)</a:t>
            </a:r>
          </a:p>
        </p:txBody>
      </p:sp>
      <p:sp>
        <p:nvSpPr>
          <p:cNvPr id="8" name="TextBox 7">
            <a:extLst>
              <a:ext uri="{FF2B5EF4-FFF2-40B4-BE49-F238E27FC236}">
                <a16:creationId xmlns:a16="http://schemas.microsoft.com/office/drawing/2014/main" id="{DB6A408C-95A6-BB43-B609-DCB1C8D6B3DD}"/>
              </a:ext>
            </a:extLst>
          </p:cNvPr>
          <p:cNvSpPr txBox="1"/>
          <p:nvPr/>
        </p:nvSpPr>
        <p:spPr>
          <a:xfrm>
            <a:off x="4685488" y="982239"/>
            <a:ext cx="3033131" cy="369332"/>
          </a:xfrm>
          <a:prstGeom prst="rect">
            <a:avLst/>
          </a:prstGeom>
          <a:noFill/>
        </p:spPr>
        <p:txBody>
          <a:bodyPr wrap="square" rtlCol="0">
            <a:spAutoFit/>
          </a:bodyPr>
          <a:lstStyle/>
          <a:p>
            <a:r>
              <a:rPr lang="en-US" dirty="0"/>
              <a:t>Assemblathon2 statistics</a:t>
            </a:r>
          </a:p>
        </p:txBody>
      </p:sp>
      <p:pic>
        <p:nvPicPr>
          <p:cNvPr id="3" name="Picture 2">
            <a:extLst>
              <a:ext uri="{FF2B5EF4-FFF2-40B4-BE49-F238E27FC236}">
                <a16:creationId xmlns:a16="http://schemas.microsoft.com/office/drawing/2014/main" id="{69711BFA-9843-4CFA-982B-ABDDDE5B20A9}"/>
              </a:ext>
            </a:extLst>
          </p:cNvPr>
          <p:cNvPicPr>
            <a:picLocks noChangeAspect="1"/>
          </p:cNvPicPr>
          <p:nvPr/>
        </p:nvPicPr>
        <p:blipFill rotWithShape="1">
          <a:blip r:embed="rId4"/>
          <a:srcRect l="10816" r="-859"/>
          <a:stretch/>
        </p:blipFill>
        <p:spPr>
          <a:xfrm>
            <a:off x="174880" y="2133811"/>
            <a:ext cx="5989946" cy="3741950"/>
          </a:xfrm>
          <a:prstGeom prst="rect">
            <a:avLst/>
          </a:prstGeom>
        </p:spPr>
      </p:pic>
      <p:sp>
        <p:nvSpPr>
          <p:cNvPr id="11" name="TextBox 10">
            <a:extLst>
              <a:ext uri="{FF2B5EF4-FFF2-40B4-BE49-F238E27FC236}">
                <a16:creationId xmlns:a16="http://schemas.microsoft.com/office/drawing/2014/main" id="{9856E1A6-2C64-457B-98F4-E0C7628A3801}"/>
              </a:ext>
            </a:extLst>
          </p:cNvPr>
          <p:cNvSpPr txBox="1"/>
          <p:nvPr/>
        </p:nvSpPr>
        <p:spPr>
          <a:xfrm>
            <a:off x="1636328" y="1764479"/>
            <a:ext cx="3067050" cy="369332"/>
          </a:xfrm>
          <a:prstGeom prst="rect">
            <a:avLst/>
          </a:prstGeom>
          <a:noFill/>
        </p:spPr>
        <p:txBody>
          <a:bodyPr wrap="square" rtlCol="0">
            <a:spAutoFit/>
          </a:bodyPr>
          <a:lstStyle/>
          <a:p>
            <a:pPr algn="ctr"/>
            <a:r>
              <a:rPr lang="en-US" dirty="0"/>
              <a:t>Illumina Only (Spades)</a:t>
            </a:r>
          </a:p>
        </p:txBody>
      </p:sp>
      <p:sp>
        <p:nvSpPr>
          <p:cNvPr id="13" name="TextBox 12">
            <a:extLst>
              <a:ext uri="{FF2B5EF4-FFF2-40B4-BE49-F238E27FC236}">
                <a16:creationId xmlns:a16="http://schemas.microsoft.com/office/drawing/2014/main" id="{B816CBCF-BCC9-41C5-9171-25240D05353D}"/>
              </a:ext>
            </a:extLst>
          </p:cNvPr>
          <p:cNvSpPr txBox="1"/>
          <p:nvPr/>
        </p:nvSpPr>
        <p:spPr>
          <a:xfrm>
            <a:off x="1818968" y="6245093"/>
            <a:ext cx="8426245" cy="369332"/>
          </a:xfrm>
          <a:prstGeom prst="rect">
            <a:avLst/>
          </a:prstGeom>
          <a:noFill/>
        </p:spPr>
        <p:txBody>
          <a:bodyPr wrap="square" rtlCol="0">
            <a:spAutoFit/>
          </a:bodyPr>
          <a:lstStyle/>
          <a:p>
            <a:pPr algn="ctr"/>
            <a:r>
              <a:rPr lang="en-US" dirty="0" err="1"/>
              <a:t>SPAdes</a:t>
            </a:r>
            <a:r>
              <a:rPr lang="en-US" dirty="0"/>
              <a:t> performs roughly the same with long or short reads for this genome</a:t>
            </a:r>
          </a:p>
        </p:txBody>
      </p:sp>
      <p:sp>
        <p:nvSpPr>
          <p:cNvPr id="15" name="Rectangle: Rounded Corners 14">
            <a:extLst>
              <a:ext uri="{FF2B5EF4-FFF2-40B4-BE49-F238E27FC236}">
                <a16:creationId xmlns:a16="http://schemas.microsoft.com/office/drawing/2014/main" id="{869489AA-FB28-4004-A808-BF7DAFEEB680}"/>
              </a:ext>
            </a:extLst>
          </p:cNvPr>
          <p:cNvSpPr/>
          <p:nvPr/>
        </p:nvSpPr>
        <p:spPr>
          <a:xfrm>
            <a:off x="2349911" y="6213986"/>
            <a:ext cx="7384025" cy="46328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527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53CB-3A33-498C-A034-3A3F24A466F6}"/>
              </a:ext>
            </a:extLst>
          </p:cNvPr>
          <p:cNvSpPr>
            <a:spLocks noGrp="1"/>
          </p:cNvSpPr>
          <p:nvPr>
            <p:ph type="title"/>
          </p:nvPr>
        </p:nvSpPr>
        <p:spPr/>
        <p:txBody>
          <a:bodyPr/>
          <a:lstStyle/>
          <a:p>
            <a:r>
              <a:rPr lang="en-US" dirty="0"/>
              <a:t>Test data from </a:t>
            </a:r>
            <a:r>
              <a:rPr lang="en-US" i="1" dirty="0"/>
              <a:t>Drosophila </a:t>
            </a:r>
            <a:r>
              <a:rPr lang="en-US" i="1" dirty="0" err="1"/>
              <a:t>pseudoobscura</a:t>
            </a:r>
            <a:endParaRPr lang="en-US" i="1" dirty="0"/>
          </a:p>
        </p:txBody>
      </p:sp>
      <p:pic>
        <p:nvPicPr>
          <p:cNvPr id="5" name="Picture 4" descr="A close up of a piece of paper&#10;&#10;Description automatically generated">
            <a:extLst>
              <a:ext uri="{FF2B5EF4-FFF2-40B4-BE49-F238E27FC236}">
                <a16:creationId xmlns:a16="http://schemas.microsoft.com/office/drawing/2014/main" id="{A43056C9-482B-40F0-B4F0-96602B293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46" y="947350"/>
            <a:ext cx="5300324" cy="5648632"/>
          </a:xfrm>
          <a:prstGeom prst="rect">
            <a:avLst/>
          </a:prstGeom>
        </p:spPr>
      </p:pic>
    </p:spTree>
    <p:extLst>
      <p:ext uri="{BB962C8B-B14F-4D97-AF65-F5344CB8AC3E}">
        <p14:creationId xmlns:p14="http://schemas.microsoft.com/office/powerpoint/2010/main" val="8265583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Genome Assembly: Assessing assembly quality</a:t>
            </a:r>
          </a:p>
        </p:txBody>
      </p:sp>
      <p:sp>
        <p:nvSpPr>
          <p:cNvPr id="6" name="TextBox 5">
            <a:extLst>
              <a:ext uri="{FF2B5EF4-FFF2-40B4-BE49-F238E27FC236}">
                <a16:creationId xmlns:a16="http://schemas.microsoft.com/office/drawing/2014/main" id="{9879BBE8-376E-1440-AFFE-D99A6D78B311}"/>
              </a:ext>
            </a:extLst>
          </p:cNvPr>
          <p:cNvSpPr txBox="1"/>
          <p:nvPr/>
        </p:nvSpPr>
        <p:spPr>
          <a:xfrm>
            <a:off x="7663502" y="1756119"/>
            <a:ext cx="3067050" cy="369332"/>
          </a:xfrm>
          <a:prstGeom prst="rect">
            <a:avLst/>
          </a:prstGeom>
          <a:noFill/>
        </p:spPr>
        <p:txBody>
          <a:bodyPr wrap="square" rtlCol="0">
            <a:spAutoFit/>
          </a:bodyPr>
          <a:lstStyle/>
          <a:p>
            <a:pPr algn="ctr"/>
            <a:r>
              <a:rPr lang="en-US" dirty="0"/>
              <a:t>Nanopore (</a:t>
            </a:r>
            <a:r>
              <a:rPr lang="en-US" dirty="0" err="1"/>
              <a:t>Flye</a:t>
            </a:r>
            <a:r>
              <a:rPr lang="en-US" dirty="0"/>
              <a:t>)</a:t>
            </a:r>
          </a:p>
        </p:txBody>
      </p:sp>
      <p:sp>
        <p:nvSpPr>
          <p:cNvPr id="7" name="TextBox 6">
            <a:extLst>
              <a:ext uri="{FF2B5EF4-FFF2-40B4-BE49-F238E27FC236}">
                <a16:creationId xmlns:a16="http://schemas.microsoft.com/office/drawing/2014/main" id="{EDE4F13E-2669-9742-BB15-A8ABB0851D65}"/>
              </a:ext>
            </a:extLst>
          </p:cNvPr>
          <p:cNvSpPr txBox="1"/>
          <p:nvPr/>
        </p:nvSpPr>
        <p:spPr>
          <a:xfrm>
            <a:off x="1460803" y="1756119"/>
            <a:ext cx="3067050" cy="369332"/>
          </a:xfrm>
          <a:prstGeom prst="rect">
            <a:avLst/>
          </a:prstGeom>
          <a:noFill/>
        </p:spPr>
        <p:txBody>
          <a:bodyPr wrap="square" rtlCol="0">
            <a:spAutoFit/>
          </a:bodyPr>
          <a:lstStyle/>
          <a:p>
            <a:pPr algn="ctr"/>
            <a:r>
              <a:rPr lang="en-US" dirty="0" err="1"/>
              <a:t>Pacbio</a:t>
            </a:r>
            <a:r>
              <a:rPr lang="en-US" dirty="0"/>
              <a:t> (</a:t>
            </a:r>
            <a:r>
              <a:rPr lang="en-US" dirty="0" err="1"/>
              <a:t>Flye</a:t>
            </a:r>
            <a:r>
              <a:rPr lang="en-US" dirty="0"/>
              <a:t>)</a:t>
            </a:r>
          </a:p>
        </p:txBody>
      </p:sp>
      <p:pic>
        <p:nvPicPr>
          <p:cNvPr id="8" name="Picture 7">
            <a:extLst>
              <a:ext uri="{FF2B5EF4-FFF2-40B4-BE49-F238E27FC236}">
                <a16:creationId xmlns:a16="http://schemas.microsoft.com/office/drawing/2014/main" id="{1D4A3A59-79F5-8341-9785-6C29189D497A}"/>
              </a:ext>
            </a:extLst>
          </p:cNvPr>
          <p:cNvPicPr>
            <a:picLocks noChangeAspect="1"/>
          </p:cNvPicPr>
          <p:nvPr/>
        </p:nvPicPr>
        <p:blipFill>
          <a:blip r:embed="rId3"/>
          <a:stretch>
            <a:fillRect/>
          </a:stretch>
        </p:blipFill>
        <p:spPr>
          <a:xfrm>
            <a:off x="118946" y="2184083"/>
            <a:ext cx="5822870" cy="3604118"/>
          </a:xfrm>
          <a:prstGeom prst="rect">
            <a:avLst/>
          </a:prstGeom>
        </p:spPr>
      </p:pic>
      <p:pic>
        <p:nvPicPr>
          <p:cNvPr id="9" name="Picture 8">
            <a:extLst>
              <a:ext uri="{FF2B5EF4-FFF2-40B4-BE49-F238E27FC236}">
                <a16:creationId xmlns:a16="http://schemas.microsoft.com/office/drawing/2014/main" id="{3D873439-2AEF-1E49-8641-9EE0E2945202}"/>
              </a:ext>
            </a:extLst>
          </p:cNvPr>
          <p:cNvPicPr>
            <a:picLocks noChangeAspect="1"/>
          </p:cNvPicPr>
          <p:nvPr/>
        </p:nvPicPr>
        <p:blipFill>
          <a:blip r:embed="rId4"/>
          <a:stretch>
            <a:fillRect/>
          </a:stretch>
        </p:blipFill>
        <p:spPr>
          <a:xfrm>
            <a:off x="6096000" y="2184963"/>
            <a:ext cx="5875550" cy="3603238"/>
          </a:xfrm>
          <a:prstGeom prst="rect">
            <a:avLst/>
          </a:prstGeom>
        </p:spPr>
      </p:pic>
      <p:sp>
        <p:nvSpPr>
          <p:cNvPr id="10" name="TextBox 9">
            <a:extLst>
              <a:ext uri="{FF2B5EF4-FFF2-40B4-BE49-F238E27FC236}">
                <a16:creationId xmlns:a16="http://schemas.microsoft.com/office/drawing/2014/main" id="{379B1CC5-5B05-D347-B8A7-05B7F055473C}"/>
              </a:ext>
            </a:extLst>
          </p:cNvPr>
          <p:cNvSpPr txBox="1"/>
          <p:nvPr/>
        </p:nvSpPr>
        <p:spPr>
          <a:xfrm>
            <a:off x="4685488" y="982239"/>
            <a:ext cx="3033131" cy="369332"/>
          </a:xfrm>
          <a:prstGeom prst="rect">
            <a:avLst/>
          </a:prstGeom>
          <a:noFill/>
        </p:spPr>
        <p:txBody>
          <a:bodyPr wrap="square" rtlCol="0">
            <a:spAutoFit/>
          </a:bodyPr>
          <a:lstStyle/>
          <a:p>
            <a:r>
              <a:rPr lang="en-US" dirty="0"/>
              <a:t>Assemblathon2 statistics</a:t>
            </a:r>
          </a:p>
        </p:txBody>
      </p:sp>
      <p:sp>
        <p:nvSpPr>
          <p:cNvPr id="3" name="TextBox 2">
            <a:extLst>
              <a:ext uri="{FF2B5EF4-FFF2-40B4-BE49-F238E27FC236}">
                <a16:creationId xmlns:a16="http://schemas.microsoft.com/office/drawing/2014/main" id="{A324C25F-91F1-4967-9F62-A1ED5C6EFC4B}"/>
              </a:ext>
            </a:extLst>
          </p:cNvPr>
          <p:cNvSpPr txBox="1"/>
          <p:nvPr/>
        </p:nvSpPr>
        <p:spPr>
          <a:xfrm>
            <a:off x="1818968" y="6245093"/>
            <a:ext cx="8426245" cy="369332"/>
          </a:xfrm>
          <a:prstGeom prst="rect">
            <a:avLst/>
          </a:prstGeom>
          <a:noFill/>
        </p:spPr>
        <p:txBody>
          <a:bodyPr wrap="square" rtlCol="0">
            <a:spAutoFit/>
          </a:bodyPr>
          <a:lstStyle/>
          <a:p>
            <a:pPr algn="ctr"/>
            <a:r>
              <a:rPr lang="en-US" dirty="0" err="1"/>
              <a:t>Flye</a:t>
            </a:r>
            <a:r>
              <a:rPr lang="en-US" dirty="0"/>
              <a:t> (a long read assembler) does much better with the long reads</a:t>
            </a:r>
          </a:p>
        </p:txBody>
      </p:sp>
      <p:sp>
        <p:nvSpPr>
          <p:cNvPr id="4" name="Rectangle: Rounded Corners 3">
            <a:extLst>
              <a:ext uri="{FF2B5EF4-FFF2-40B4-BE49-F238E27FC236}">
                <a16:creationId xmlns:a16="http://schemas.microsoft.com/office/drawing/2014/main" id="{F94D72FE-5094-496D-89EC-2C85D80083D4}"/>
              </a:ext>
            </a:extLst>
          </p:cNvPr>
          <p:cNvSpPr/>
          <p:nvPr/>
        </p:nvSpPr>
        <p:spPr>
          <a:xfrm>
            <a:off x="2349911" y="6213986"/>
            <a:ext cx="7384025" cy="46328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72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Genome Assembly: Assessing assembly quality</a:t>
            </a:r>
          </a:p>
        </p:txBody>
      </p:sp>
      <p:pic>
        <p:nvPicPr>
          <p:cNvPr id="3" name="Picture 2">
            <a:extLst>
              <a:ext uri="{FF2B5EF4-FFF2-40B4-BE49-F238E27FC236}">
                <a16:creationId xmlns:a16="http://schemas.microsoft.com/office/drawing/2014/main" id="{3B98A95F-1EE7-E048-86D0-F3503E9D1651}"/>
              </a:ext>
            </a:extLst>
          </p:cNvPr>
          <p:cNvPicPr>
            <a:picLocks noChangeAspect="1"/>
          </p:cNvPicPr>
          <p:nvPr/>
        </p:nvPicPr>
        <p:blipFill>
          <a:blip r:embed="rId3"/>
          <a:stretch>
            <a:fillRect/>
          </a:stretch>
        </p:blipFill>
        <p:spPr>
          <a:xfrm>
            <a:off x="52483" y="2003100"/>
            <a:ext cx="5297294" cy="1299164"/>
          </a:xfrm>
          <a:prstGeom prst="rect">
            <a:avLst/>
          </a:prstGeom>
        </p:spPr>
      </p:pic>
      <p:sp>
        <p:nvSpPr>
          <p:cNvPr id="4" name="TextBox 3">
            <a:extLst>
              <a:ext uri="{FF2B5EF4-FFF2-40B4-BE49-F238E27FC236}">
                <a16:creationId xmlns:a16="http://schemas.microsoft.com/office/drawing/2014/main" id="{39A5E8C4-FE75-504F-854A-3D5B7D6513DB}"/>
              </a:ext>
            </a:extLst>
          </p:cNvPr>
          <p:cNvSpPr txBox="1"/>
          <p:nvPr/>
        </p:nvSpPr>
        <p:spPr>
          <a:xfrm>
            <a:off x="329795" y="3555736"/>
            <a:ext cx="5019982" cy="1938992"/>
          </a:xfrm>
          <a:prstGeom prst="rect">
            <a:avLst/>
          </a:prstGeom>
          <a:noFill/>
        </p:spPr>
        <p:txBody>
          <a:bodyPr wrap="square" rtlCol="0">
            <a:spAutoFit/>
          </a:bodyPr>
          <a:lstStyle/>
          <a:p>
            <a:r>
              <a:rPr lang="en-US" sz="2000" dirty="0"/>
              <a:t>Benchmarking Universal Single-Copy Orthologs</a:t>
            </a:r>
          </a:p>
          <a:p>
            <a:endParaRPr lang="en-US" sz="2000" dirty="0"/>
          </a:p>
          <a:p>
            <a:r>
              <a:rPr lang="en-US" sz="2000" dirty="0"/>
              <a:t>Also known as: looking for conserved genes in your assembly to see if you assembled them well</a:t>
            </a:r>
          </a:p>
        </p:txBody>
      </p:sp>
      <p:pic>
        <p:nvPicPr>
          <p:cNvPr id="12" name="Picture 11">
            <a:extLst>
              <a:ext uri="{FF2B5EF4-FFF2-40B4-BE49-F238E27FC236}">
                <a16:creationId xmlns:a16="http://schemas.microsoft.com/office/drawing/2014/main" id="{A015D494-9EBB-1047-A224-2FE255BF6282}"/>
              </a:ext>
            </a:extLst>
          </p:cNvPr>
          <p:cNvPicPr>
            <a:picLocks noChangeAspect="1"/>
          </p:cNvPicPr>
          <p:nvPr/>
        </p:nvPicPr>
        <p:blipFill rotWithShape="1">
          <a:blip r:embed="rId4"/>
          <a:srcRect l="-90" b="4369"/>
          <a:stretch/>
        </p:blipFill>
        <p:spPr>
          <a:xfrm>
            <a:off x="5627088" y="1735686"/>
            <a:ext cx="6235117" cy="4095146"/>
          </a:xfrm>
          <a:prstGeom prst="rect">
            <a:avLst/>
          </a:prstGeom>
        </p:spPr>
      </p:pic>
      <p:sp>
        <p:nvSpPr>
          <p:cNvPr id="8" name="TextBox 7">
            <a:extLst>
              <a:ext uri="{FF2B5EF4-FFF2-40B4-BE49-F238E27FC236}">
                <a16:creationId xmlns:a16="http://schemas.microsoft.com/office/drawing/2014/main" id="{FCBD525E-0C43-4B05-9306-4F68D6DC8847}"/>
              </a:ext>
            </a:extLst>
          </p:cNvPr>
          <p:cNvSpPr txBox="1"/>
          <p:nvPr/>
        </p:nvSpPr>
        <p:spPr>
          <a:xfrm>
            <a:off x="3048000" y="883147"/>
            <a:ext cx="6096000" cy="646331"/>
          </a:xfrm>
          <a:prstGeom prst="rect">
            <a:avLst/>
          </a:prstGeom>
          <a:noFill/>
        </p:spPr>
        <p:txBody>
          <a:bodyPr wrap="square">
            <a:spAutoFit/>
          </a:bodyPr>
          <a:lstStyle/>
          <a:p>
            <a:pPr algn="ctr"/>
            <a:r>
              <a:rPr lang="en-US" sz="1800" dirty="0"/>
              <a:t>BUSCO (we will not run this today)</a:t>
            </a:r>
          </a:p>
          <a:p>
            <a:pPr algn="ctr"/>
            <a:r>
              <a:rPr lang="en-US" sz="1800" dirty="0">
                <a:hlinkClick r:id="rId5"/>
              </a:rPr>
              <a:t>https://gitlab.com/ezlab/busco</a:t>
            </a:r>
            <a:endParaRPr lang="en-US" sz="1800" dirty="0"/>
          </a:p>
        </p:txBody>
      </p:sp>
      <p:sp>
        <p:nvSpPr>
          <p:cNvPr id="6" name="TextBox 5">
            <a:extLst>
              <a:ext uri="{FF2B5EF4-FFF2-40B4-BE49-F238E27FC236}">
                <a16:creationId xmlns:a16="http://schemas.microsoft.com/office/drawing/2014/main" id="{E6B4CDC1-D23B-41B3-9045-CF2000EF5611}"/>
              </a:ext>
            </a:extLst>
          </p:cNvPr>
          <p:cNvSpPr txBox="1"/>
          <p:nvPr/>
        </p:nvSpPr>
        <p:spPr>
          <a:xfrm>
            <a:off x="5349777" y="5906235"/>
            <a:ext cx="6029325" cy="261610"/>
          </a:xfrm>
          <a:prstGeom prst="rect">
            <a:avLst/>
          </a:prstGeom>
          <a:noFill/>
        </p:spPr>
        <p:txBody>
          <a:bodyPr wrap="square" rtlCol="0">
            <a:spAutoFit/>
          </a:bodyPr>
          <a:lstStyle/>
          <a:p>
            <a:r>
              <a:rPr lang="en-US" sz="1100" i="1" dirty="0">
                <a:solidFill>
                  <a:schemeClr val="bg1">
                    <a:lumMod val="65000"/>
                  </a:schemeClr>
                </a:solidFill>
              </a:rPr>
              <a:t>Source: </a:t>
            </a:r>
            <a:r>
              <a:rPr lang="en-US" sz="1100" i="1" dirty="0" err="1">
                <a:solidFill>
                  <a:schemeClr val="bg1">
                    <a:lumMod val="65000"/>
                  </a:schemeClr>
                </a:solidFill>
              </a:rPr>
              <a:t>Seppey</a:t>
            </a:r>
            <a:r>
              <a:rPr lang="en-US" sz="1100" i="1" dirty="0">
                <a:solidFill>
                  <a:schemeClr val="bg1">
                    <a:lumMod val="65000"/>
                  </a:schemeClr>
                </a:solidFill>
              </a:rPr>
              <a:t> et al. 2019</a:t>
            </a:r>
            <a:endParaRPr lang="en-US" i="1" dirty="0">
              <a:solidFill>
                <a:schemeClr val="bg1">
                  <a:lumMod val="65000"/>
                </a:schemeClr>
              </a:solidFill>
            </a:endParaRPr>
          </a:p>
        </p:txBody>
      </p:sp>
    </p:spTree>
    <p:extLst>
      <p:ext uri="{BB962C8B-B14F-4D97-AF65-F5344CB8AC3E}">
        <p14:creationId xmlns:p14="http://schemas.microsoft.com/office/powerpoint/2010/main" val="42928667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FE14-D8E8-A544-8E93-D06B300C19F0}"/>
              </a:ext>
            </a:extLst>
          </p:cNvPr>
          <p:cNvSpPr txBox="1">
            <a:spLocks/>
          </p:cNvSpPr>
          <p:nvPr/>
        </p:nvSpPr>
        <p:spPr>
          <a:xfrm>
            <a:off x="332603" y="182030"/>
            <a:ext cx="11526794" cy="80464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Source Sans Pro" panose="020B0503030403020204" pitchFamily="34" charset="0"/>
                <a:ea typeface="Source Sans Pro" panose="020B0503030403020204" pitchFamily="34" charset="0"/>
                <a:cs typeface="+mj-cs"/>
              </a:defRPr>
            </a:lvl1pPr>
          </a:lstStyle>
          <a:p>
            <a:pPr algn="ctr"/>
            <a:r>
              <a:rPr lang="en-US"/>
              <a:t>Genome Assembly: Assessing assembly quality</a:t>
            </a:r>
            <a:endParaRPr lang="en-US" dirty="0"/>
          </a:p>
        </p:txBody>
      </p:sp>
      <p:graphicFrame>
        <p:nvGraphicFramePr>
          <p:cNvPr id="4" name="Table 3">
            <a:extLst>
              <a:ext uri="{FF2B5EF4-FFF2-40B4-BE49-F238E27FC236}">
                <a16:creationId xmlns:a16="http://schemas.microsoft.com/office/drawing/2014/main" id="{984763AA-C6FA-4DBC-88D2-3C84373A8D7F}"/>
              </a:ext>
            </a:extLst>
          </p:cNvPr>
          <p:cNvGraphicFramePr>
            <a:graphicFrameLocks noGrp="1"/>
          </p:cNvGraphicFramePr>
          <p:nvPr>
            <p:extLst>
              <p:ext uri="{D42A27DB-BD31-4B8C-83A1-F6EECF244321}">
                <p14:modId xmlns:p14="http://schemas.microsoft.com/office/powerpoint/2010/main" val="1489652571"/>
              </p:ext>
            </p:extLst>
          </p:nvPr>
        </p:nvGraphicFramePr>
        <p:xfrm>
          <a:off x="489379" y="163699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Example BUSCO command (not to be run):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r>
                        <a:rPr lang="en-US" dirty="0" err="1">
                          <a:latin typeface="Courier" pitchFamily="2" charset="0"/>
                        </a:rPr>
                        <a:t>busco</a:t>
                      </a:r>
                      <a:r>
                        <a:rPr lang="en-US" dirty="0">
                          <a:latin typeface="Courier" pitchFamily="2" charset="0"/>
                        </a:rPr>
                        <a:t> -m genome -</a:t>
                      </a:r>
                      <a:r>
                        <a:rPr lang="en-US" dirty="0" err="1">
                          <a:latin typeface="Courier" pitchFamily="2" charset="0"/>
                        </a:rPr>
                        <a:t>i</a:t>
                      </a:r>
                      <a:r>
                        <a:rPr lang="en-US" dirty="0">
                          <a:latin typeface="Courier" pitchFamily="2" charset="0"/>
                        </a:rPr>
                        <a:t> </a:t>
                      </a:r>
                      <a:r>
                        <a:rPr lang="en-US" dirty="0" err="1">
                          <a:latin typeface="Courier" pitchFamily="2" charset="0"/>
                        </a:rPr>
                        <a:t>scaffolds.fasta</a:t>
                      </a:r>
                      <a:r>
                        <a:rPr lang="en-US" dirty="0">
                          <a:latin typeface="Courier" pitchFamily="2" charset="0"/>
                        </a:rPr>
                        <a:t> -o spades-</a:t>
                      </a:r>
                      <a:r>
                        <a:rPr lang="en-US" dirty="0" err="1">
                          <a:latin typeface="Courier" pitchFamily="2" charset="0"/>
                        </a:rPr>
                        <a:t>illumina</a:t>
                      </a:r>
                      <a:r>
                        <a:rPr lang="en-US" dirty="0">
                          <a:latin typeface="Courier" pitchFamily="2" charset="0"/>
                        </a:rPr>
                        <a:t>-</a:t>
                      </a:r>
                      <a:r>
                        <a:rPr lang="en-US" dirty="0" err="1">
                          <a:latin typeface="Courier" pitchFamily="2" charset="0"/>
                        </a:rPr>
                        <a:t>busco</a:t>
                      </a:r>
                      <a:r>
                        <a:rPr lang="en-US" dirty="0">
                          <a:latin typeface="Courier" pitchFamily="2" charset="0"/>
                        </a:rPr>
                        <a:t> -l diptera_odb10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14" name="TextBox 13">
            <a:extLst>
              <a:ext uri="{FF2B5EF4-FFF2-40B4-BE49-F238E27FC236}">
                <a16:creationId xmlns:a16="http://schemas.microsoft.com/office/drawing/2014/main" id="{E92916F0-D3D6-4937-864A-E4674B54B742}"/>
              </a:ext>
            </a:extLst>
          </p:cNvPr>
          <p:cNvSpPr txBox="1"/>
          <p:nvPr/>
        </p:nvSpPr>
        <p:spPr>
          <a:xfrm>
            <a:off x="3048000" y="883147"/>
            <a:ext cx="6096000" cy="646331"/>
          </a:xfrm>
          <a:prstGeom prst="rect">
            <a:avLst/>
          </a:prstGeom>
          <a:noFill/>
        </p:spPr>
        <p:txBody>
          <a:bodyPr wrap="square">
            <a:spAutoFit/>
          </a:bodyPr>
          <a:lstStyle/>
          <a:p>
            <a:pPr algn="ctr"/>
            <a:r>
              <a:rPr lang="en-US" sz="1800" dirty="0"/>
              <a:t>BUSCO (we will not run this today)</a:t>
            </a:r>
          </a:p>
          <a:p>
            <a:pPr algn="ctr"/>
            <a:r>
              <a:rPr lang="en-US" sz="1800" dirty="0">
                <a:hlinkClick r:id="rId3"/>
              </a:rPr>
              <a:t>https://gitlab.com/ezlab/busco</a:t>
            </a:r>
            <a:endParaRPr lang="en-US" sz="1800" dirty="0"/>
          </a:p>
        </p:txBody>
      </p:sp>
    </p:spTree>
    <p:extLst>
      <p:ext uri="{BB962C8B-B14F-4D97-AF65-F5344CB8AC3E}">
        <p14:creationId xmlns:p14="http://schemas.microsoft.com/office/powerpoint/2010/main" val="27735888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FE14-D8E8-A544-8E93-D06B300C19F0}"/>
              </a:ext>
            </a:extLst>
          </p:cNvPr>
          <p:cNvSpPr txBox="1">
            <a:spLocks/>
          </p:cNvSpPr>
          <p:nvPr/>
        </p:nvSpPr>
        <p:spPr>
          <a:xfrm>
            <a:off x="332603" y="182030"/>
            <a:ext cx="11526794" cy="80464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Source Sans Pro" panose="020B0503030403020204" pitchFamily="34" charset="0"/>
                <a:ea typeface="Source Sans Pro" panose="020B0503030403020204" pitchFamily="34" charset="0"/>
                <a:cs typeface="+mj-cs"/>
              </a:defRPr>
            </a:lvl1pPr>
          </a:lstStyle>
          <a:p>
            <a:pPr algn="ctr"/>
            <a:r>
              <a:rPr lang="en-US" dirty="0"/>
              <a:t>Genome Assembly: Assessing assembly quality</a:t>
            </a:r>
          </a:p>
        </p:txBody>
      </p:sp>
      <p:pic>
        <p:nvPicPr>
          <p:cNvPr id="6" name="Picture 5">
            <a:extLst>
              <a:ext uri="{FF2B5EF4-FFF2-40B4-BE49-F238E27FC236}">
                <a16:creationId xmlns:a16="http://schemas.microsoft.com/office/drawing/2014/main" id="{AFB97E48-3D03-4C42-B046-840D3275D720}"/>
              </a:ext>
            </a:extLst>
          </p:cNvPr>
          <p:cNvPicPr>
            <a:picLocks noChangeAspect="1"/>
          </p:cNvPicPr>
          <p:nvPr/>
        </p:nvPicPr>
        <p:blipFill>
          <a:blip r:embed="rId3"/>
          <a:stretch>
            <a:fillRect/>
          </a:stretch>
        </p:blipFill>
        <p:spPr>
          <a:xfrm>
            <a:off x="6310399" y="3644771"/>
            <a:ext cx="5612188" cy="2340996"/>
          </a:xfrm>
          <a:prstGeom prst="rect">
            <a:avLst/>
          </a:prstGeom>
        </p:spPr>
      </p:pic>
      <p:sp>
        <p:nvSpPr>
          <p:cNvPr id="8" name="TextBox 7">
            <a:extLst>
              <a:ext uri="{FF2B5EF4-FFF2-40B4-BE49-F238E27FC236}">
                <a16:creationId xmlns:a16="http://schemas.microsoft.com/office/drawing/2014/main" id="{A55A00C6-9839-5D40-AD4E-3B928DBD48B1}"/>
              </a:ext>
            </a:extLst>
          </p:cNvPr>
          <p:cNvSpPr txBox="1"/>
          <p:nvPr/>
        </p:nvSpPr>
        <p:spPr>
          <a:xfrm>
            <a:off x="8307077" y="3275438"/>
            <a:ext cx="3033131" cy="369332"/>
          </a:xfrm>
          <a:prstGeom prst="rect">
            <a:avLst/>
          </a:prstGeom>
          <a:noFill/>
        </p:spPr>
        <p:txBody>
          <a:bodyPr wrap="square" rtlCol="0">
            <a:spAutoFit/>
          </a:bodyPr>
          <a:lstStyle/>
          <a:p>
            <a:r>
              <a:rPr lang="en-US" dirty="0" err="1"/>
              <a:t>Pacbio-Flye</a:t>
            </a:r>
            <a:endParaRPr lang="en-US" dirty="0"/>
          </a:p>
        </p:txBody>
      </p:sp>
      <p:pic>
        <p:nvPicPr>
          <p:cNvPr id="3" name="Picture 2">
            <a:extLst>
              <a:ext uri="{FF2B5EF4-FFF2-40B4-BE49-F238E27FC236}">
                <a16:creationId xmlns:a16="http://schemas.microsoft.com/office/drawing/2014/main" id="{8ACA2A0A-E454-1D4E-B80B-9A2F917CA3D6}"/>
              </a:ext>
            </a:extLst>
          </p:cNvPr>
          <p:cNvPicPr>
            <a:picLocks noChangeAspect="1"/>
          </p:cNvPicPr>
          <p:nvPr/>
        </p:nvPicPr>
        <p:blipFill>
          <a:blip r:embed="rId4"/>
          <a:stretch>
            <a:fillRect/>
          </a:stretch>
        </p:blipFill>
        <p:spPr>
          <a:xfrm>
            <a:off x="332602" y="3644770"/>
            <a:ext cx="5753873" cy="2341693"/>
          </a:xfrm>
          <a:prstGeom prst="rect">
            <a:avLst/>
          </a:prstGeom>
        </p:spPr>
      </p:pic>
      <p:sp>
        <p:nvSpPr>
          <p:cNvPr id="10" name="TextBox 9">
            <a:extLst>
              <a:ext uri="{FF2B5EF4-FFF2-40B4-BE49-F238E27FC236}">
                <a16:creationId xmlns:a16="http://schemas.microsoft.com/office/drawing/2014/main" id="{F91394A6-610D-A246-A50A-64FD2D5DC68B}"/>
              </a:ext>
            </a:extLst>
          </p:cNvPr>
          <p:cNvSpPr txBox="1"/>
          <p:nvPr/>
        </p:nvSpPr>
        <p:spPr>
          <a:xfrm>
            <a:off x="2504205" y="3275438"/>
            <a:ext cx="3033131" cy="369332"/>
          </a:xfrm>
          <a:prstGeom prst="rect">
            <a:avLst/>
          </a:prstGeom>
          <a:noFill/>
        </p:spPr>
        <p:txBody>
          <a:bodyPr wrap="square" rtlCol="0">
            <a:spAutoFit/>
          </a:bodyPr>
          <a:lstStyle/>
          <a:p>
            <a:r>
              <a:rPr lang="en-US" dirty="0"/>
              <a:t>Illumina-Spades</a:t>
            </a:r>
          </a:p>
        </p:txBody>
      </p:sp>
      <p:graphicFrame>
        <p:nvGraphicFramePr>
          <p:cNvPr id="4" name="Table 3">
            <a:extLst>
              <a:ext uri="{FF2B5EF4-FFF2-40B4-BE49-F238E27FC236}">
                <a16:creationId xmlns:a16="http://schemas.microsoft.com/office/drawing/2014/main" id="{984763AA-C6FA-4DBC-88D2-3C84373A8D7F}"/>
              </a:ext>
            </a:extLst>
          </p:cNvPr>
          <p:cNvGraphicFramePr>
            <a:graphicFrameLocks noGrp="1"/>
          </p:cNvGraphicFramePr>
          <p:nvPr/>
        </p:nvGraphicFramePr>
        <p:xfrm>
          <a:off x="489379" y="163699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Example BUSCO command (not to be run):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r>
                        <a:rPr lang="en-US" dirty="0" err="1">
                          <a:latin typeface="Courier" pitchFamily="2" charset="0"/>
                        </a:rPr>
                        <a:t>busco</a:t>
                      </a:r>
                      <a:r>
                        <a:rPr lang="en-US" dirty="0">
                          <a:latin typeface="Courier" pitchFamily="2" charset="0"/>
                        </a:rPr>
                        <a:t> -m genome -</a:t>
                      </a:r>
                      <a:r>
                        <a:rPr lang="en-US" dirty="0" err="1">
                          <a:latin typeface="Courier" pitchFamily="2" charset="0"/>
                        </a:rPr>
                        <a:t>i</a:t>
                      </a:r>
                      <a:r>
                        <a:rPr lang="en-US" dirty="0">
                          <a:latin typeface="Courier" pitchFamily="2" charset="0"/>
                        </a:rPr>
                        <a:t> </a:t>
                      </a:r>
                      <a:r>
                        <a:rPr lang="en-US" dirty="0" err="1">
                          <a:latin typeface="Courier" pitchFamily="2" charset="0"/>
                        </a:rPr>
                        <a:t>scaffolds.fasta</a:t>
                      </a:r>
                      <a:r>
                        <a:rPr lang="en-US" dirty="0">
                          <a:latin typeface="Courier" pitchFamily="2" charset="0"/>
                        </a:rPr>
                        <a:t> -o spades-</a:t>
                      </a:r>
                      <a:r>
                        <a:rPr lang="en-US" dirty="0" err="1">
                          <a:latin typeface="Courier" pitchFamily="2" charset="0"/>
                        </a:rPr>
                        <a:t>illumina</a:t>
                      </a:r>
                      <a:r>
                        <a:rPr lang="en-US" dirty="0">
                          <a:latin typeface="Courier" pitchFamily="2" charset="0"/>
                        </a:rPr>
                        <a:t>-</a:t>
                      </a:r>
                      <a:r>
                        <a:rPr lang="en-US" dirty="0" err="1">
                          <a:latin typeface="Courier" pitchFamily="2" charset="0"/>
                        </a:rPr>
                        <a:t>busco</a:t>
                      </a:r>
                      <a:r>
                        <a:rPr lang="en-US" dirty="0">
                          <a:latin typeface="Courier" pitchFamily="2" charset="0"/>
                        </a:rPr>
                        <a:t> -l diptera_odb10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14" name="TextBox 13">
            <a:extLst>
              <a:ext uri="{FF2B5EF4-FFF2-40B4-BE49-F238E27FC236}">
                <a16:creationId xmlns:a16="http://schemas.microsoft.com/office/drawing/2014/main" id="{E92916F0-D3D6-4937-864A-E4674B54B742}"/>
              </a:ext>
            </a:extLst>
          </p:cNvPr>
          <p:cNvSpPr txBox="1"/>
          <p:nvPr/>
        </p:nvSpPr>
        <p:spPr>
          <a:xfrm>
            <a:off x="3048000" y="883147"/>
            <a:ext cx="6096000" cy="646331"/>
          </a:xfrm>
          <a:prstGeom prst="rect">
            <a:avLst/>
          </a:prstGeom>
          <a:noFill/>
        </p:spPr>
        <p:txBody>
          <a:bodyPr wrap="square">
            <a:spAutoFit/>
          </a:bodyPr>
          <a:lstStyle/>
          <a:p>
            <a:pPr algn="ctr"/>
            <a:r>
              <a:rPr lang="en-US" sz="1800" dirty="0"/>
              <a:t>BUSCO (we will not run this today)</a:t>
            </a:r>
          </a:p>
          <a:p>
            <a:pPr algn="ctr"/>
            <a:r>
              <a:rPr lang="en-US" sz="1800" dirty="0">
                <a:hlinkClick r:id="rId5"/>
              </a:rPr>
              <a:t>https://gitlab.com/ezlab/busco</a:t>
            </a:r>
            <a:endParaRPr lang="en-US" sz="1800" dirty="0"/>
          </a:p>
        </p:txBody>
      </p:sp>
    </p:spTree>
    <p:extLst>
      <p:ext uri="{BB962C8B-B14F-4D97-AF65-F5344CB8AC3E}">
        <p14:creationId xmlns:p14="http://schemas.microsoft.com/office/powerpoint/2010/main" val="38939943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FE14-D8E8-A544-8E93-D06B300C19F0}"/>
              </a:ext>
            </a:extLst>
          </p:cNvPr>
          <p:cNvSpPr txBox="1">
            <a:spLocks/>
          </p:cNvSpPr>
          <p:nvPr/>
        </p:nvSpPr>
        <p:spPr>
          <a:xfrm>
            <a:off x="332603" y="182030"/>
            <a:ext cx="11526794" cy="80464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Source Sans Pro" panose="020B0503030403020204" pitchFamily="34" charset="0"/>
                <a:ea typeface="Source Sans Pro" panose="020B0503030403020204" pitchFamily="34" charset="0"/>
                <a:cs typeface="+mj-cs"/>
              </a:defRPr>
            </a:lvl1pPr>
          </a:lstStyle>
          <a:p>
            <a:pPr algn="ctr"/>
            <a:r>
              <a:rPr lang="en-US"/>
              <a:t>Genome Assembly: Assessing assembly quality</a:t>
            </a:r>
            <a:endParaRPr lang="en-US" dirty="0"/>
          </a:p>
        </p:txBody>
      </p:sp>
      <p:pic>
        <p:nvPicPr>
          <p:cNvPr id="6" name="Picture 5">
            <a:extLst>
              <a:ext uri="{FF2B5EF4-FFF2-40B4-BE49-F238E27FC236}">
                <a16:creationId xmlns:a16="http://schemas.microsoft.com/office/drawing/2014/main" id="{AFB97E48-3D03-4C42-B046-840D3275D720}"/>
              </a:ext>
            </a:extLst>
          </p:cNvPr>
          <p:cNvPicPr>
            <a:picLocks noChangeAspect="1"/>
          </p:cNvPicPr>
          <p:nvPr/>
        </p:nvPicPr>
        <p:blipFill>
          <a:blip r:embed="rId3"/>
          <a:stretch>
            <a:fillRect/>
          </a:stretch>
        </p:blipFill>
        <p:spPr>
          <a:xfrm>
            <a:off x="6310399" y="3644771"/>
            <a:ext cx="5612188" cy="2340996"/>
          </a:xfrm>
          <a:prstGeom prst="rect">
            <a:avLst/>
          </a:prstGeom>
        </p:spPr>
      </p:pic>
      <p:sp>
        <p:nvSpPr>
          <p:cNvPr id="8" name="TextBox 7">
            <a:extLst>
              <a:ext uri="{FF2B5EF4-FFF2-40B4-BE49-F238E27FC236}">
                <a16:creationId xmlns:a16="http://schemas.microsoft.com/office/drawing/2014/main" id="{A55A00C6-9839-5D40-AD4E-3B928DBD48B1}"/>
              </a:ext>
            </a:extLst>
          </p:cNvPr>
          <p:cNvSpPr txBox="1"/>
          <p:nvPr/>
        </p:nvSpPr>
        <p:spPr>
          <a:xfrm>
            <a:off x="8307077" y="3275438"/>
            <a:ext cx="3033131" cy="369332"/>
          </a:xfrm>
          <a:prstGeom prst="rect">
            <a:avLst/>
          </a:prstGeom>
          <a:noFill/>
        </p:spPr>
        <p:txBody>
          <a:bodyPr wrap="square" rtlCol="0">
            <a:spAutoFit/>
          </a:bodyPr>
          <a:lstStyle/>
          <a:p>
            <a:r>
              <a:rPr lang="en-US" dirty="0" err="1"/>
              <a:t>Pacbio-Flye</a:t>
            </a:r>
            <a:endParaRPr lang="en-US" dirty="0"/>
          </a:p>
        </p:txBody>
      </p:sp>
      <p:pic>
        <p:nvPicPr>
          <p:cNvPr id="3" name="Picture 2">
            <a:extLst>
              <a:ext uri="{FF2B5EF4-FFF2-40B4-BE49-F238E27FC236}">
                <a16:creationId xmlns:a16="http://schemas.microsoft.com/office/drawing/2014/main" id="{8ACA2A0A-E454-1D4E-B80B-9A2F917CA3D6}"/>
              </a:ext>
            </a:extLst>
          </p:cNvPr>
          <p:cNvPicPr>
            <a:picLocks noChangeAspect="1"/>
          </p:cNvPicPr>
          <p:nvPr/>
        </p:nvPicPr>
        <p:blipFill>
          <a:blip r:embed="rId4"/>
          <a:stretch>
            <a:fillRect/>
          </a:stretch>
        </p:blipFill>
        <p:spPr>
          <a:xfrm>
            <a:off x="332602" y="3644770"/>
            <a:ext cx="5753873" cy="2341693"/>
          </a:xfrm>
          <a:prstGeom prst="rect">
            <a:avLst/>
          </a:prstGeom>
        </p:spPr>
      </p:pic>
      <p:sp>
        <p:nvSpPr>
          <p:cNvPr id="10" name="TextBox 9">
            <a:extLst>
              <a:ext uri="{FF2B5EF4-FFF2-40B4-BE49-F238E27FC236}">
                <a16:creationId xmlns:a16="http://schemas.microsoft.com/office/drawing/2014/main" id="{F91394A6-610D-A246-A50A-64FD2D5DC68B}"/>
              </a:ext>
            </a:extLst>
          </p:cNvPr>
          <p:cNvSpPr txBox="1"/>
          <p:nvPr/>
        </p:nvSpPr>
        <p:spPr>
          <a:xfrm>
            <a:off x="2504205" y="3275438"/>
            <a:ext cx="3033131" cy="369332"/>
          </a:xfrm>
          <a:prstGeom prst="rect">
            <a:avLst/>
          </a:prstGeom>
          <a:noFill/>
        </p:spPr>
        <p:txBody>
          <a:bodyPr wrap="square" rtlCol="0">
            <a:spAutoFit/>
          </a:bodyPr>
          <a:lstStyle/>
          <a:p>
            <a:r>
              <a:rPr lang="en-US" dirty="0"/>
              <a:t>Illumina-Spades</a:t>
            </a:r>
          </a:p>
        </p:txBody>
      </p:sp>
      <p:graphicFrame>
        <p:nvGraphicFramePr>
          <p:cNvPr id="4" name="Table 3">
            <a:extLst>
              <a:ext uri="{FF2B5EF4-FFF2-40B4-BE49-F238E27FC236}">
                <a16:creationId xmlns:a16="http://schemas.microsoft.com/office/drawing/2014/main" id="{984763AA-C6FA-4DBC-88D2-3C84373A8D7F}"/>
              </a:ext>
            </a:extLst>
          </p:cNvPr>
          <p:cNvGraphicFramePr>
            <a:graphicFrameLocks noGrp="1"/>
          </p:cNvGraphicFramePr>
          <p:nvPr/>
        </p:nvGraphicFramePr>
        <p:xfrm>
          <a:off x="489379" y="163699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Example BUSCO command (not to be run):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r>
                        <a:rPr lang="en-US" dirty="0" err="1">
                          <a:latin typeface="Courier" pitchFamily="2" charset="0"/>
                        </a:rPr>
                        <a:t>busco</a:t>
                      </a:r>
                      <a:r>
                        <a:rPr lang="en-US" dirty="0">
                          <a:latin typeface="Courier" pitchFamily="2" charset="0"/>
                        </a:rPr>
                        <a:t> -m genome -</a:t>
                      </a:r>
                      <a:r>
                        <a:rPr lang="en-US" dirty="0" err="1">
                          <a:latin typeface="Courier" pitchFamily="2" charset="0"/>
                        </a:rPr>
                        <a:t>i</a:t>
                      </a:r>
                      <a:r>
                        <a:rPr lang="en-US" dirty="0">
                          <a:latin typeface="Courier" pitchFamily="2" charset="0"/>
                        </a:rPr>
                        <a:t> </a:t>
                      </a:r>
                      <a:r>
                        <a:rPr lang="en-US" dirty="0" err="1">
                          <a:latin typeface="Courier" pitchFamily="2" charset="0"/>
                        </a:rPr>
                        <a:t>scaffolds.fasta</a:t>
                      </a:r>
                      <a:r>
                        <a:rPr lang="en-US" dirty="0">
                          <a:latin typeface="Courier" pitchFamily="2" charset="0"/>
                        </a:rPr>
                        <a:t> -o spades-</a:t>
                      </a:r>
                      <a:r>
                        <a:rPr lang="en-US" dirty="0" err="1">
                          <a:latin typeface="Courier" pitchFamily="2" charset="0"/>
                        </a:rPr>
                        <a:t>illumina</a:t>
                      </a:r>
                      <a:r>
                        <a:rPr lang="en-US" dirty="0">
                          <a:latin typeface="Courier" pitchFamily="2" charset="0"/>
                        </a:rPr>
                        <a:t>-</a:t>
                      </a:r>
                      <a:r>
                        <a:rPr lang="en-US" dirty="0" err="1">
                          <a:latin typeface="Courier" pitchFamily="2" charset="0"/>
                        </a:rPr>
                        <a:t>busco</a:t>
                      </a:r>
                      <a:r>
                        <a:rPr lang="en-US" dirty="0">
                          <a:latin typeface="Courier" pitchFamily="2" charset="0"/>
                        </a:rPr>
                        <a:t> -l diptera_odb10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14" name="TextBox 13">
            <a:extLst>
              <a:ext uri="{FF2B5EF4-FFF2-40B4-BE49-F238E27FC236}">
                <a16:creationId xmlns:a16="http://schemas.microsoft.com/office/drawing/2014/main" id="{E92916F0-D3D6-4937-864A-E4674B54B742}"/>
              </a:ext>
            </a:extLst>
          </p:cNvPr>
          <p:cNvSpPr txBox="1"/>
          <p:nvPr/>
        </p:nvSpPr>
        <p:spPr>
          <a:xfrm>
            <a:off x="3048000" y="883147"/>
            <a:ext cx="6096000" cy="646331"/>
          </a:xfrm>
          <a:prstGeom prst="rect">
            <a:avLst/>
          </a:prstGeom>
          <a:noFill/>
        </p:spPr>
        <p:txBody>
          <a:bodyPr wrap="square">
            <a:spAutoFit/>
          </a:bodyPr>
          <a:lstStyle/>
          <a:p>
            <a:pPr algn="ctr"/>
            <a:r>
              <a:rPr lang="en-US" sz="1800" dirty="0"/>
              <a:t>BUSCO (we will not run this today)</a:t>
            </a:r>
          </a:p>
          <a:p>
            <a:pPr algn="ctr"/>
            <a:r>
              <a:rPr lang="en-US" sz="1800" dirty="0">
                <a:hlinkClick r:id="rId5"/>
              </a:rPr>
              <a:t>https://gitlab.com/ezlab/busco</a:t>
            </a:r>
            <a:endParaRPr lang="en-US" sz="1800" dirty="0"/>
          </a:p>
        </p:txBody>
      </p:sp>
      <p:sp>
        <p:nvSpPr>
          <p:cNvPr id="5" name="TextBox 4">
            <a:extLst>
              <a:ext uri="{FF2B5EF4-FFF2-40B4-BE49-F238E27FC236}">
                <a16:creationId xmlns:a16="http://schemas.microsoft.com/office/drawing/2014/main" id="{A320A896-EEEC-4808-817B-DE1475B56CA7}"/>
              </a:ext>
            </a:extLst>
          </p:cNvPr>
          <p:cNvSpPr txBox="1"/>
          <p:nvPr/>
        </p:nvSpPr>
        <p:spPr>
          <a:xfrm>
            <a:off x="1924665" y="6102578"/>
            <a:ext cx="8486775" cy="646331"/>
          </a:xfrm>
          <a:prstGeom prst="rect">
            <a:avLst/>
          </a:prstGeom>
          <a:noFill/>
        </p:spPr>
        <p:txBody>
          <a:bodyPr wrap="square" rtlCol="0">
            <a:spAutoFit/>
          </a:bodyPr>
          <a:lstStyle/>
          <a:p>
            <a:pPr algn="ctr"/>
            <a:r>
              <a:rPr lang="en-US" dirty="0"/>
              <a:t>You can see that despite a big difference in assembly </a:t>
            </a:r>
            <a:r>
              <a:rPr lang="en-US" i="1" dirty="0"/>
              <a:t>contiguity</a:t>
            </a:r>
            <a:r>
              <a:rPr lang="en-US" dirty="0"/>
              <a:t>, there is relatively little changes in the BUSCO scores! </a:t>
            </a:r>
          </a:p>
        </p:txBody>
      </p:sp>
      <p:sp>
        <p:nvSpPr>
          <p:cNvPr id="7" name="Rectangle: Rounded Corners 6">
            <a:extLst>
              <a:ext uri="{FF2B5EF4-FFF2-40B4-BE49-F238E27FC236}">
                <a16:creationId xmlns:a16="http://schemas.microsoft.com/office/drawing/2014/main" id="{25E1982D-2032-40BE-863B-1B94B006F7B4}"/>
              </a:ext>
            </a:extLst>
          </p:cNvPr>
          <p:cNvSpPr/>
          <p:nvPr/>
        </p:nvSpPr>
        <p:spPr>
          <a:xfrm>
            <a:off x="2025446" y="6114323"/>
            <a:ext cx="8395826" cy="64633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5237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DEF429-24F8-DF43-A0C4-64EB19C78F38}"/>
              </a:ext>
            </a:extLst>
          </p:cNvPr>
          <p:cNvSpPr txBox="1"/>
          <p:nvPr/>
        </p:nvSpPr>
        <p:spPr>
          <a:xfrm>
            <a:off x="1358900" y="1469071"/>
            <a:ext cx="9474200" cy="707886"/>
          </a:xfrm>
          <a:prstGeom prst="rect">
            <a:avLst/>
          </a:prstGeom>
          <a:noFill/>
        </p:spPr>
        <p:txBody>
          <a:bodyPr wrap="square" rtlCol="0">
            <a:spAutoFit/>
          </a:bodyPr>
          <a:lstStyle/>
          <a:p>
            <a:pPr algn="ctr"/>
            <a:r>
              <a:rPr lang="en-US" sz="2000" dirty="0"/>
              <a:t>Creating a </a:t>
            </a:r>
            <a:r>
              <a:rPr lang="en-US" sz="2000" dirty="0" err="1"/>
              <a:t>fasta</a:t>
            </a:r>
            <a:r>
              <a:rPr lang="en-US" sz="2000" dirty="0"/>
              <a:t> index file can help us understand how many scaffolds there are and their relative size, as well as naming conventions.</a:t>
            </a:r>
          </a:p>
        </p:txBody>
      </p:sp>
      <p:sp>
        <p:nvSpPr>
          <p:cNvPr id="17" name="Title 1">
            <a:extLst>
              <a:ext uri="{FF2B5EF4-FFF2-40B4-BE49-F238E27FC236}">
                <a16:creationId xmlns:a16="http://schemas.microsoft.com/office/drawing/2014/main" id="{D36DDD94-9EB8-4F27-B244-A4029E979261}"/>
              </a:ext>
            </a:extLst>
          </p:cNvPr>
          <p:cNvSpPr txBox="1">
            <a:spLocks/>
          </p:cNvSpPr>
          <p:nvPr/>
        </p:nvSpPr>
        <p:spPr>
          <a:xfrm>
            <a:off x="332603" y="182030"/>
            <a:ext cx="11526794" cy="80464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Source Sans Pro" panose="020B0503030403020204" pitchFamily="34" charset="0"/>
                <a:ea typeface="Source Sans Pro" panose="020B0503030403020204" pitchFamily="34" charset="0"/>
                <a:cs typeface="+mj-cs"/>
              </a:defRPr>
            </a:lvl1pPr>
          </a:lstStyle>
          <a:p>
            <a:pPr algn="ctr"/>
            <a:r>
              <a:rPr lang="en-US" dirty="0"/>
              <a:t>Genome Assembly: Post-assembly prep for analysis</a:t>
            </a:r>
          </a:p>
        </p:txBody>
      </p:sp>
      <p:sp>
        <p:nvSpPr>
          <p:cNvPr id="19" name="TextBox 18">
            <a:extLst>
              <a:ext uri="{FF2B5EF4-FFF2-40B4-BE49-F238E27FC236}">
                <a16:creationId xmlns:a16="http://schemas.microsoft.com/office/drawing/2014/main" id="{D46B835A-BE4F-4394-BC9D-219DDBAFE173}"/>
              </a:ext>
            </a:extLst>
          </p:cNvPr>
          <p:cNvSpPr txBox="1"/>
          <p:nvPr/>
        </p:nvSpPr>
        <p:spPr>
          <a:xfrm>
            <a:off x="3048000" y="883147"/>
            <a:ext cx="6096000" cy="646331"/>
          </a:xfrm>
          <a:prstGeom prst="rect">
            <a:avLst/>
          </a:prstGeom>
          <a:noFill/>
        </p:spPr>
        <p:txBody>
          <a:bodyPr wrap="square">
            <a:spAutoFit/>
          </a:bodyPr>
          <a:lstStyle/>
          <a:p>
            <a:pPr algn="ctr"/>
            <a:r>
              <a:rPr lang="en-US" sz="1800" dirty="0" err="1"/>
              <a:t>samtools</a:t>
            </a:r>
            <a:r>
              <a:rPr lang="en-US" sz="1800" dirty="0"/>
              <a:t> </a:t>
            </a:r>
            <a:r>
              <a:rPr lang="en-US" sz="1800" dirty="0" err="1"/>
              <a:t>faidx</a:t>
            </a:r>
            <a:endParaRPr lang="en-US" sz="1800" dirty="0"/>
          </a:p>
          <a:p>
            <a:pPr algn="ctr"/>
            <a:r>
              <a:rPr lang="en-US" sz="1800" dirty="0">
                <a:hlinkClick r:id="rId3"/>
              </a:rPr>
              <a:t>http://www.htslib.org/</a:t>
            </a:r>
            <a:r>
              <a:rPr lang="en-US" sz="1800" dirty="0"/>
              <a:t> </a:t>
            </a:r>
          </a:p>
        </p:txBody>
      </p:sp>
    </p:spTree>
    <p:extLst>
      <p:ext uri="{BB962C8B-B14F-4D97-AF65-F5344CB8AC3E}">
        <p14:creationId xmlns:p14="http://schemas.microsoft.com/office/powerpoint/2010/main" val="3493062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36DDD94-9EB8-4F27-B244-A4029E979261}"/>
              </a:ext>
            </a:extLst>
          </p:cNvPr>
          <p:cNvSpPr txBox="1">
            <a:spLocks/>
          </p:cNvSpPr>
          <p:nvPr/>
        </p:nvSpPr>
        <p:spPr>
          <a:xfrm>
            <a:off x="332603" y="182030"/>
            <a:ext cx="11526794" cy="80464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Source Sans Pro" panose="020B0503030403020204" pitchFamily="34" charset="0"/>
                <a:ea typeface="Source Sans Pro" panose="020B0503030403020204" pitchFamily="34" charset="0"/>
                <a:cs typeface="+mj-cs"/>
              </a:defRPr>
            </a:lvl1pPr>
          </a:lstStyle>
          <a:p>
            <a:pPr algn="ctr"/>
            <a:r>
              <a:rPr lang="en-US" dirty="0"/>
              <a:t>Genome Assembly: Post-assembly prep for analysis</a:t>
            </a:r>
          </a:p>
        </p:txBody>
      </p:sp>
      <p:sp>
        <p:nvSpPr>
          <p:cNvPr id="19" name="TextBox 18">
            <a:extLst>
              <a:ext uri="{FF2B5EF4-FFF2-40B4-BE49-F238E27FC236}">
                <a16:creationId xmlns:a16="http://schemas.microsoft.com/office/drawing/2014/main" id="{D46B835A-BE4F-4394-BC9D-219DDBAFE173}"/>
              </a:ext>
            </a:extLst>
          </p:cNvPr>
          <p:cNvSpPr txBox="1"/>
          <p:nvPr/>
        </p:nvSpPr>
        <p:spPr>
          <a:xfrm>
            <a:off x="3048000" y="883147"/>
            <a:ext cx="6096000" cy="646331"/>
          </a:xfrm>
          <a:prstGeom prst="rect">
            <a:avLst/>
          </a:prstGeom>
          <a:noFill/>
        </p:spPr>
        <p:txBody>
          <a:bodyPr wrap="square">
            <a:spAutoFit/>
          </a:bodyPr>
          <a:lstStyle/>
          <a:p>
            <a:pPr algn="ctr"/>
            <a:r>
              <a:rPr lang="en-US" sz="1800" dirty="0" err="1"/>
              <a:t>samtools</a:t>
            </a:r>
            <a:r>
              <a:rPr lang="en-US" sz="1800" dirty="0"/>
              <a:t> </a:t>
            </a:r>
            <a:r>
              <a:rPr lang="en-US" sz="1800" dirty="0" err="1"/>
              <a:t>faidx</a:t>
            </a:r>
            <a:endParaRPr lang="en-US" sz="1800" dirty="0"/>
          </a:p>
          <a:p>
            <a:pPr algn="ctr"/>
            <a:r>
              <a:rPr lang="en-US" sz="1800" dirty="0">
                <a:hlinkClick r:id="rId3"/>
              </a:rPr>
              <a:t>http://www.htslib.org/</a:t>
            </a:r>
            <a:r>
              <a:rPr lang="en-US" sz="1800" dirty="0"/>
              <a:t> </a:t>
            </a:r>
          </a:p>
        </p:txBody>
      </p:sp>
      <p:graphicFrame>
        <p:nvGraphicFramePr>
          <p:cNvPr id="2" name="Table 1">
            <a:extLst>
              <a:ext uri="{FF2B5EF4-FFF2-40B4-BE49-F238E27FC236}">
                <a16:creationId xmlns:a16="http://schemas.microsoft.com/office/drawing/2014/main" id="{6B950179-2FBB-4DC0-A7E1-7121325249FC}"/>
              </a:ext>
            </a:extLst>
          </p:cNvPr>
          <p:cNvGraphicFramePr>
            <a:graphicFrameLocks noGrp="1"/>
          </p:cNvGraphicFramePr>
          <p:nvPr>
            <p:extLst>
              <p:ext uri="{D42A27DB-BD31-4B8C-83A1-F6EECF244321}">
                <p14:modId xmlns:p14="http://schemas.microsoft.com/office/powerpoint/2010/main" val="1839941082"/>
              </p:ext>
            </p:extLst>
          </p:nvPr>
        </p:nvGraphicFramePr>
        <p:xfrm>
          <a:off x="665205" y="227134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 </a:t>
                      </a:r>
                      <a:r>
                        <a:rPr lang="en-US" dirty="0" err="1"/>
                        <a:t>samtools</a:t>
                      </a:r>
                      <a:r>
                        <a:rPr lang="en-US" dirty="0"/>
                        <a:t> index: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err="1">
                          <a:latin typeface="Courier" pitchFamily="2" charset="0"/>
                        </a:rPr>
                        <a:t>samtools</a:t>
                      </a:r>
                      <a:r>
                        <a:rPr lang="en-US" dirty="0">
                          <a:latin typeface="Courier" pitchFamily="2" charset="0"/>
                        </a:rPr>
                        <a:t> </a:t>
                      </a:r>
                      <a:r>
                        <a:rPr lang="en-US" dirty="0" err="1">
                          <a:latin typeface="Courier" pitchFamily="2" charset="0"/>
                        </a:rPr>
                        <a:t>faidx</a:t>
                      </a:r>
                      <a:r>
                        <a:rPr lang="en-US" dirty="0">
                          <a:latin typeface="Courier" pitchFamily="2" charset="0"/>
                        </a:rPr>
                        <a:t> expected-outputs/assemblies/spades-</a:t>
                      </a:r>
                      <a:r>
                        <a:rPr lang="en-US" dirty="0" err="1">
                          <a:latin typeface="Courier" pitchFamily="2" charset="0"/>
                        </a:rPr>
                        <a:t>illumina</a:t>
                      </a:r>
                      <a:r>
                        <a:rPr lang="en-US" dirty="0">
                          <a:latin typeface="Courier" pitchFamily="2" charset="0"/>
                        </a:rPr>
                        <a:t>-only/</a:t>
                      </a:r>
                      <a:r>
                        <a:rPr lang="en-US" dirty="0" err="1">
                          <a:latin typeface="Courier" pitchFamily="2" charset="0"/>
                        </a:rPr>
                        <a:t>scaffolds.fasta</a:t>
                      </a:r>
                      <a:endParaRPr lang="en-US" dirty="0">
                        <a:latin typeface="Courier"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10" name="TextBox 9">
            <a:extLst>
              <a:ext uri="{FF2B5EF4-FFF2-40B4-BE49-F238E27FC236}">
                <a16:creationId xmlns:a16="http://schemas.microsoft.com/office/drawing/2014/main" id="{B2961B41-EFA3-4092-B8E2-3C8FCFD56A9F}"/>
              </a:ext>
            </a:extLst>
          </p:cNvPr>
          <p:cNvSpPr txBox="1"/>
          <p:nvPr/>
        </p:nvSpPr>
        <p:spPr>
          <a:xfrm>
            <a:off x="1358900" y="1469071"/>
            <a:ext cx="9474200" cy="707886"/>
          </a:xfrm>
          <a:prstGeom prst="rect">
            <a:avLst/>
          </a:prstGeom>
          <a:noFill/>
        </p:spPr>
        <p:txBody>
          <a:bodyPr wrap="square" rtlCol="0">
            <a:spAutoFit/>
          </a:bodyPr>
          <a:lstStyle/>
          <a:p>
            <a:pPr algn="ctr"/>
            <a:r>
              <a:rPr lang="en-US" sz="2000" dirty="0"/>
              <a:t>Creating a </a:t>
            </a:r>
            <a:r>
              <a:rPr lang="en-US" sz="2000" dirty="0" err="1"/>
              <a:t>fasta</a:t>
            </a:r>
            <a:r>
              <a:rPr lang="en-US" sz="2000" dirty="0"/>
              <a:t> index file can help us understand how many scaffolds there are and their relative size, as well as naming conventions.</a:t>
            </a:r>
          </a:p>
        </p:txBody>
      </p:sp>
    </p:spTree>
    <p:extLst>
      <p:ext uri="{BB962C8B-B14F-4D97-AF65-F5344CB8AC3E}">
        <p14:creationId xmlns:p14="http://schemas.microsoft.com/office/powerpoint/2010/main" val="14265800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65754C-F844-164D-A887-11BC8C8A3D66}"/>
              </a:ext>
            </a:extLst>
          </p:cNvPr>
          <p:cNvPicPr>
            <a:picLocks noChangeAspect="1"/>
          </p:cNvPicPr>
          <p:nvPr/>
        </p:nvPicPr>
        <p:blipFill>
          <a:blip r:embed="rId3"/>
          <a:stretch>
            <a:fillRect/>
          </a:stretch>
        </p:blipFill>
        <p:spPr>
          <a:xfrm>
            <a:off x="2296722" y="4396027"/>
            <a:ext cx="7202844" cy="2308812"/>
          </a:xfrm>
          <a:prstGeom prst="rect">
            <a:avLst/>
          </a:prstGeom>
        </p:spPr>
      </p:pic>
      <p:sp>
        <p:nvSpPr>
          <p:cNvPr id="5" name="TextBox 4">
            <a:extLst>
              <a:ext uri="{FF2B5EF4-FFF2-40B4-BE49-F238E27FC236}">
                <a16:creationId xmlns:a16="http://schemas.microsoft.com/office/drawing/2014/main" id="{32AE668E-DE34-5946-AE01-58E8C4B9A58B}"/>
              </a:ext>
            </a:extLst>
          </p:cNvPr>
          <p:cNvSpPr txBox="1"/>
          <p:nvPr/>
        </p:nvSpPr>
        <p:spPr>
          <a:xfrm>
            <a:off x="2492958" y="3749705"/>
            <a:ext cx="1418642" cy="646331"/>
          </a:xfrm>
          <a:prstGeom prst="rect">
            <a:avLst/>
          </a:prstGeom>
          <a:noFill/>
        </p:spPr>
        <p:txBody>
          <a:bodyPr wrap="square" rtlCol="0">
            <a:spAutoFit/>
          </a:bodyPr>
          <a:lstStyle/>
          <a:p>
            <a:r>
              <a:rPr lang="en-US" dirty="0"/>
              <a:t>Scaffold Names</a:t>
            </a:r>
          </a:p>
        </p:txBody>
      </p:sp>
      <p:sp>
        <p:nvSpPr>
          <p:cNvPr id="6" name="TextBox 5">
            <a:extLst>
              <a:ext uri="{FF2B5EF4-FFF2-40B4-BE49-F238E27FC236}">
                <a16:creationId xmlns:a16="http://schemas.microsoft.com/office/drawing/2014/main" id="{A6789F68-AFF6-9142-B8F0-53BF155F7084}"/>
              </a:ext>
            </a:extLst>
          </p:cNvPr>
          <p:cNvSpPr txBox="1"/>
          <p:nvPr/>
        </p:nvSpPr>
        <p:spPr>
          <a:xfrm>
            <a:off x="4060695" y="3749704"/>
            <a:ext cx="1418642" cy="646331"/>
          </a:xfrm>
          <a:prstGeom prst="rect">
            <a:avLst/>
          </a:prstGeom>
          <a:noFill/>
        </p:spPr>
        <p:txBody>
          <a:bodyPr wrap="square" rtlCol="0">
            <a:spAutoFit/>
          </a:bodyPr>
          <a:lstStyle/>
          <a:p>
            <a:r>
              <a:rPr lang="en-US" dirty="0"/>
              <a:t>Scaffold </a:t>
            </a:r>
          </a:p>
          <a:p>
            <a:r>
              <a:rPr lang="en-US" dirty="0"/>
              <a:t>Sizes</a:t>
            </a:r>
          </a:p>
        </p:txBody>
      </p:sp>
      <p:sp>
        <p:nvSpPr>
          <p:cNvPr id="7" name="TextBox 6">
            <a:extLst>
              <a:ext uri="{FF2B5EF4-FFF2-40B4-BE49-F238E27FC236}">
                <a16:creationId xmlns:a16="http://schemas.microsoft.com/office/drawing/2014/main" id="{C824A8E3-8167-5743-AD00-E2475317D3FD}"/>
              </a:ext>
            </a:extLst>
          </p:cNvPr>
          <p:cNvSpPr txBox="1"/>
          <p:nvPr/>
        </p:nvSpPr>
        <p:spPr>
          <a:xfrm>
            <a:off x="5277109" y="3749703"/>
            <a:ext cx="1418642" cy="646331"/>
          </a:xfrm>
          <a:prstGeom prst="rect">
            <a:avLst/>
          </a:prstGeom>
          <a:noFill/>
        </p:spPr>
        <p:txBody>
          <a:bodyPr wrap="square" rtlCol="0">
            <a:spAutoFit/>
          </a:bodyPr>
          <a:lstStyle/>
          <a:p>
            <a:r>
              <a:rPr lang="en-US" dirty="0"/>
              <a:t>‘Byte’ </a:t>
            </a:r>
          </a:p>
          <a:p>
            <a:r>
              <a:rPr lang="en-US" dirty="0"/>
              <a:t>Index</a:t>
            </a:r>
          </a:p>
        </p:txBody>
      </p:sp>
      <p:sp>
        <p:nvSpPr>
          <p:cNvPr id="8" name="TextBox 7">
            <a:extLst>
              <a:ext uri="{FF2B5EF4-FFF2-40B4-BE49-F238E27FC236}">
                <a16:creationId xmlns:a16="http://schemas.microsoft.com/office/drawing/2014/main" id="{33A1107C-3084-214B-B503-D7C61F019967}"/>
              </a:ext>
            </a:extLst>
          </p:cNvPr>
          <p:cNvSpPr txBox="1"/>
          <p:nvPr/>
        </p:nvSpPr>
        <p:spPr>
          <a:xfrm>
            <a:off x="6418131" y="3749696"/>
            <a:ext cx="1113130" cy="646331"/>
          </a:xfrm>
          <a:prstGeom prst="rect">
            <a:avLst/>
          </a:prstGeom>
          <a:noFill/>
        </p:spPr>
        <p:txBody>
          <a:bodyPr wrap="square" rtlCol="0">
            <a:spAutoFit/>
          </a:bodyPr>
          <a:lstStyle/>
          <a:p>
            <a:r>
              <a:rPr lang="en-US" dirty="0"/>
              <a:t>Bases per line</a:t>
            </a:r>
          </a:p>
        </p:txBody>
      </p:sp>
      <p:sp>
        <p:nvSpPr>
          <p:cNvPr id="9" name="TextBox 8">
            <a:extLst>
              <a:ext uri="{FF2B5EF4-FFF2-40B4-BE49-F238E27FC236}">
                <a16:creationId xmlns:a16="http://schemas.microsoft.com/office/drawing/2014/main" id="{070BE1D8-7261-9F48-A47D-0594FA4A3D25}"/>
              </a:ext>
            </a:extLst>
          </p:cNvPr>
          <p:cNvSpPr txBox="1"/>
          <p:nvPr/>
        </p:nvSpPr>
        <p:spPr>
          <a:xfrm>
            <a:off x="7568842" y="3749697"/>
            <a:ext cx="1113130" cy="646331"/>
          </a:xfrm>
          <a:prstGeom prst="rect">
            <a:avLst/>
          </a:prstGeom>
          <a:noFill/>
        </p:spPr>
        <p:txBody>
          <a:bodyPr wrap="square" rtlCol="0">
            <a:spAutoFit/>
          </a:bodyPr>
          <a:lstStyle/>
          <a:p>
            <a:r>
              <a:rPr lang="en-US" dirty="0"/>
              <a:t>Bites per line</a:t>
            </a:r>
          </a:p>
        </p:txBody>
      </p:sp>
      <p:sp>
        <p:nvSpPr>
          <p:cNvPr id="17" name="Title 1">
            <a:extLst>
              <a:ext uri="{FF2B5EF4-FFF2-40B4-BE49-F238E27FC236}">
                <a16:creationId xmlns:a16="http://schemas.microsoft.com/office/drawing/2014/main" id="{D36DDD94-9EB8-4F27-B244-A4029E979261}"/>
              </a:ext>
            </a:extLst>
          </p:cNvPr>
          <p:cNvSpPr txBox="1">
            <a:spLocks/>
          </p:cNvSpPr>
          <p:nvPr/>
        </p:nvSpPr>
        <p:spPr>
          <a:xfrm>
            <a:off x="332603" y="182030"/>
            <a:ext cx="11526794" cy="80464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Source Sans Pro" panose="020B0503030403020204" pitchFamily="34" charset="0"/>
                <a:ea typeface="Source Sans Pro" panose="020B0503030403020204" pitchFamily="34" charset="0"/>
                <a:cs typeface="+mj-cs"/>
              </a:defRPr>
            </a:lvl1pPr>
          </a:lstStyle>
          <a:p>
            <a:pPr algn="ctr"/>
            <a:r>
              <a:rPr lang="en-US" dirty="0"/>
              <a:t>Genome Assembly: Post-assembly prep for analysis</a:t>
            </a:r>
          </a:p>
        </p:txBody>
      </p:sp>
      <p:sp>
        <p:nvSpPr>
          <p:cNvPr id="19" name="TextBox 18">
            <a:extLst>
              <a:ext uri="{FF2B5EF4-FFF2-40B4-BE49-F238E27FC236}">
                <a16:creationId xmlns:a16="http://schemas.microsoft.com/office/drawing/2014/main" id="{D46B835A-BE4F-4394-BC9D-219DDBAFE173}"/>
              </a:ext>
            </a:extLst>
          </p:cNvPr>
          <p:cNvSpPr txBox="1"/>
          <p:nvPr/>
        </p:nvSpPr>
        <p:spPr>
          <a:xfrm>
            <a:off x="3048000" y="883147"/>
            <a:ext cx="6096000" cy="646331"/>
          </a:xfrm>
          <a:prstGeom prst="rect">
            <a:avLst/>
          </a:prstGeom>
          <a:noFill/>
        </p:spPr>
        <p:txBody>
          <a:bodyPr wrap="square">
            <a:spAutoFit/>
          </a:bodyPr>
          <a:lstStyle/>
          <a:p>
            <a:pPr algn="ctr"/>
            <a:r>
              <a:rPr lang="en-US" sz="1800" dirty="0" err="1"/>
              <a:t>samtools</a:t>
            </a:r>
            <a:r>
              <a:rPr lang="en-US" sz="1800" dirty="0"/>
              <a:t> </a:t>
            </a:r>
            <a:r>
              <a:rPr lang="en-US" sz="1800" dirty="0" err="1"/>
              <a:t>faidx</a:t>
            </a:r>
            <a:endParaRPr lang="en-US" sz="1800" dirty="0"/>
          </a:p>
          <a:p>
            <a:pPr algn="ctr"/>
            <a:r>
              <a:rPr lang="en-US" sz="1800" dirty="0">
                <a:hlinkClick r:id="rId4"/>
              </a:rPr>
              <a:t>http://www.htslib.org/</a:t>
            </a:r>
            <a:r>
              <a:rPr lang="en-US" sz="1800" dirty="0"/>
              <a:t> </a:t>
            </a:r>
          </a:p>
        </p:txBody>
      </p:sp>
      <p:graphicFrame>
        <p:nvGraphicFramePr>
          <p:cNvPr id="10" name="Table 9">
            <a:extLst>
              <a:ext uri="{FF2B5EF4-FFF2-40B4-BE49-F238E27FC236}">
                <a16:creationId xmlns:a16="http://schemas.microsoft.com/office/drawing/2014/main" id="{D74E7EAD-0DC2-4E39-91E0-CEC167B479C6}"/>
              </a:ext>
            </a:extLst>
          </p:cNvPr>
          <p:cNvGraphicFramePr>
            <a:graphicFrameLocks noGrp="1"/>
          </p:cNvGraphicFramePr>
          <p:nvPr>
            <p:extLst>
              <p:ext uri="{D42A27DB-BD31-4B8C-83A1-F6EECF244321}">
                <p14:modId xmlns:p14="http://schemas.microsoft.com/office/powerpoint/2010/main" val="454759062"/>
              </p:ext>
            </p:extLst>
          </p:nvPr>
        </p:nvGraphicFramePr>
        <p:xfrm>
          <a:off x="665205" y="227134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 </a:t>
                      </a:r>
                      <a:r>
                        <a:rPr lang="en-US" dirty="0" err="1"/>
                        <a:t>samtools</a:t>
                      </a:r>
                      <a:r>
                        <a:rPr lang="en-US" dirty="0"/>
                        <a:t> index: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err="1">
                          <a:latin typeface="Courier" pitchFamily="2" charset="0"/>
                        </a:rPr>
                        <a:t>samtools</a:t>
                      </a:r>
                      <a:r>
                        <a:rPr lang="en-US" dirty="0">
                          <a:latin typeface="Courier" pitchFamily="2" charset="0"/>
                        </a:rPr>
                        <a:t> </a:t>
                      </a:r>
                      <a:r>
                        <a:rPr lang="en-US" dirty="0" err="1">
                          <a:latin typeface="Courier" pitchFamily="2" charset="0"/>
                        </a:rPr>
                        <a:t>faidx</a:t>
                      </a:r>
                      <a:r>
                        <a:rPr lang="en-US" dirty="0">
                          <a:latin typeface="Courier" pitchFamily="2" charset="0"/>
                        </a:rPr>
                        <a:t> expected-outputs/assemblies/spades-</a:t>
                      </a:r>
                      <a:r>
                        <a:rPr lang="en-US" dirty="0" err="1">
                          <a:latin typeface="Courier" pitchFamily="2" charset="0"/>
                        </a:rPr>
                        <a:t>illumina</a:t>
                      </a:r>
                      <a:r>
                        <a:rPr lang="en-US" dirty="0">
                          <a:latin typeface="Courier" pitchFamily="2" charset="0"/>
                        </a:rPr>
                        <a:t>-only/</a:t>
                      </a:r>
                      <a:r>
                        <a:rPr lang="en-US" dirty="0" err="1">
                          <a:latin typeface="Courier" pitchFamily="2" charset="0"/>
                        </a:rPr>
                        <a:t>scaffolds.fasta</a:t>
                      </a:r>
                      <a:endParaRPr lang="en-US" dirty="0">
                        <a:latin typeface="Courier"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12" name="TextBox 11">
            <a:extLst>
              <a:ext uri="{FF2B5EF4-FFF2-40B4-BE49-F238E27FC236}">
                <a16:creationId xmlns:a16="http://schemas.microsoft.com/office/drawing/2014/main" id="{40A0BD33-0B95-438A-981A-5FC5DC2AD0D2}"/>
              </a:ext>
            </a:extLst>
          </p:cNvPr>
          <p:cNvSpPr txBox="1"/>
          <p:nvPr/>
        </p:nvSpPr>
        <p:spPr>
          <a:xfrm>
            <a:off x="1358900" y="1469071"/>
            <a:ext cx="9474200" cy="707886"/>
          </a:xfrm>
          <a:prstGeom prst="rect">
            <a:avLst/>
          </a:prstGeom>
          <a:noFill/>
        </p:spPr>
        <p:txBody>
          <a:bodyPr wrap="square" rtlCol="0">
            <a:spAutoFit/>
          </a:bodyPr>
          <a:lstStyle/>
          <a:p>
            <a:pPr algn="ctr"/>
            <a:r>
              <a:rPr lang="en-US" sz="2000" dirty="0"/>
              <a:t>Creating a </a:t>
            </a:r>
            <a:r>
              <a:rPr lang="en-US" sz="2000" dirty="0" err="1"/>
              <a:t>fasta</a:t>
            </a:r>
            <a:r>
              <a:rPr lang="en-US" sz="2000" dirty="0"/>
              <a:t> index file can help us understand how many scaffolds there are and their relative size, as well as naming conventions.</a:t>
            </a:r>
          </a:p>
        </p:txBody>
      </p:sp>
    </p:spTree>
    <p:extLst>
      <p:ext uri="{BB962C8B-B14F-4D97-AF65-F5344CB8AC3E}">
        <p14:creationId xmlns:p14="http://schemas.microsoft.com/office/powerpoint/2010/main" val="24595795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a:t>
            </a:r>
          </a:p>
        </p:txBody>
      </p:sp>
      <p:pic>
        <p:nvPicPr>
          <p:cNvPr id="5" name="Picture 4" descr="A screenshot of a cell phone&#10;&#10;Description automatically generated">
            <a:extLst>
              <a:ext uri="{FF2B5EF4-FFF2-40B4-BE49-F238E27FC236}">
                <a16:creationId xmlns:a16="http://schemas.microsoft.com/office/drawing/2014/main" id="{3C28E9D2-A8A2-4974-82AE-69A1B6972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944" y="1051125"/>
            <a:ext cx="8538111" cy="5624845"/>
          </a:xfrm>
          <a:prstGeom prst="rect">
            <a:avLst/>
          </a:prstGeom>
        </p:spPr>
      </p:pic>
    </p:spTree>
    <p:extLst>
      <p:ext uri="{BB962C8B-B14F-4D97-AF65-F5344CB8AC3E}">
        <p14:creationId xmlns:p14="http://schemas.microsoft.com/office/powerpoint/2010/main" val="37954872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a:t>
            </a:r>
          </a:p>
        </p:txBody>
      </p:sp>
      <p:sp>
        <p:nvSpPr>
          <p:cNvPr id="3" name="TextBox 2">
            <a:extLst>
              <a:ext uri="{FF2B5EF4-FFF2-40B4-BE49-F238E27FC236}">
                <a16:creationId xmlns:a16="http://schemas.microsoft.com/office/drawing/2014/main" id="{6DD0640B-8A2E-40B2-8865-D895371193A2}"/>
              </a:ext>
            </a:extLst>
          </p:cNvPr>
          <p:cNvSpPr txBox="1"/>
          <p:nvPr/>
        </p:nvSpPr>
        <p:spPr>
          <a:xfrm>
            <a:off x="1" y="986678"/>
            <a:ext cx="12192000" cy="1938992"/>
          </a:xfrm>
          <a:prstGeom prst="rect">
            <a:avLst/>
          </a:prstGeom>
          <a:noFill/>
        </p:spPr>
        <p:txBody>
          <a:bodyPr wrap="square" rtlCol="0">
            <a:spAutoFit/>
          </a:bodyPr>
          <a:lstStyle/>
          <a:p>
            <a:pPr algn="ctr"/>
            <a:r>
              <a:rPr lang="en-US" sz="2400" dirty="0"/>
              <a:t>BWA</a:t>
            </a:r>
          </a:p>
          <a:p>
            <a:pPr algn="ctr"/>
            <a:r>
              <a:rPr lang="en-US" sz="2400" dirty="0">
                <a:hlinkClick r:id="rId2"/>
              </a:rPr>
              <a:t>https://github.com/lh3/bwa</a:t>
            </a:r>
            <a:r>
              <a:rPr lang="en-US" sz="2400" dirty="0"/>
              <a:t> </a:t>
            </a:r>
          </a:p>
          <a:p>
            <a:pPr algn="ctr"/>
            <a:endParaRPr lang="en-US" sz="2400" dirty="0"/>
          </a:p>
          <a:p>
            <a:pPr algn="ctr"/>
            <a:r>
              <a:rPr lang="en-US" sz="2400" dirty="0" err="1"/>
              <a:t>samtools</a:t>
            </a:r>
            <a:endParaRPr lang="en-US" sz="2400" dirty="0"/>
          </a:p>
          <a:p>
            <a:pPr algn="ctr"/>
            <a:r>
              <a:rPr lang="en-US" sz="2400" dirty="0">
                <a:hlinkClick r:id="rId3"/>
              </a:rPr>
              <a:t>http://www.htslib.org/</a:t>
            </a:r>
            <a:r>
              <a:rPr lang="en-US" sz="2400" dirty="0"/>
              <a:t> </a:t>
            </a:r>
          </a:p>
        </p:txBody>
      </p:sp>
      <p:graphicFrame>
        <p:nvGraphicFramePr>
          <p:cNvPr id="5" name="Table 4">
            <a:extLst>
              <a:ext uri="{FF2B5EF4-FFF2-40B4-BE49-F238E27FC236}">
                <a16:creationId xmlns:a16="http://schemas.microsoft.com/office/drawing/2014/main" id="{457265D7-B809-4AC1-8BA1-EA10E19AF638}"/>
              </a:ext>
            </a:extLst>
          </p:cNvPr>
          <p:cNvGraphicFramePr>
            <a:graphicFrameLocks noGrp="1"/>
          </p:cNvGraphicFramePr>
          <p:nvPr>
            <p:extLst>
              <p:ext uri="{D42A27DB-BD31-4B8C-83A1-F6EECF244321}">
                <p14:modId xmlns:p14="http://schemas.microsoft.com/office/powerpoint/2010/main" val="1439118687"/>
              </p:ext>
            </p:extLst>
          </p:nvPr>
        </p:nvGraphicFramePr>
        <p:xfrm>
          <a:off x="665205" y="3638025"/>
          <a:ext cx="11194192" cy="1867453"/>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Map </a:t>
                      </a:r>
                      <a:r>
                        <a:rPr lang="en-US" i="1" dirty="0"/>
                        <a:t>D. </a:t>
                      </a:r>
                      <a:r>
                        <a:rPr lang="en-US" i="1" dirty="0" err="1"/>
                        <a:t>pseudoobscura</a:t>
                      </a:r>
                      <a:r>
                        <a:rPr lang="en-US" i="1" dirty="0"/>
                        <a:t> </a:t>
                      </a:r>
                      <a:r>
                        <a:rPr lang="en-US" i="0" dirty="0"/>
                        <a:t>reads to </a:t>
                      </a:r>
                      <a:r>
                        <a:rPr lang="en-US" i="1" dirty="0"/>
                        <a:t>D. melanogaster</a:t>
                      </a:r>
                      <a:r>
                        <a:rPr lang="en-US" i="0" dirty="0"/>
                        <a:t> chromosome 3R with BWA and sort by coordinate with </a:t>
                      </a:r>
                      <a:r>
                        <a:rPr lang="en-US" i="0" dirty="0" err="1"/>
                        <a:t>samtools</a:t>
                      </a: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a:latin typeface="Courier" pitchFamily="2" charset="0"/>
                        </a:rPr>
                        <a:t>bwa mem -t 4 dmel-3R-reference/Drosophila_melanogaster.BDGP6.28.dna.chromosome.3R.fa dpse-chr2-reads/</a:t>
                      </a:r>
                      <a:r>
                        <a:rPr lang="en-US" dirty="0" err="1">
                          <a:latin typeface="Courier" pitchFamily="2" charset="0"/>
                        </a:rPr>
                        <a:t>illumina</a:t>
                      </a:r>
                      <a:r>
                        <a:rPr lang="en-US" dirty="0">
                          <a:latin typeface="Courier" pitchFamily="2" charset="0"/>
                        </a:rPr>
                        <a:t>/pse-chr2_1.fastq.gz dpse-chr2-reads/</a:t>
                      </a:r>
                      <a:r>
                        <a:rPr lang="en-US" dirty="0" err="1">
                          <a:latin typeface="Courier" pitchFamily="2" charset="0"/>
                        </a:rPr>
                        <a:t>illumina</a:t>
                      </a:r>
                      <a:r>
                        <a:rPr lang="en-US" dirty="0">
                          <a:latin typeface="Courier" pitchFamily="2" charset="0"/>
                        </a:rPr>
                        <a:t>/pse-chr2_2.fastq.gz | </a:t>
                      </a:r>
                      <a:r>
                        <a:rPr lang="en-US" dirty="0" err="1">
                          <a:latin typeface="Courier" pitchFamily="2" charset="0"/>
                        </a:rPr>
                        <a:t>samtools</a:t>
                      </a:r>
                      <a:r>
                        <a:rPr lang="en-US" dirty="0">
                          <a:latin typeface="Courier" pitchFamily="2" charset="0"/>
                        </a:rPr>
                        <a:t> sort &gt; mapped-reads/dpse2-to-dmel3R.bam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7" name="Rectangle: Rounded Corners 6">
            <a:extLst>
              <a:ext uri="{FF2B5EF4-FFF2-40B4-BE49-F238E27FC236}">
                <a16:creationId xmlns:a16="http://schemas.microsoft.com/office/drawing/2014/main" id="{0B3C37DB-51C1-45D3-96C8-56BD8B7B57CC}"/>
              </a:ext>
            </a:extLst>
          </p:cNvPr>
          <p:cNvSpPr/>
          <p:nvPr/>
        </p:nvSpPr>
        <p:spPr>
          <a:xfrm>
            <a:off x="3805929" y="5841825"/>
            <a:ext cx="2910350" cy="64633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C763721-090B-4BC2-9CB9-18D4F035487E}"/>
              </a:ext>
            </a:extLst>
          </p:cNvPr>
          <p:cNvSpPr/>
          <p:nvPr/>
        </p:nvSpPr>
        <p:spPr>
          <a:xfrm>
            <a:off x="4925963" y="5170020"/>
            <a:ext cx="335142" cy="3052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B5050A5-4A52-4C05-B6F0-33E0233158ED}"/>
              </a:ext>
            </a:extLst>
          </p:cNvPr>
          <p:cNvSpPr txBox="1"/>
          <p:nvPr/>
        </p:nvSpPr>
        <p:spPr>
          <a:xfrm>
            <a:off x="3805930" y="5841826"/>
            <a:ext cx="2910349" cy="646331"/>
          </a:xfrm>
          <a:prstGeom prst="rect">
            <a:avLst/>
          </a:prstGeom>
          <a:noFill/>
        </p:spPr>
        <p:txBody>
          <a:bodyPr wrap="square" rtlCol="0">
            <a:spAutoFit/>
          </a:bodyPr>
          <a:lstStyle/>
          <a:p>
            <a:pPr algn="ctr"/>
            <a:r>
              <a:rPr lang="en-US" b="1" dirty="0"/>
              <a:t>Redirects</a:t>
            </a:r>
            <a:r>
              <a:rPr lang="en-US" b="1" i="1" dirty="0"/>
              <a:t> </a:t>
            </a:r>
            <a:r>
              <a:rPr lang="en-US" dirty="0"/>
              <a:t>terminal output to a file</a:t>
            </a:r>
            <a:endParaRPr lang="en-US" b="1" dirty="0"/>
          </a:p>
        </p:txBody>
      </p:sp>
    </p:spTree>
    <p:extLst>
      <p:ext uri="{BB962C8B-B14F-4D97-AF65-F5344CB8AC3E}">
        <p14:creationId xmlns:p14="http://schemas.microsoft.com/office/powerpoint/2010/main" val="209864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53CB-3A33-498C-A034-3A3F24A466F6}"/>
              </a:ext>
            </a:extLst>
          </p:cNvPr>
          <p:cNvSpPr>
            <a:spLocks noGrp="1"/>
          </p:cNvSpPr>
          <p:nvPr>
            <p:ph type="title"/>
          </p:nvPr>
        </p:nvSpPr>
        <p:spPr/>
        <p:txBody>
          <a:bodyPr/>
          <a:lstStyle/>
          <a:p>
            <a:r>
              <a:rPr lang="en-US" dirty="0"/>
              <a:t>Test data from </a:t>
            </a:r>
            <a:r>
              <a:rPr lang="en-US" i="1" dirty="0"/>
              <a:t>Drosophila </a:t>
            </a:r>
            <a:r>
              <a:rPr lang="en-US" i="1" dirty="0" err="1"/>
              <a:t>pseudoobscura</a:t>
            </a:r>
            <a:endParaRPr lang="en-US" i="1" dirty="0"/>
          </a:p>
        </p:txBody>
      </p:sp>
      <p:pic>
        <p:nvPicPr>
          <p:cNvPr id="5" name="Picture 4" descr="A close up of a piece of paper&#10;&#10;Description automatically generated">
            <a:extLst>
              <a:ext uri="{FF2B5EF4-FFF2-40B4-BE49-F238E27FC236}">
                <a16:creationId xmlns:a16="http://schemas.microsoft.com/office/drawing/2014/main" id="{A43056C9-482B-40F0-B4F0-96602B293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46" y="947350"/>
            <a:ext cx="5300324" cy="5648632"/>
          </a:xfrm>
          <a:prstGeom prst="rect">
            <a:avLst/>
          </a:prstGeom>
        </p:spPr>
      </p:pic>
      <p:sp>
        <p:nvSpPr>
          <p:cNvPr id="3" name="Rectangle: Rounded Corners 2">
            <a:extLst>
              <a:ext uri="{FF2B5EF4-FFF2-40B4-BE49-F238E27FC236}">
                <a16:creationId xmlns:a16="http://schemas.microsoft.com/office/drawing/2014/main" id="{6022CCB6-E82A-486F-B1C2-C64BD77FBD35}"/>
              </a:ext>
            </a:extLst>
          </p:cNvPr>
          <p:cNvSpPr/>
          <p:nvPr/>
        </p:nvSpPr>
        <p:spPr>
          <a:xfrm>
            <a:off x="4967114" y="2256616"/>
            <a:ext cx="1473015" cy="27027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9DC27E-9BA9-4ABB-AF69-9BA8381785BF}"/>
              </a:ext>
            </a:extLst>
          </p:cNvPr>
          <p:cNvSpPr txBox="1"/>
          <p:nvPr/>
        </p:nvSpPr>
        <p:spPr>
          <a:xfrm>
            <a:off x="7030065" y="1474839"/>
            <a:ext cx="442451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Genome size: 150Mb</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One Illumina paired-end read library</a:t>
            </a:r>
          </a:p>
          <a:p>
            <a:pPr marL="285750" indent="-285750">
              <a:buFont typeface="Arial" panose="020B0604020202020204" pitchFamily="34" charset="0"/>
              <a:buChar char="•"/>
            </a:pPr>
            <a:r>
              <a:rPr lang="en-US" dirty="0"/>
              <a:t>One Nanopore library</a:t>
            </a:r>
          </a:p>
          <a:p>
            <a:pPr marL="285750" indent="-285750">
              <a:buFont typeface="Arial" panose="020B0604020202020204" pitchFamily="34" charset="0"/>
              <a:buChar char="•"/>
            </a:pPr>
            <a:r>
              <a:rPr lang="en-US" dirty="0"/>
              <a:t>One </a:t>
            </a:r>
            <a:r>
              <a:rPr lang="en-US" dirty="0" err="1"/>
              <a:t>Pacbio</a:t>
            </a:r>
            <a:r>
              <a:rPr lang="en-US" dirty="0"/>
              <a:t> library</a:t>
            </a:r>
          </a:p>
        </p:txBody>
      </p:sp>
    </p:spTree>
    <p:extLst>
      <p:ext uri="{BB962C8B-B14F-4D97-AF65-F5344CB8AC3E}">
        <p14:creationId xmlns:p14="http://schemas.microsoft.com/office/powerpoint/2010/main" val="261327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a:t>
            </a:r>
          </a:p>
        </p:txBody>
      </p:sp>
      <p:sp>
        <p:nvSpPr>
          <p:cNvPr id="3" name="TextBox 2">
            <a:extLst>
              <a:ext uri="{FF2B5EF4-FFF2-40B4-BE49-F238E27FC236}">
                <a16:creationId xmlns:a16="http://schemas.microsoft.com/office/drawing/2014/main" id="{6DD0640B-8A2E-40B2-8865-D895371193A2}"/>
              </a:ext>
            </a:extLst>
          </p:cNvPr>
          <p:cNvSpPr txBox="1"/>
          <p:nvPr/>
        </p:nvSpPr>
        <p:spPr>
          <a:xfrm>
            <a:off x="1" y="986678"/>
            <a:ext cx="12192000" cy="1938992"/>
          </a:xfrm>
          <a:prstGeom prst="rect">
            <a:avLst/>
          </a:prstGeom>
          <a:noFill/>
        </p:spPr>
        <p:txBody>
          <a:bodyPr wrap="square" rtlCol="0">
            <a:spAutoFit/>
          </a:bodyPr>
          <a:lstStyle/>
          <a:p>
            <a:pPr algn="ctr"/>
            <a:r>
              <a:rPr lang="en-US" sz="2400" dirty="0"/>
              <a:t>BWA</a:t>
            </a:r>
          </a:p>
          <a:p>
            <a:pPr algn="ctr"/>
            <a:r>
              <a:rPr lang="en-US" sz="2400" dirty="0">
                <a:hlinkClick r:id="rId3"/>
              </a:rPr>
              <a:t>https://github.com/lh3/bwa</a:t>
            </a:r>
            <a:r>
              <a:rPr lang="en-US" sz="2400" dirty="0"/>
              <a:t> </a:t>
            </a:r>
          </a:p>
          <a:p>
            <a:pPr algn="ctr"/>
            <a:endParaRPr lang="en-US" sz="2400" dirty="0"/>
          </a:p>
          <a:p>
            <a:pPr algn="ctr"/>
            <a:r>
              <a:rPr lang="en-US" sz="2400" dirty="0" err="1"/>
              <a:t>samtools</a:t>
            </a:r>
            <a:endParaRPr lang="en-US" sz="2400" dirty="0"/>
          </a:p>
          <a:p>
            <a:pPr algn="ctr"/>
            <a:r>
              <a:rPr lang="en-US" sz="2400" dirty="0">
                <a:hlinkClick r:id="rId4"/>
              </a:rPr>
              <a:t>http://www.htslib.org/</a:t>
            </a:r>
            <a:r>
              <a:rPr lang="en-US" sz="2400" dirty="0"/>
              <a:t> </a:t>
            </a:r>
          </a:p>
        </p:txBody>
      </p:sp>
      <p:graphicFrame>
        <p:nvGraphicFramePr>
          <p:cNvPr id="5" name="Table 4">
            <a:extLst>
              <a:ext uri="{FF2B5EF4-FFF2-40B4-BE49-F238E27FC236}">
                <a16:creationId xmlns:a16="http://schemas.microsoft.com/office/drawing/2014/main" id="{457265D7-B809-4AC1-8BA1-EA10E19AF638}"/>
              </a:ext>
            </a:extLst>
          </p:cNvPr>
          <p:cNvGraphicFramePr>
            <a:graphicFrameLocks noGrp="1"/>
          </p:cNvGraphicFramePr>
          <p:nvPr/>
        </p:nvGraphicFramePr>
        <p:xfrm>
          <a:off x="665205" y="3638025"/>
          <a:ext cx="11194192" cy="1867453"/>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Map </a:t>
                      </a:r>
                      <a:r>
                        <a:rPr lang="en-US" i="1" dirty="0"/>
                        <a:t>D. </a:t>
                      </a:r>
                      <a:r>
                        <a:rPr lang="en-US" i="1" dirty="0" err="1"/>
                        <a:t>pseudoobscura</a:t>
                      </a:r>
                      <a:r>
                        <a:rPr lang="en-US" i="1" dirty="0"/>
                        <a:t> </a:t>
                      </a:r>
                      <a:r>
                        <a:rPr lang="en-US" i="0" dirty="0"/>
                        <a:t>reads to </a:t>
                      </a:r>
                      <a:r>
                        <a:rPr lang="en-US" i="1" dirty="0"/>
                        <a:t>D. melanogaster</a:t>
                      </a:r>
                      <a:r>
                        <a:rPr lang="en-US" i="0" dirty="0"/>
                        <a:t> chromosome 3R with BWA and sort by coordinate with </a:t>
                      </a:r>
                      <a:r>
                        <a:rPr lang="en-US" i="0" dirty="0" err="1"/>
                        <a:t>samtools</a:t>
                      </a: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a:latin typeface="Courier" pitchFamily="2" charset="0"/>
                        </a:rPr>
                        <a:t>bwa mem -t 4 dmel-3R-reference/Drosophila_melanogaster.BDGP6.28.dna.chromosome.3R.fa dpse-chr2-reads/</a:t>
                      </a:r>
                      <a:r>
                        <a:rPr lang="en-US" dirty="0" err="1">
                          <a:latin typeface="Courier" pitchFamily="2" charset="0"/>
                        </a:rPr>
                        <a:t>illumina</a:t>
                      </a:r>
                      <a:r>
                        <a:rPr lang="en-US" dirty="0">
                          <a:latin typeface="Courier" pitchFamily="2" charset="0"/>
                        </a:rPr>
                        <a:t>/pse-chr2_1.fastq.gz dpse-chr2-reads/</a:t>
                      </a:r>
                      <a:r>
                        <a:rPr lang="en-US" dirty="0" err="1">
                          <a:latin typeface="Courier" pitchFamily="2" charset="0"/>
                        </a:rPr>
                        <a:t>illumina</a:t>
                      </a:r>
                      <a:r>
                        <a:rPr lang="en-US" dirty="0">
                          <a:latin typeface="Courier" pitchFamily="2" charset="0"/>
                        </a:rPr>
                        <a:t>/pse-chr2_2.fastq.gz | </a:t>
                      </a:r>
                      <a:r>
                        <a:rPr lang="en-US" dirty="0" err="1">
                          <a:latin typeface="Courier" pitchFamily="2" charset="0"/>
                        </a:rPr>
                        <a:t>samtools</a:t>
                      </a:r>
                      <a:r>
                        <a:rPr lang="en-US" dirty="0">
                          <a:latin typeface="Courier" pitchFamily="2" charset="0"/>
                        </a:rPr>
                        <a:t> sort &gt; mapped-reads/dpse2-to-dmel3R.bam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7" name="Rectangle: Rounded Corners 6">
            <a:extLst>
              <a:ext uri="{FF2B5EF4-FFF2-40B4-BE49-F238E27FC236}">
                <a16:creationId xmlns:a16="http://schemas.microsoft.com/office/drawing/2014/main" id="{0B3C37DB-51C1-45D3-96C8-56BD8B7B57CC}"/>
              </a:ext>
            </a:extLst>
          </p:cNvPr>
          <p:cNvSpPr/>
          <p:nvPr/>
        </p:nvSpPr>
        <p:spPr>
          <a:xfrm>
            <a:off x="3805929" y="5841825"/>
            <a:ext cx="2910350" cy="64633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C763721-090B-4BC2-9CB9-18D4F035487E}"/>
              </a:ext>
            </a:extLst>
          </p:cNvPr>
          <p:cNvSpPr/>
          <p:nvPr/>
        </p:nvSpPr>
        <p:spPr>
          <a:xfrm>
            <a:off x="4925963" y="5170020"/>
            <a:ext cx="335142" cy="3052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B5050A5-4A52-4C05-B6F0-33E0233158ED}"/>
              </a:ext>
            </a:extLst>
          </p:cNvPr>
          <p:cNvSpPr txBox="1"/>
          <p:nvPr/>
        </p:nvSpPr>
        <p:spPr>
          <a:xfrm>
            <a:off x="3805930" y="5841826"/>
            <a:ext cx="2910349" cy="646331"/>
          </a:xfrm>
          <a:prstGeom prst="rect">
            <a:avLst/>
          </a:prstGeom>
          <a:noFill/>
        </p:spPr>
        <p:txBody>
          <a:bodyPr wrap="square" rtlCol="0">
            <a:spAutoFit/>
          </a:bodyPr>
          <a:lstStyle/>
          <a:p>
            <a:pPr algn="ctr"/>
            <a:r>
              <a:rPr lang="en-US" b="1" dirty="0"/>
              <a:t>Redirects</a:t>
            </a:r>
            <a:r>
              <a:rPr lang="en-US" b="1" i="1" dirty="0"/>
              <a:t> </a:t>
            </a:r>
            <a:r>
              <a:rPr lang="en-US" dirty="0"/>
              <a:t>terminal output to a file</a:t>
            </a:r>
            <a:endParaRPr lang="en-US" b="1" dirty="0"/>
          </a:p>
        </p:txBody>
      </p:sp>
      <p:sp>
        <p:nvSpPr>
          <p:cNvPr id="4" name="Rectangle: Rounded Corners 3">
            <a:extLst>
              <a:ext uri="{FF2B5EF4-FFF2-40B4-BE49-F238E27FC236}">
                <a16:creationId xmlns:a16="http://schemas.microsoft.com/office/drawing/2014/main" id="{CCB0F854-4339-4561-8C20-9F8EB3C067D0}"/>
              </a:ext>
            </a:extLst>
          </p:cNvPr>
          <p:cNvSpPr/>
          <p:nvPr/>
        </p:nvSpPr>
        <p:spPr>
          <a:xfrm>
            <a:off x="2757952" y="5170118"/>
            <a:ext cx="335142" cy="3052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92C9F7C-C1E4-4CC3-ABD9-2120E964A80C}"/>
              </a:ext>
            </a:extLst>
          </p:cNvPr>
          <p:cNvSpPr/>
          <p:nvPr/>
        </p:nvSpPr>
        <p:spPr>
          <a:xfrm>
            <a:off x="371930" y="5841692"/>
            <a:ext cx="2910350" cy="92333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C6C73C9-BDD6-47A4-8846-008E5F7F39CA}"/>
              </a:ext>
            </a:extLst>
          </p:cNvPr>
          <p:cNvSpPr txBox="1"/>
          <p:nvPr/>
        </p:nvSpPr>
        <p:spPr>
          <a:xfrm>
            <a:off x="403123" y="5841693"/>
            <a:ext cx="2839829" cy="923330"/>
          </a:xfrm>
          <a:prstGeom prst="rect">
            <a:avLst/>
          </a:prstGeom>
          <a:noFill/>
        </p:spPr>
        <p:txBody>
          <a:bodyPr wrap="square" rtlCol="0">
            <a:spAutoFit/>
          </a:bodyPr>
          <a:lstStyle/>
          <a:p>
            <a:pPr algn="ctr"/>
            <a:r>
              <a:rPr lang="en-US" b="1" dirty="0"/>
              <a:t>Pipes</a:t>
            </a:r>
            <a:r>
              <a:rPr lang="en-US" b="1" i="1" dirty="0"/>
              <a:t> </a:t>
            </a:r>
            <a:r>
              <a:rPr lang="en-US" dirty="0"/>
              <a:t>the output of one command as the input to another command</a:t>
            </a:r>
            <a:endParaRPr lang="en-US" b="1" dirty="0"/>
          </a:p>
        </p:txBody>
      </p:sp>
    </p:spTree>
    <p:extLst>
      <p:ext uri="{BB962C8B-B14F-4D97-AF65-F5344CB8AC3E}">
        <p14:creationId xmlns:p14="http://schemas.microsoft.com/office/powerpoint/2010/main" val="17599477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a:t>
            </a:r>
          </a:p>
        </p:txBody>
      </p:sp>
      <p:sp>
        <p:nvSpPr>
          <p:cNvPr id="3" name="TextBox 2">
            <a:extLst>
              <a:ext uri="{FF2B5EF4-FFF2-40B4-BE49-F238E27FC236}">
                <a16:creationId xmlns:a16="http://schemas.microsoft.com/office/drawing/2014/main" id="{6DD0640B-8A2E-40B2-8865-D895371193A2}"/>
              </a:ext>
            </a:extLst>
          </p:cNvPr>
          <p:cNvSpPr txBox="1"/>
          <p:nvPr/>
        </p:nvSpPr>
        <p:spPr>
          <a:xfrm>
            <a:off x="1" y="986678"/>
            <a:ext cx="12192000" cy="1938992"/>
          </a:xfrm>
          <a:prstGeom prst="rect">
            <a:avLst/>
          </a:prstGeom>
          <a:noFill/>
        </p:spPr>
        <p:txBody>
          <a:bodyPr wrap="square" rtlCol="0">
            <a:spAutoFit/>
          </a:bodyPr>
          <a:lstStyle/>
          <a:p>
            <a:pPr algn="ctr"/>
            <a:r>
              <a:rPr lang="en-US" sz="2400" dirty="0"/>
              <a:t>BWA</a:t>
            </a:r>
          </a:p>
          <a:p>
            <a:pPr algn="ctr"/>
            <a:r>
              <a:rPr lang="en-US" sz="2400" dirty="0">
                <a:hlinkClick r:id="rId3"/>
              </a:rPr>
              <a:t>https://github.com/lh3/bwa</a:t>
            </a:r>
            <a:r>
              <a:rPr lang="en-US" sz="2400" dirty="0"/>
              <a:t> </a:t>
            </a:r>
          </a:p>
          <a:p>
            <a:pPr algn="ctr"/>
            <a:endParaRPr lang="en-US" sz="2400" dirty="0"/>
          </a:p>
          <a:p>
            <a:pPr algn="ctr"/>
            <a:r>
              <a:rPr lang="en-US" sz="2400" dirty="0" err="1"/>
              <a:t>samtools</a:t>
            </a:r>
            <a:endParaRPr lang="en-US" sz="2400" dirty="0"/>
          </a:p>
          <a:p>
            <a:pPr algn="ctr"/>
            <a:r>
              <a:rPr lang="en-US" sz="2400" dirty="0">
                <a:hlinkClick r:id="rId4"/>
              </a:rPr>
              <a:t>http://www.htslib.org/</a:t>
            </a:r>
            <a:r>
              <a:rPr lang="en-US" sz="2400" dirty="0"/>
              <a:t> </a:t>
            </a:r>
          </a:p>
        </p:txBody>
      </p:sp>
      <p:graphicFrame>
        <p:nvGraphicFramePr>
          <p:cNvPr id="5" name="Table 4">
            <a:extLst>
              <a:ext uri="{FF2B5EF4-FFF2-40B4-BE49-F238E27FC236}">
                <a16:creationId xmlns:a16="http://schemas.microsoft.com/office/drawing/2014/main" id="{457265D7-B809-4AC1-8BA1-EA10E19AF638}"/>
              </a:ext>
            </a:extLst>
          </p:cNvPr>
          <p:cNvGraphicFramePr>
            <a:graphicFrameLocks noGrp="1"/>
          </p:cNvGraphicFramePr>
          <p:nvPr>
            <p:extLst>
              <p:ext uri="{D42A27DB-BD31-4B8C-83A1-F6EECF244321}">
                <p14:modId xmlns:p14="http://schemas.microsoft.com/office/powerpoint/2010/main" val="1313941614"/>
              </p:ext>
            </p:extLst>
          </p:nvPr>
        </p:nvGraphicFramePr>
        <p:xfrm>
          <a:off x="665205" y="3638025"/>
          <a:ext cx="11194192" cy="1867453"/>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Map </a:t>
                      </a:r>
                      <a:r>
                        <a:rPr lang="en-US" i="1" dirty="0"/>
                        <a:t>D. </a:t>
                      </a:r>
                      <a:r>
                        <a:rPr lang="en-US" i="1" dirty="0" err="1"/>
                        <a:t>pseudoobscura</a:t>
                      </a:r>
                      <a:r>
                        <a:rPr lang="en-US" i="1" dirty="0"/>
                        <a:t> </a:t>
                      </a:r>
                      <a:r>
                        <a:rPr lang="en-US" i="0" dirty="0"/>
                        <a:t>reads to </a:t>
                      </a:r>
                      <a:r>
                        <a:rPr lang="en-US" i="1" dirty="0"/>
                        <a:t>D. melanogaster</a:t>
                      </a:r>
                      <a:r>
                        <a:rPr lang="en-US" i="0" dirty="0"/>
                        <a:t> chromosome 3R with BWA and sort by coordinate with </a:t>
                      </a:r>
                      <a:r>
                        <a:rPr lang="en-US" i="0" dirty="0" err="1"/>
                        <a:t>samtools</a:t>
                      </a: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b="1" dirty="0">
                          <a:latin typeface="Courier" pitchFamily="2" charset="0"/>
                        </a:rPr>
                        <a:t>bwa</a:t>
                      </a:r>
                      <a:r>
                        <a:rPr lang="en-US" dirty="0">
                          <a:latin typeface="Courier" pitchFamily="2" charset="0"/>
                        </a:rPr>
                        <a:t> mem -t 4 dmel-3R-reference/Drosophila_melanogaster.BDGP6.28.dna.chromosome.3R.fa dpse-chr2-reads/</a:t>
                      </a:r>
                      <a:r>
                        <a:rPr lang="en-US" dirty="0" err="1">
                          <a:latin typeface="Courier" pitchFamily="2" charset="0"/>
                        </a:rPr>
                        <a:t>illumina</a:t>
                      </a:r>
                      <a:r>
                        <a:rPr lang="en-US" dirty="0">
                          <a:latin typeface="Courier" pitchFamily="2" charset="0"/>
                        </a:rPr>
                        <a:t>/pse-chr2_1.fastq.gz dpse-chr2-reads/</a:t>
                      </a:r>
                      <a:r>
                        <a:rPr lang="en-US" dirty="0" err="1">
                          <a:latin typeface="Courier" pitchFamily="2" charset="0"/>
                        </a:rPr>
                        <a:t>illumina</a:t>
                      </a:r>
                      <a:r>
                        <a:rPr lang="en-US" dirty="0">
                          <a:latin typeface="Courier" pitchFamily="2" charset="0"/>
                        </a:rPr>
                        <a:t>/pse-chr2_2.fastq.gz | </a:t>
                      </a:r>
                      <a:r>
                        <a:rPr lang="en-US" b="1" dirty="0" err="1">
                          <a:latin typeface="Courier" pitchFamily="2" charset="0"/>
                        </a:rPr>
                        <a:t>samtools</a:t>
                      </a:r>
                      <a:r>
                        <a:rPr lang="en-US" dirty="0">
                          <a:latin typeface="Courier" pitchFamily="2" charset="0"/>
                        </a:rPr>
                        <a:t> sort &gt; mapped-reads/dpse2-to-dmel3R.bam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7" name="Rectangle: Rounded Corners 6">
            <a:extLst>
              <a:ext uri="{FF2B5EF4-FFF2-40B4-BE49-F238E27FC236}">
                <a16:creationId xmlns:a16="http://schemas.microsoft.com/office/drawing/2014/main" id="{0B3C37DB-51C1-45D3-96C8-56BD8B7B57CC}"/>
              </a:ext>
            </a:extLst>
          </p:cNvPr>
          <p:cNvSpPr/>
          <p:nvPr/>
        </p:nvSpPr>
        <p:spPr>
          <a:xfrm>
            <a:off x="3805929" y="5841825"/>
            <a:ext cx="2910350" cy="64633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C763721-090B-4BC2-9CB9-18D4F035487E}"/>
              </a:ext>
            </a:extLst>
          </p:cNvPr>
          <p:cNvSpPr/>
          <p:nvPr/>
        </p:nvSpPr>
        <p:spPr>
          <a:xfrm>
            <a:off x="4925963" y="5170020"/>
            <a:ext cx="335142" cy="3052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B5050A5-4A52-4C05-B6F0-33E0233158ED}"/>
              </a:ext>
            </a:extLst>
          </p:cNvPr>
          <p:cNvSpPr txBox="1"/>
          <p:nvPr/>
        </p:nvSpPr>
        <p:spPr>
          <a:xfrm>
            <a:off x="3805930" y="5841826"/>
            <a:ext cx="2910349" cy="646331"/>
          </a:xfrm>
          <a:prstGeom prst="rect">
            <a:avLst/>
          </a:prstGeom>
          <a:noFill/>
        </p:spPr>
        <p:txBody>
          <a:bodyPr wrap="square" rtlCol="0">
            <a:spAutoFit/>
          </a:bodyPr>
          <a:lstStyle/>
          <a:p>
            <a:pPr algn="ctr"/>
            <a:r>
              <a:rPr lang="en-US" b="1" dirty="0"/>
              <a:t>Redirects</a:t>
            </a:r>
            <a:r>
              <a:rPr lang="en-US" b="1" i="1" dirty="0"/>
              <a:t> </a:t>
            </a:r>
            <a:r>
              <a:rPr lang="en-US" dirty="0"/>
              <a:t>terminal output to a file</a:t>
            </a:r>
            <a:endParaRPr lang="en-US" b="1" dirty="0"/>
          </a:p>
        </p:txBody>
      </p:sp>
      <p:sp>
        <p:nvSpPr>
          <p:cNvPr id="4" name="Rectangle: Rounded Corners 3">
            <a:extLst>
              <a:ext uri="{FF2B5EF4-FFF2-40B4-BE49-F238E27FC236}">
                <a16:creationId xmlns:a16="http://schemas.microsoft.com/office/drawing/2014/main" id="{CCB0F854-4339-4561-8C20-9F8EB3C067D0}"/>
              </a:ext>
            </a:extLst>
          </p:cNvPr>
          <p:cNvSpPr/>
          <p:nvPr/>
        </p:nvSpPr>
        <p:spPr>
          <a:xfrm>
            <a:off x="2757952" y="5170118"/>
            <a:ext cx="335142" cy="3052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92C9F7C-C1E4-4CC3-ABD9-2120E964A80C}"/>
              </a:ext>
            </a:extLst>
          </p:cNvPr>
          <p:cNvSpPr/>
          <p:nvPr/>
        </p:nvSpPr>
        <p:spPr>
          <a:xfrm>
            <a:off x="371930" y="5841692"/>
            <a:ext cx="2910350" cy="92333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C6C73C9-BDD6-47A4-8846-008E5F7F39CA}"/>
              </a:ext>
            </a:extLst>
          </p:cNvPr>
          <p:cNvSpPr txBox="1"/>
          <p:nvPr/>
        </p:nvSpPr>
        <p:spPr>
          <a:xfrm>
            <a:off x="403123" y="5841693"/>
            <a:ext cx="2839829" cy="923330"/>
          </a:xfrm>
          <a:prstGeom prst="rect">
            <a:avLst/>
          </a:prstGeom>
          <a:noFill/>
        </p:spPr>
        <p:txBody>
          <a:bodyPr wrap="square" rtlCol="0">
            <a:spAutoFit/>
          </a:bodyPr>
          <a:lstStyle/>
          <a:p>
            <a:pPr algn="ctr"/>
            <a:r>
              <a:rPr lang="en-US" b="1" dirty="0"/>
              <a:t>Pipes</a:t>
            </a:r>
            <a:r>
              <a:rPr lang="en-US" b="1" i="1" dirty="0"/>
              <a:t> </a:t>
            </a:r>
            <a:r>
              <a:rPr lang="en-US" dirty="0"/>
              <a:t>the output of one command as the input to another command</a:t>
            </a:r>
            <a:endParaRPr lang="en-US" b="1" dirty="0"/>
          </a:p>
        </p:txBody>
      </p:sp>
    </p:spTree>
    <p:extLst>
      <p:ext uri="{BB962C8B-B14F-4D97-AF65-F5344CB8AC3E}">
        <p14:creationId xmlns:p14="http://schemas.microsoft.com/office/powerpoint/2010/main" val="35646765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a:t>
            </a:r>
          </a:p>
        </p:txBody>
      </p:sp>
      <p:sp>
        <p:nvSpPr>
          <p:cNvPr id="3" name="TextBox 2">
            <a:extLst>
              <a:ext uri="{FF2B5EF4-FFF2-40B4-BE49-F238E27FC236}">
                <a16:creationId xmlns:a16="http://schemas.microsoft.com/office/drawing/2014/main" id="{6DD0640B-8A2E-40B2-8865-D895371193A2}"/>
              </a:ext>
            </a:extLst>
          </p:cNvPr>
          <p:cNvSpPr txBox="1"/>
          <p:nvPr/>
        </p:nvSpPr>
        <p:spPr>
          <a:xfrm>
            <a:off x="1" y="986678"/>
            <a:ext cx="12192000" cy="1938992"/>
          </a:xfrm>
          <a:prstGeom prst="rect">
            <a:avLst/>
          </a:prstGeom>
          <a:noFill/>
        </p:spPr>
        <p:txBody>
          <a:bodyPr wrap="square" rtlCol="0">
            <a:spAutoFit/>
          </a:bodyPr>
          <a:lstStyle/>
          <a:p>
            <a:pPr algn="ctr"/>
            <a:r>
              <a:rPr lang="en-US" sz="2400" dirty="0"/>
              <a:t>BWA</a:t>
            </a:r>
          </a:p>
          <a:p>
            <a:pPr algn="ctr"/>
            <a:r>
              <a:rPr lang="en-US" sz="2400" dirty="0">
                <a:hlinkClick r:id="rId3"/>
              </a:rPr>
              <a:t>https://github.com/lh3/bwa</a:t>
            </a:r>
            <a:r>
              <a:rPr lang="en-US" sz="2400" dirty="0"/>
              <a:t> </a:t>
            </a:r>
          </a:p>
          <a:p>
            <a:pPr algn="ctr"/>
            <a:endParaRPr lang="en-US" sz="2400" dirty="0"/>
          </a:p>
          <a:p>
            <a:pPr algn="ctr"/>
            <a:r>
              <a:rPr lang="en-US" sz="2400" dirty="0" err="1"/>
              <a:t>samtools</a:t>
            </a:r>
            <a:endParaRPr lang="en-US" sz="2400" dirty="0"/>
          </a:p>
          <a:p>
            <a:pPr algn="ctr"/>
            <a:r>
              <a:rPr lang="en-US" sz="2400" dirty="0">
                <a:hlinkClick r:id="rId4"/>
              </a:rPr>
              <a:t>http://www.htslib.org/</a:t>
            </a:r>
            <a:r>
              <a:rPr lang="en-US" sz="2400" dirty="0"/>
              <a:t> </a:t>
            </a:r>
          </a:p>
        </p:txBody>
      </p:sp>
      <p:graphicFrame>
        <p:nvGraphicFramePr>
          <p:cNvPr id="5" name="Table 4">
            <a:extLst>
              <a:ext uri="{FF2B5EF4-FFF2-40B4-BE49-F238E27FC236}">
                <a16:creationId xmlns:a16="http://schemas.microsoft.com/office/drawing/2014/main" id="{457265D7-B809-4AC1-8BA1-EA10E19AF638}"/>
              </a:ext>
            </a:extLst>
          </p:cNvPr>
          <p:cNvGraphicFramePr>
            <a:graphicFrameLocks noGrp="1"/>
          </p:cNvGraphicFramePr>
          <p:nvPr>
            <p:extLst>
              <p:ext uri="{D42A27DB-BD31-4B8C-83A1-F6EECF244321}">
                <p14:modId xmlns:p14="http://schemas.microsoft.com/office/powerpoint/2010/main" val="3377914917"/>
              </p:ext>
            </p:extLst>
          </p:nvPr>
        </p:nvGraphicFramePr>
        <p:xfrm>
          <a:off x="665205" y="3638025"/>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Navigate to the mapped-reads directory: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b="0" dirty="0">
                          <a:latin typeface="Courier" pitchFamily="2" charset="0"/>
                        </a:rPr>
                        <a:t>cd mapped-reads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Tree>
    <p:extLst>
      <p:ext uri="{BB962C8B-B14F-4D97-AF65-F5344CB8AC3E}">
        <p14:creationId xmlns:p14="http://schemas.microsoft.com/office/powerpoint/2010/main" val="3515727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883E-C019-433D-82F8-8140C1B8EE31}"/>
              </a:ext>
            </a:extLst>
          </p:cNvPr>
          <p:cNvSpPr>
            <a:spLocks noGrp="1"/>
          </p:cNvSpPr>
          <p:nvPr>
            <p:ph type="title"/>
          </p:nvPr>
        </p:nvSpPr>
        <p:spPr/>
        <p:txBody>
          <a:bodyPr/>
          <a:lstStyle/>
          <a:p>
            <a:r>
              <a:rPr lang="en-US" dirty="0"/>
              <a:t>Read mapping output: BAM and SAM files</a:t>
            </a:r>
          </a:p>
        </p:txBody>
      </p:sp>
      <p:sp>
        <p:nvSpPr>
          <p:cNvPr id="5" name="TextBox 4">
            <a:extLst>
              <a:ext uri="{FF2B5EF4-FFF2-40B4-BE49-F238E27FC236}">
                <a16:creationId xmlns:a16="http://schemas.microsoft.com/office/drawing/2014/main" id="{70CB627D-667B-4B8A-A6B5-249F444FCB42}"/>
              </a:ext>
            </a:extLst>
          </p:cNvPr>
          <p:cNvSpPr txBox="1"/>
          <p:nvPr/>
        </p:nvSpPr>
        <p:spPr>
          <a:xfrm>
            <a:off x="195649" y="1262633"/>
            <a:ext cx="4680155" cy="4893647"/>
          </a:xfrm>
          <a:prstGeom prst="rect">
            <a:avLst/>
          </a:prstGeom>
          <a:noFill/>
        </p:spPr>
        <p:txBody>
          <a:bodyPr wrap="square">
            <a:spAutoFit/>
          </a:bodyPr>
          <a:lstStyle/>
          <a:p>
            <a:pPr marL="342900" indent="-342900">
              <a:buFont typeface="Arial" panose="020B0604020202020204" pitchFamily="34" charset="0"/>
              <a:buChar char="•"/>
            </a:pPr>
            <a:r>
              <a:rPr lang="en-US" sz="2400" dirty="0"/>
              <a:t>BAM is compressed SAM file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HEADER contains info about the sequences and commands used to generate the file (</a:t>
            </a:r>
            <a:r>
              <a:rPr lang="en-US" sz="2400" dirty="0" err="1"/>
              <a:t>samtools</a:t>
            </a:r>
            <a:r>
              <a:rPr lang="en-US" sz="2400" dirty="0"/>
              <a:t> view –H)</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Each line contains one record – one read mapped to one location in the reference</a:t>
            </a:r>
          </a:p>
          <a:p>
            <a:endParaRPr lang="en-US" sz="2400" dirty="0"/>
          </a:p>
          <a:p>
            <a:r>
              <a:rPr lang="en-US" sz="2400" dirty="0">
                <a:hlinkClick r:id="rId2"/>
              </a:rPr>
              <a:t>http://bio-bwa.sourceforge.net/bwa.shtml#4</a:t>
            </a:r>
            <a:r>
              <a:rPr lang="en-US" sz="2400" dirty="0"/>
              <a:t> </a:t>
            </a:r>
          </a:p>
        </p:txBody>
      </p:sp>
      <p:pic>
        <p:nvPicPr>
          <p:cNvPr id="7" name="Picture 6">
            <a:extLst>
              <a:ext uri="{FF2B5EF4-FFF2-40B4-BE49-F238E27FC236}">
                <a16:creationId xmlns:a16="http://schemas.microsoft.com/office/drawing/2014/main" id="{9CCC3B77-8FF3-4A1B-9BF5-1F49DE05775F}"/>
              </a:ext>
            </a:extLst>
          </p:cNvPr>
          <p:cNvPicPr>
            <a:picLocks noChangeAspect="1"/>
          </p:cNvPicPr>
          <p:nvPr/>
        </p:nvPicPr>
        <p:blipFill>
          <a:blip r:embed="rId3"/>
          <a:stretch>
            <a:fillRect/>
          </a:stretch>
        </p:blipFill>
        <p:spPr>
          <a:xfrm>
            <a:off x="4926115" y="1147232"/>
            <a:ext cx="7019925" cy="5124450"/>
          </a:xfrm>
          <a:prstGeom prst="rect">
            <a:avLst/>
          </a:prstGeom>
        </p:spPr>
      </p:pic>
    </p:spTree>
    <p:extLst>
      <p:ext uri="{BB962C8B-B14F-4D97-AF65-F5344CB8AC3E}">
        <p14:creationId xmlns:p14="http://schemas.microsoft.com/office/powerpoint/2010/main" val="3937198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 handling BAM files</a:t>
            </a:r>
          </a:p>
        </p:txBody>
      </p:sp>
      <p:sp>
        <p:nvSpPr>
          <p:cNvPr id="3" name="TextBox 2">
            <a:extLst>
              <a:ext uri="{FF2B5EF4-FFF2-40B4-BE49-F238E27FC236}">
                <a16:creationId xmlns:a16="http://schemas.microsoft.com/office/drawing/2014/main" id="{6DD0640B-8A2E-40B2-8865-D895371193A2}"/>
              </a:ext>
            </a:extLst>
          </p:cNvPr>
          <p:cNvSpPr txBox="1"/>
          <p:nvPr/>
        </p:nvSpPr>
        <p:spPr>
          <a:xfrm>
            <a:off x="1" y="986678"/>
            <a:ext cx="12192000" cy="830997"/>
          </a:xfrm>
          <a:prstGeom prst="rect">
            <a:avLst/>
          </a:prstGeom>
          <a:noFill/>
        </p:spPr>
        <p:txBody>
          <a:bodyPr wrap="square" rtlCol="0">
            <a:spAutoFit/>
          </a:bodyPr>
          <a:lstStyle/>
          <a:p>
            <a:pPr algn="ctr"/>
            <a:r>
              <a:rPr lang="en-US" sz="2400" dirty="0" err="1"/>
              <a:t>samtools</a:t>
            </a:r>
            <a:endParaRPr lang="en-US" sz="2400" dirty="0"/>
          </a:p>
          <a:p>
            <a:pPr algn="ctr"/>
            <a:r>
              <a:rPr lang="en-US" sz="2400" dirty="0">
                <a:hlinkClick r:id="rId3"/>
              </a:rPr>
              <a:t>http://www.htslib.org/</a:t>
            </a:r>
            <a:r>
              <a:rPr lang="en-US" sz="2400" dirty="0"/>
              <a:t> </a:t>
            </a:r>
          </a:p>
        </p:txBody>
      </p:sp>
      <p:graphicFrame>
        <p:nvGraphicFramePr>
          <p:cNvPr id="5" name="Table 4">
            <a:extLst>
              <a:ext uri="{FF2B5EF4-FFF2-40B4-BE49-F238E27FC236}">
                <a16:creationId xmlns:a16="http://schemas.microsoft.com/office/drawing/2014/main" id="{457265D7-B809-4AC1-8BA1-EA10E19AF638}"/>
              </a:ext>
            </a:extLst>
          </p:cNvPr>
          <p:cNvGraphicFramePr>
            <a:graphicFrameLocks noGrp="1"/>
          </p:cNvGraphicFramePr>
          <p:nvPr>
            <p:extLst>
              <p:ext uri="{D42A27DB-BD31-4B8C-83A1-F6EECF244321}">
                <p14:modId xmlns:p14="http://schemas.microsoft.com/office/powerpoint/2010/main" val="2811470056"/>
              </p:ext>
            </p:extLst>
          </p:nvPr>
        </p:nvGraphicFramePr>
        <p:xfrm>
          <a:off x="498904" y="239916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View the header of a BAM file: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b="0" dirty="0" err="1">
                          <a:latin typeface="Courier" pitchFamily="2" charset="0"/>
                        </a:rPr>
                        <a:t>samtools</a:t>
                      </a:r>
                      <a:r>
                        <a:rPr lang="en-US" b="0" dirty="0">
                          <a:latin typeface="Courier" pitchFamily="2" charset="0"/>
                        </a:rPr>
                        <a:t> view -H dpse2-to-dmel3R.bam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pic>
        <p:nvPicPr>
          <p:cNvPr id="6" name="Picture 5">
            <a:extLst>
              <a:ext uri="{FF2B5EF4-FFF2-40B4-BE49-F238E27FC236}">
                <a16:creationId xmlns:a16="http://schemas.microsoft.com/office/drawing/2014/main" id="{4192F7A7-75F8-4D85-AB18-EADB4E9D79B5}"/>
              </a:ext>
            </a:extLst>
          </p:cNvPr>
          <p:cNvPicPr>
            <a:picLocks noChangeAspect="1"/>
          </p:cNvPicPr>
          <p:nvPr/>
        </p:nvPicPr>
        <p:blipFill>
          <a:blip r:embed="rId4"/>
          <a:stretch>
            <a:fillRect/>
          </a:stretch>
        </p:blipFill>
        <p:spPr>
          <a:xfrm>
            <a:off x="425024" y="4494098"/>
            <a:ext cx="11434373" cy="1092456"/>
          </a:xfrm>
          <a:prstGeom prst="rect">
            <a:avLst/>
          </a:prstGeom>
        </p:spPr>
      </p:pic>
      <p:sp>
        <p:nvSpPr>
          <p:cNvPr id="7" name="Rectangle 6">
            <a:extLst>
              <a:ext uri="{FF2B5EF4-FFF2-40B4-BE49-F238E27FC236}">
                <a16:creationId xmlns:a16="http://schemas.microsoft.com/office/drawing/2014/main" id="{4D4DD710-ACAA-4712-9E54-67DD96903049}"/>
              </a:ext>
            </a:extLst>
          </p:cNvPr>
          <p:cNvSpPr/>
          <p:nvPr/>
        </p:nvSpPr>
        <p:spPr>
          <a:xfrm>
            <a:off x="8111613" y="5507896"/>
            <a:ext cx="314632" cy="157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8733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 handling BAM files</a:t>
            </a:r>
          </a:p>
        </p:txBody>
      </p:sp>
      <p:sp>
        <p:nvSpPr>
          <p:cNvPr id="3" name="TextBox 2">
            <a:extLst>
              <a:ext uri="{FF2B5EF4-FFF2-40B4-BE49-F238E27FC236}">
                <a16:creationId xmlns:a16="http://schemas.microsoft.com/office/drawing/2014/main" id="{6DD0640B-8A2E-40B2-8865-D895371193A2}"/>
              </a:ext>
            </a:extLst>
          </p:cNvPr>
          <p:cNvSpPr txBox="1"/>
          <p:nvPr/>
        </p:nvSpPr>
        <p:spPr>
          <a:xfrm>
            <a:off x="1" y="986678"/>
            <a:ext cx="12192000" cy="830997"/>
          </a:xfrm>
          <a:prstGeom prst="rect">
            <a:avLst/>
          </a:prstGeom>
          <a:noFill/>
        </p:spPr>
        <p:txBody>
          <a:bodyPr wrap="square" rtlCol="0">
            <a:spAutoFit/>
          </a:bodyPr>
          <a:lstStyle/>
          <a:p>
            <a:pPr algn="ctr"/>
            <a:r>
              <a:rPr lang="en-US" sz="2400" dirty="0" err="1"/>
              <a:t>samtools</a:t>
            </a:r>
            <a:endParaRPr lang="en-US" sz="2400" dirty="0"/>
          </a:p>
          <a:p>
            <a:pPr algn="ctr"/>
            <a:r>
              <a:rPr lang="en-US" sz="2400" dirty="0">
                <a:hlinkClick r:id="rId3"/>
              </a:rPr>
              <a:t>http://www.htslib.org/</a:t>
            </a:r>
            <a:r>
              <a:rPr lang="en-US" sz="2400" dirty="0"/>
              <a:t> </a:t>
            </a:r>
          </a:p>
        </p:txBody>
      </p:sp>
      <p:graphicFrame>
        <p:nvGraphicFramePr>
          <p:cNvPr id="5" name="Table 4">
            <a:extLst>
              <a:ext uri="{FF2B5EF4-FFF2-40B4-BE49-F238E27FC236}">
                <a16:creationId xmlns:a16="http://schemas.microsoft.com/office/drawing/2014/main" id="{457265D7-B809-4AC1-8BA1-EA10E19AF638}"/>
              </a:ext>
            </a:extLst>
          </p:cNvPr>
          <p:cNvGraphicFramePr>
            <a:graphicFrameLocks noGrp="1"/>
          </p:cNvGraphicFramePr>
          <p:nvPr>
            <p:extLst>
              <p:ext uri="{D42A27DB-BD31-4B8C-83A1-F6EECF244321}">
                <p14:modId xmlns:p14="http://schemas.microsoft.com/office/powerpoint/2010/main" val="358183774"/>
              </p:ext>
            </p:extLst>
          </p:nvPr>
        </p:nvGraphicFramePr>
        <p:xfrm>
          <a:off x="498904" y="239916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a:t>
                      </a:r>
                      <a:r>
                        <a:rPr lang="en-US" dirty="0" err="1"/>
                        <a:t>samtools</a:t>
                      </a:r>
                      <a:r>
                        <a:rPr lang="en-US" dirty="0"/>
                        <a:t> view to convert between SAM/BAM/CRAM formats, or to view reads with certain flags: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b="0" dirty="0" err="1">
                          <a:latin typeface="Courier" pitchFamily="2" charset="0"/>
                        </a:rPr>
                        <a:t>samtools</a:t>
                      </a:r>
                      <a:r>
                        <a:rPr lang="en-US" b="0" dirty="0">
                          <a:latin typeface="Courier" pitchFamily="2" charset="0"/>
                        </a:rPr>
                        <a:t> view dpse2-to-dmel3R.bam | head -n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7" name="Rectangle 6">
            <a:extLst>
              <a:ext uri="{FF2B5EF4-FFF2-40B4-BE49-F238E27FC236}">
                <a16:creationId xmlns:a16="http://schemas.microsoft.com/office/drawing/2014/main" id="{4D4DD710-ACAA-4712-9E54-67DD96903049}"/>
              </a:ext>
            </a:extLst>
          </p:cNvPr>
          <p:cNvSpPr/>
          <p:nvPr/>
        </p:nvSpPr>
        <p:spPr>
          <a:xfrm>
            <a:off x="8111613" y="5507896"/>
            <a:ext cx="314632" cy="157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8176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883E-C019-433D-82F8-8140C1B8EE31}"/>
              </a:ext>
            </a:extLst>
          </p:cNvPr>
          <p:cNvSpPr>
            <a:spLocks noGrp="1"/>
          </p:cNvSpPr>
          <p:nvPr>
            <p:ph type="title"/>
          </p:nvPr>
        </p:nvSpPr>
        <p:spPr/>
        <p:txBody>
          <a:bodyPr/>
          <a:lstStyle/>
          <a:p>
            <a:r>
              <a:rPr lang="en-US" dirty="0"/>
              <a:t>Read mapping output: BAM and SAM files</a:t>
            </a:r>
          </a:p>
        </p:txBody>
      </p:sp>
      <p:sp>
        <p:nvSpPr>
          <p:cNvPr id="5" name="TextBox 4">
            <a:extLst>
              <a:ext uri="{FF2B5EF4-FFF2-40B4-BE49-F238E27FC236}">
                <a16:creationId xmlns:a16="http://schemas.microsoft.com/office/drawing/2014/main" id="{70CB627D-667B-4B8A-A6B5-249F444FCB42}"/>
              </a:ext>
            </a:extLst>
          </p:cNvPr>
          <p:cNvSpPr txBox="1"/>
          <p:nvPr/>
        </p:nvSpPr>
        <p:spPr>
          <a:xfrm>
            <a:off x="195649" y="1262633"/>
            <a:ext cx="4680155" cy="2308324"/>
          </a:xfrm>
          <a:prstGeom prst="rect">
            <a:avLst/>
          </a:prstGeom>
          <a:noFill/>
        </p:spPr>
        <p:txBody>
          <a:bodyPr wrap="square">
            <a:spAutoFit/>
          </a:bodyPr>
          <a:lstStyle/>
          <a:p>
            <a:pPr marL="342900" indent="-342900">
              <a:buFont typeface="Arial" panose="020B0604020202020204" pitchFamily="34" charset="0"/>
              <a:buChar char="•"/>
            </a:pPr>
            <a:r>
              <a:rPr lang="en-US" sz="2400" dirty="0"/>
              <a:t>SAM flags encode information about mate pairs and read quality</a:t>
            </a:r>
          </a:p>
          <a:p>
            <a:pPr marL="342900" indent="-342900">
              <a:buFont typeface="Arial" panose="020B0604020202020204" pitchFamily="34" charset="0"/>
              <a:buChar char="•"/>
            </a:pPr>
            <a:endParaRPr lang="en-US" sz="2400" dirty="0"/>
          </a:p>
          <a:p>
            <a:r>
              <a:rPr lang="en-US" sz="2400" dirty="0">
                <a:hlinkClick r:id="rId2"/>
              </a:rPr>
              <a:t>https://broadinstitute.github.io/picard/explain-flags.html</a:t>
            </a:r>
            <a:r>
              <a:rPr lang="en-US" sz="2400" dirty="0"/>
              <a:t> </a:t>
            </a:r>
          </a:p>
        </p:txBody>
      </p:sp>
      <p:pic>
        <p:nvPicPr>
          <p:cNvPr id="7" name="Picture 6">
            <a:extLst>
              <a:ext uri="{FF2B5EF4-FFF2-40B4-BE49-F238E27FC236}">
                <a16:creationId xmlns:a16="http://schemas.microsoft.com/office/drawing/2014/main" id="{9CCC3B77-8FF3-4A1B-9BF5-1F49DE05775F}"/>
              </a:ext>
            </a:extLst>
          </p:cNvPr>
          <p:cNvPicPr>
            <a:picLocks noChangeAspect="1"/>
          </p:cNvPicPr>
          <p:nvPr/>
        </p:nvPicPr>
        <p:blipFill>
          <a:blip r:embed="rId3"/>
          <a:stretch>
            <a:fillRect/>
          </a:stretch>
        </p:blipFill>
        <p:spPr>
          <a:xfrm>
            <a:off x="4926115" y="1147232"/>
            <a:ext cx="7019925" cy="5124450"/>
          </a:xfrm>
          <a:prstGeom prst="rect">
            <a:avLst/>
          </a:prstGeom>
        </p:spPr>
      </p:pic>
      <p:sp>
        <p:nvSpPr>
          <p:cNvPr id="3" name="Rectangle: Rounded Corners 2">
            <a:extLst>
              <a:ext uri="{FF2B5EF4-FFF2-40B4-BE49-F238E27FC236}">
                <a16:creationId xmlns:a16="http://schemas.microsoft.com/office/drawing/2014/main" id="{7268C503-66D4-4008-A2AC-CBE222824810}"/>
              </a:ext>
            </a:extLst>
          </p:cNvPr>
          <p:cNvSpPr/>
          <p:nvPr/>
        </p:nvSpPr>
        <p:spPr>
          <a:xfrm>
            <a:off x="5122607" y="2448822"/>
            <a:ext cx="3401959" cy="3052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0582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883E-C019-433D-82F8-8140C1B8EE31}"/>
              </a:ext>
            </a:extLst>
          </p:cNvPr>
          <p:cNvSpPr>
            <a:spLocks noGrp="1"/>
          </p:cNvSpPr>
          <p:nvPr>
            <p:ph type="title"/>
          </p:nvPr>
        </p:nvSpPr>
        <p:spPr/>
        <p:txBody>
          <a:bodyPr/>
          <a:lstStyle/>
          <a:p>
            <a:r>
              <a:rPr lang="en-US" dirty="0"/>
              <a:t>Read mapping output: BAM and SAM files</a:t>
            </a:r>
          </a:p>
        </p:txBody>
      </p:sp>
      <p:sp>
        <p:nvSpPr>
          <p:cNvPr id="5" name="TextBox 4">
            <a:extLst>
              <a:ext uri="{FF2B5EF4-FFF2-40B4-BE49-F238E27FC236}">
                <a16:creationId xmlns:a16="http://schemas.microsoft.com/office/drawing/2014/main" id="{70CB627D-667B-4B8A-A6B5-249F444FCB42}"/>
              </a:ext>
            </a:extLst>
          </p:cNvPr>
          <p:cNvSpPr txBox="1"/>
          <p:nvPr/>
        </p:nvSpPr>
        <p:spPr>
          <a:xfrm>
            <a:off x="195649" y="1262633"/>
            <a:ext cx="4680155" cy="2677656"/>
          </a:xfrm>
          <a:prstGeom prst="rect">
            <a:avLst/>
          </a:prstGeom>
          <a:noFill/>
        </p:spPr>
        <p:txBody>
          <a:bodyPr wrap="square">
            <a:spAutoFit/>
          </a:bodyPr>
          <a:lstStyle/>
          <a:p>
            <a:pPr marL="342900" indent="-342900">
              <a:buFont typeface="Arial" panose="020B0604020202020204" pitchFamily="34" charset="0"/>
              <a:buChar char="•"/>
            </a:pPr>
            <a:r>
              <a:rPr lang="en-US" sz="2400" dirty="0"/>
              <a:t>CIGAR strings are a compressed encoding of the lengths and locations of indels within a read alignment to a reference</a:t>
            </a:r>
          </a:p>
          <a:p>
            <a:pPr marL="342900" indent="-342900">
              <a:buFont typeface="Arial" panose="020B0604020202020204" pitchFamily="34" charset="0"/>
              <a:buChar char="•"/>
            </a:pPr>
            <a:endParaRPr lang="en-US" sz="2400" dirty="0"/>
          </a:p>
          <a:p>
            <a:r>
              <a:rPr lang="en-US" sz="2400" dirty="0">
                <a:hlinkClick r:id="rId2"/>
              </a:rPr>
              <a:t>https://genome.sph.umich.edu/wiki/SAM#What_is_a_CIGAR.3F</a:t>
            </a:r>
            <a:r>
              <a:rPr lang="en-US" sz="2400" dirty="0"/>
              <a:t> </a:t>
            </a:r>
          </a:p>
        </p:txBody>
      </p:sp>
      <p:pic>
        <p:nvPicPr>
          <p:cNvPr id="7" name="Picture 6">
            <a:extLst>
              <a:ext uri="{FF2B5EF4-FFF2-40B4-BE49-F238E27FC236}">
                <a16:creationId xmlns:a16="http://schemas.microsoft.com/office/drawing/2014/main" id="{9CCC3B77-8FF3-4A1B-9BF5-1F49DE05775F}"/>
              </a:ext>
            </a:extLst>
          </p:cNvPr>
          <p:cNvPicPr>
            <a:picLocks noChangeAspect="1"/>
          </p:cNvPicPr>
          <p:nvPr/>
        </p:nvPicPr>
        <p:blipFill>
          <a:blip r:embed="rId3"/>
          <a:stretch>
            <a:fillRect/>
          </a:stretch>
        </p:blipFill>
        <p:spPr>
          <a:xfrm>
            <a:off x="4926115" y="1147232"/>
            <a:ext cx="7019925" cy="5124450"/>
          </a:xfrm>
          <a:prstGeom prst="rect">
            <a:avLst/>
          </a:prstGeom>
        </p:spPr>
      </p:pic>
      <p:sp>
        <p:nvSpPr>
          <p:cNvPr id="3" name="Rectangle: Rounded Corners 2">
            <a:extLst>
              <a:ext uri="{FF2B5EF4-FFF2-40B4-BE49-F238E27FC236}">
                <a16:creationId xmlns:a16="http://schemas.microsoft.com/office/drawing/2014/main" id="{7268C503-66D4-4008-A2AC-CBE222824810}"/>
              </a:ext>
            </a:extLst>
          </p:cNvPr>
          <p:cNvSpPr/>
          <p:nvPr/>
        </p:nvSpPr>
        <p:spPr>
          <a:xfrm>
            <a:off x="5142272" y="3773840"/>
            <a:ext cx="3401959" cy="3052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177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 identifying duplicate reads</a:t>
            </a:r>
          </a:p>
        </p:txBody>
      </p:sp>
      <p:sp>
        <p:nvSpPr>
          <p:cNvPr id="3" name="TextBox 2">
            <a:extLst>
              <a:ext uri="{FF2B5EF4-FFF2-40B4-BE49-F238E27FC236}">
                <a16:creationId xmlns:a16="http://schemas.microsoft.com/office/drawing/2014/main" id="{6DD0640B-8A2E-40B2-8865-D895371193A2}"/>
              </a:ext>
            </a:extLst>
          </p:cNvPr>
          <p:cNvSpPr txBox="1"/>
          <p:nvPr/>
        </p:nvSpPr>
        <p:spPr>
          <a:xfrm>
            <a:off x="1" y="986678"/>
            <a:ext cx="12192000" cy="830997"/>
          </a:xfrm>
          <a:prstGeom prst="rect">
            <a:avLst/>
          </a:prstGeom>
          <a:noFill/>
        </p:spPr>
        <p:txBody>
          <a:bodyPr wrap="square" rtlCol="0">
            <a:spAutoFit/>
          </a:bodyPr>
          <a:lstStyle/>
          <a:p>
            <a:pPr algn="ctr"/>
            <a:r>
              <a:rPr lang="en-US" sz="2400" dirty="0"/>
              <a:t>Picard</a:t>
            </a:r>
          </a:p>
          <a:p>
            <a:pPr algn="ctr"/>
            <a:r>
              <a:rPr lang="en-US" sz="2400" dirty="0">
                <a:hlinkClick r:id="rId2"/>
              </a:rPr>
              <a:t>https://broadinstitute.github.io/picard/</a:t>
            </a:r>
            <a:r>
              <a:rPr lang="en-US" sz="2400" dirty="0"/>
              <a:t> </a:t>
            </a:r>
          </a:p>
        </p:txBody>
      </p:sp>
      <p:graphicFrame>
        <p:nvGraphicFramePr>
          <p:cNvPr id="5" name="Table 4">
            <a:extLst>
              <a:ext uri="{FF2B5EF4-FFF2-40B4-BE49-F238E27FC236}">
                <a16:creationId xmlns:a16="http://schemas.microsoft.com/office/drawing/2014/main" id="{462B2BA6-537F-4843-BF94-4A4B4F95B6FA}"/>
              </a:ext>
            </a:extLst>
          </p:cNvPr>
          <p:cNvGraphicFramePr>
            <a:graphicFrameLocks noGrp="1"/>
          </p:cNvGraphicFramePr>
          <p:nvPr>
            <p:extLst>
              <p:ext uri="{D42A27DB-BD31-4B8C-83A1-F6EECF244321}">
                <p14:modId xmlns:p14="http://schemas.microsoft.com/office/powerpoint/2010/main" val="3515869044"/>
              </p:ext>
            </p:extLst>
          </p:nvPr>
        </p:nvGraphicFramePr>
        <p:xfrm>
          <a:off x="498904" y="2802283"/>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Mark duplicate reads with Picard: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err="1">
                          <a:latin typeface="Courier" pitchFamily="2" charset="0"/>
                        </a:rPr>
                        <a:t>picard</a:t>
                      </a:r>
                      <a:r>
                        <a:rPr lang="en-US" dirty="0">
                          <a:latin typeface="Courier" pitchFamily="2" charset="0"/>
                        </a:rPr>
                        <a:t> </a:t>
                      </a:r>
                      <a:r>
                        <a:rPr lang="en-US" dirty="0" err="1">
                          <a:latin typeface="Courier" pitchFamily="2" charset="0"/>
                        </a:rPr>
                        <a:t>MarkDuplicates</a:t>
                      </a:r>
                      <a:r>
                        <a:rPr lang="en-US" dirty="0">
                          <a:latin typeface="Courier" pitchFamily="2" charset="0"/>
                        </a:rPr>
                        <a:t> I=dpse2-to-dmel3R.bam O=dpse2-to-dmel3R.mkdup.bam VALIDATION_STRINGENCY=LENIENT M=dpse2-to-dmel3R-dupmets.txt CREATE_INDEX=true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Tree>
    <p:extLst>
      <p:ext uri="{BB962C8B-B14F-4D97-AF65-F5344CB8AC3E}">
        <p14:creationId xmlns:p14="http://schemas.microsoft.com/office/powerpoint/2010/main" val="24791388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text&#10;&#10;Description automatically generated">
            <a:extLst>
              <a:ext uri="{FF2B5EF4-FFF2-40B4-BE49-F238E27FC236}">
                <a16:creationId xmlns:a16="http://schemas.microsoft.com/office/drawing/2014/main" id="{8ADA6525-0563-498C-B162-C95C868BF7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5011" y="1221248"/>
            <a:ext cx="8187432" cy="5122863"/>
          </a:xfrm>
        </p:spPr>
      </p:pic>
      <p:sp>
        <p:nvSpPr>
          <p:cNvPr id="6" name="Title 1">
            <a:extLst>
              <a:ext uri="{FF2B5EF4-FFF2-40B4-BE49-F238E27FC236}">
                <a16:creationId xmlns:a16="http://schemas.microsoft.com/office/drawing/2014/main" id="{81200785-4781-4B3A-B2E3-3B0DD9E3CDC1}"/>
              </a:ext>
            </a:extLst>
          </p:cNvPr>
          <p:cNvSpPr>
            <a:spLocks noGrp="1"/>
          </p:cNvSpPr>
          <p:nvPr>
            <p:ph type="title"/>
          </p:nvPr>
        </p:nvSpPr>
        <p:spPr>
          <a:xfrm>
            <a:off x="332603" y="182030"/>
            <a:ext cx="11526794" cy="804648"/>
          </a:xfrm>
        </p:spPr>
        <p:txBody>
          <a:bodyPr/>
          <a:lstStyle/>
          <a:p>
            <a:pPr algn="ctr"/>
            <a:r>
              <a:rPr lang="en-US" dirty="0"/>
              <a:t>Read mapping: identifying duplicate reads</a:t>
            </a:r>
          </a:p>
        </p:txBody>
      </p:sp>
      <p:sp>
        <p:nvSpPr>
          <p:cNvPr id="7" name="TextBox 6">
            <a:extLst>
              <a:ext uri="{FF2B5EF4-FFF2-40B4-BE49-F238E27FC236}">
                <a16:creationId xmlns:a16="http://schemas.microsoft.com/office/drawing/2014/main" id="{3B345A59-812B-4EA6-8FBB-62E363CD37DF}"/>
              </a:ext>
            </a:extLst>
          </p:cNvPr>
          <p:cNvSpPr txBox="1"/>
          <p:nvPr/>
        </p:nvSpPr>
        <p:spPr>
          <a:xfrm>
            <a:off x="157316" y="1592826"/>
            <a:ext cx="3510116"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Duplicate reads can arise from PCR (PCR duplicates) or the sequencing machine inferring two spots when there is only 1</a:t>
            </a:r>
          </a:p>
        </p:txBody>
      </p:sp>
    </p:spTree>
    <p:extLst>
      <p:ext uri="{BB962C8B-B14F-4D97-AF65-F5344CB8AC3E}">
        <p14:creationId xmlns:p14="http://schemas.microsoft.com/office/powerpoint/2010/main" val="402517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53CB-3A33-498C-A034-3A3F24A466F6}"/>
              </a:ext>
            </a:extLst>
          </p:cNvPr>
          <p:cNvSpPr>
            <a:spLocks noGrp="1"/>
          </p:cNvSpPr>
          <p:nvPr>
            <p:ph type="title"/>
          </p:nvPr>
        </p:nvSpPr>
        <p:spPr/>
        <p:txBody>
          <a:bodyPr/>
          <a:lstStyle/>
          <a:p>
            <a:r>
              <a:rPr lang="en-US" dirty="0"/>
              <a:t>Test data from </a:t>
            </a:r>
            <a:r>
              <a:rPr lang="en-US" i="1" dirty="0"/>
              <a:t>Drosophila </a:t>
            </a:r>
            <a:r>
              <a:rPr lang="en-US" i="1" dirty="0" err="1"/>
              <a:t>pseudoobscura</a:t>
            </a:r>
            <a:endParaRPr lang="en-US" i="1" dirty="0"/>
          </a:p>
        </p:txBody>
      </p:sp>
      <p:pic>
        <p:nvPicPr>
          <p:cNvPr id="5" name="Picture 4" descr="A close up of a piece of paper&#10;&#10;Description automatically generated">
            <a:extLst>
              <a:ext uri="{FF2B5EF4-FFF2-40B4-BE49-F238E27FC236}">
                <a16:creationId xmlns:a16="http://schemas.microsoft.com/office/drawing/2014/main" id="{A43056C9-482B-40F0-B4F0-96602B293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46" y="947350"/>
            <a:ext cx="5300324" cy="5648632"/>
          </a:xfrm>
          <a:prstGeom prst="rect">
            <a:avLst/>
          </a:prstGeom>
        </p:spPr>
      </p:pic>
      <p:sp>
        <p:nvSpPr>
          <p:cNvPr id="3" name="Rectangle: Rounded Corners 2">
            <a:extLst>
              <a:ext uri="{FF2B5EF4-FFF2-40B4-BE49-F238E27FC236}">
                <a16:creationId xmlns:a16="http://schemas.microsoft.com/office/drawing/2014/main" id="{6022CCB6-E82A-486F-B1C2-C64BD77FBD35}"/>
              </a:ext>
            </a:extLst>
          </p:cNvPr>
          <p:cNvSpPr/>
          <p:nvPr/>
        </p:nvSpPr>
        <p:spPr>
          <a:xfrm>
            <a:off x="4967114" y="2256616"/>
            <a:ext cx="1473015" cy="27027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1038FE4-3B16-49F9-890D-778B3FA79C7F}"/>
              </a:ext>
            </a:extLst>
          </p:cNvPr>
          <p:cNvSpPr/>
          <p:nvPr/>
        </p:nvSpPr>
        <p:spPr>
          <a:xfrm>
            <a:off x="4967113" y="5466848"/>
            <a:ext cx="1473015" cy="27027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DE66554-1A51-4AEF-9337-CF570D810F4B}"/>
              </a:ext>
            </a:extLst>
          </p:cNvPr>
          <p:cNvSpPr txBox="1"/>
          <p:nvPr/>
        </p:nvSpPr>
        <p:spPr>
          <a:xfrm>
            <a:off x="7030065" y="1474839"/>
            <a:ext cx="4424516" cy="4524315"/>
          </a:xfrm>
          <a:prstGeom prst="rect">
            <a:avLst/>
          </a:prstGeom>
          <a:noFill/>
        </p:spPr>
        <p:txBody>
          <a:bodyPr wrap="square" rtlCol="0">
            <a:spAutoFit/>
          </a:bodyPr>
          <a:lstStyle/>
          <a:p>
            <a:pPr marL="285750" indent="-285750">
              <a:buFont typeface="Arial" panose="020B0604020202020204" pitchFamily="34" charset="0"/>
              <a:buChar char="•"/>
            </a:pPr>
            <a:r>
              <a:rPr lang="en-US" dirty="0"/>
              <a:t>Genome size: 150Mb</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One Illumina paired-end read library</a:t>
            </a:r>
          </a:p>
          <a:p>
            <a:pPr marL="285750" indent="-285750">
              <a:buFont typeface="Arial" panose="020B0604020202020204" pitchFamily="34" charset="0"/>
              <a:buChar char="•"/>
            </a:pPr>
            <a:r>
              <a:rPr lang="en-US" dirty="0"/>
              <a:t>One Nanopore library</a:t>
            </a:r>
          </a:p>
          <a:p>
            <a:pPr marL="285750" indent="-285750">
              <a:buFont typeface="Arial" panose="020B0604020202020204" pitchFamily="34" charset="0"/>
              <a:buChar char="•"/>
            </a:pPr>
            <a:r>
              <a:rPr lang="en-US" dirty="0"/>
              <a:t>One </a:t>
            </a:r>
            <a:r>
              <a:rPr lang="en-US" dirty="0" err="1"/>
              <a:t>Pacbio</a:t>
            </a:r>
            <a:r>
              <a:rPr lang="en-US" dirty="0"/>
              <a:t> library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Mapping to the </a:t>
            </a:r>
            <a:r>
              <a:rPr lang="en-US" i="1" dirty="0"/>
              <a:t>D. melanogaster</a:t>
            </a:r>
            <a:r>
              <a:rPr lang="en-US" dirty="0"/>
              <a:t> reference:</a:t>
            </a:r>
          </a:p>
          <a:p>
            <a:pPr marL="742950" lvl="1" indent="-285750">
              <a:buFont typeface="Arial" panose="020B0604020202020204" pitchFamily="34" charset="0"/>
              <a:buChar char="•"/>
            </a:pPr>
            <a:r>
              <a:rPr lang="en-US" dirty="0"/>
              <a:t>49my diverged</a:t>
            </a:r>
          </a:p>
        </p:txBody>
      </p:sp>
    </p:spTree>
    <p:extLst>
      <p:ext uri="{BB962C8B-B14F-4D97-AF65-F5344CB8AC3E}">
        <p14:creationId xmlns:p14="http://schemas.microsoft.com/office/powerpoint/2010/main" val="24807244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text&#10;&#10;Description automatically generated">
            <a:extLst>
              <a:ext uri="{FF2B5EF4-FFF2-40B4-BE49-F238E27FC236}">
                <a16:creationId xmlns:a16="http://schemas.microsoft.com/office/drawing/2014/main" id="{8ADA6525-0563-498C-B162-C95C868BF7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5011" y="1221248"/>
            <a:ext cx="8187432" cy="5122863"/>
          </a:xfrm>
        </p:spPr>
      </p:pic>
      <p:sp>
        <p:nvSpPr>
          <p:cNvPr id="6" name="Title 1">
            <a:extLst>
              <a:ext uri="{FF2B5EF4-FFF2-40B4-BE49-F238E27FC236}">
                <a16:creationId xmlns:a16="http://schemas.microsoft.com/office/drawing/2014/main" id="{81200785-4781-4B3A-B2E3-3B0DD9E3CDC1}"/>
              </a:ext>
            </a:extLst>
          </p:cNvPr>
          <p:cNvSpPr>
            <a:spLocks noGrp="1"/>
          </p:cNvSpPr>
          <p:nvPr>
            <p:ph type="title"/>
          </p:nvPr>
        </p:nvSpPr>
        <p:spPr>
          <a:xfrm>
            <a:off x="332603" y="182030"/>
            <a:ext cx="11526794" cy="804648"/>
          </a:xfrm>
        </p:spPr>
        <p:txBody>
          <a:bodyPr/>
          <a:lstStyle/>
          <a:p>
            <a:pPr algn="ctr"/>
            <a:r>
              <a:rPr lang="en-US" dirty="0"/>
              <a:t>Read mapping: identifying duplicate reads</a:t>
            </a:r>
          </a:p>
        </p:txBody>
      </p:sp>
      <p:sp>
        <p:nvSpPr>
          <p:cNvPr id="7" name="TextBox 6">
            <a:extLst>
              <a:ext uri="{FF2B5EF4-FFF2-40B4-BE49-F238E27FC236}">
                <a16:creationId xmlns:a16="http://schemas.microsoft.com/office/drawing/2014/main" id="{3B345A59-812B-4EA6-8FBB-62E363CD37DF}"/>
              </a:ext>
            </a:extLst>
          </p:cNvPr>
          <p:cNvSpPr txBox="1"/>
          <p:nvPr/>
        </p:nvSpPr>
        <p:spPr>
          <a:xfrm>
            <a:off x="157316" y="1592826"/>
            <a:ext cx="3510116"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Duplicate reads can arise from PCR (PCR duplicates) or the sequencing machine inferring two spots when there is only 1</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Can cause problems for read-depth based analyses and variant calling</a:t>
            </a:r>
          </a:p>
        </p:txBody>
      </p:sp>
    </p:spTree>
    <p:extLst>
      <p:ext uri="{BB962C8B-B14F-4D97-AF65-F5344CB8AC3E}">
        <p14:creationId xmlns:p14="http://schemas.microsoft.com/office/powerpoint/2010/main" val="38908530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 identifying duplicate reads</a:t>
            </a:r>
          </a:p>
        </p:txBody>
      </p:sp>
      <p:graphicFrame>
        <p:nvGraphicFramePr>
          <p:cNvPr id="5" name="Table 4">
            <a:extLst>
              <a:ext uri="{FF2B5EF4-FFF2-40B4-BE49-F238E27FC236}">
                <a16:creationId xmlns:a16="http://schemas.microsoft.com/office/drawing/2014/main" id="{462B2BA6-537F-4843-BF94-4A4B4F95B6FA}"/>
              </a:ext>
            </a:extLst>
          </p:cNvPr>
          <p:cNvGraphicFramePr>
            <a:graphicFrameLocks noGrp="1"/>
          </p:cNvGraphicFramePr>
          <p:nvPr>
            <p:extLst>
              <p:ext uri="{D42A27DB-BD31-4B8C-83A1-F6EECF244321}">
                <p14:modId xmlns:p14="http://schemas.microsoft.com/office/powerpoint/2010/main" val="1024199106"/>
              </p:ext>
            </p:extLst>
          </p:nvPr>
        </p:nvGraphicFramePr>
        <p:xfrm>
          <a:off x="498904" y="196654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a pattern match to view the </a:t>
                      </a:r>
                      <a:r>
                        <a:rPr lang="en-US" dirty="0" err="1"/>
                        <a:t>MarkDuplicates</a:t>
                      </a:r>
                      <a:r>
                        <a:rPr lang="en-US" dirty="0"/>
                        <a:t>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a:latin typeface="Courier" pitchFamily="2" charset="0"/>
                        </a:rPr>
                        <a:t>grep -a2 "## METRICS CLASS" dpse2-to-dmel3R-dupmets.txt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Tree>
    <p:extLst>
      <p:ext uri="{BB962C8B-B14F-4D97-AF65-F5344CB8AC3E}">
        <p14:creationId xmlns:p14="http://schemas.microsoft.com/office/powerpoint/2010/main" val="27435638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 identifying duplicate reads</a:t>
            </a:r>
          </a:p>
        </p:txBody>
      </p:sp>
      <p:graphicFrame>
        <p:nvGraphicFramePr>
          <p:cNvPr id="5" name="Table 4">
            <a:extLst>
              <a:ext uri="{FF2B5EF4-FFF2-40B4-BE49-F238E27FC236}">
                <a16:creationId xmlns:a16="http://schemas.microsoft.com/office/drawing/2014/main" id="{462B2BA6-537F-4843-BF94-4A4B4F95B6FA}"/>
              </a:ext>
            </a:extLst>
          </p:cNvPr>
          <p:cNvGraphicFramePr>
            <a:graphicFrameLocks noGrp="1"/>
          </p:cNvGraphicFramePr>
          <p:nvPr/>
        </p:nvGraphicFramePr>
        <p:xfrm>
          <a:off x="498904" y="196654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a pattern match to view the </a:t>
                      </a:r>
                      <a:r>
                        <a:rPr lang="en-US" dirty="0" err="1"/>
                        <a:t>MarkDuplicates</a:t>
                      </a:r>
                      <a:r>
                        <a:rPr lang="en-US" dirty="0"/>
                        <a:t>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a:latin typeface="Courier" pitchFamily="2" charset="0"/>
                        </a:rPr>
                        <a:t>grep -a2 "## METRICS CLASS" dpse2-to-dmel3R-dupmets.txt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pic>
        <p:nvPicPr>
          <p:cNvPr id="4" name="Picture 3">
            <a:extLst>
              <a:ext uri="{FF2B5EF4-FFF2-40B4-BE49-F238E27FC236}">
                <a16:creationId xmlns:a16="http://schemas.microsoft.com/office/drawing/2014/main" id="{F22EE9DA-EAD5-46E6-A475-731B7F97356F}"/>
              </a:ext>
            </a:extLst>
          </p:cNvPr>
          <p:cNvPicPr>
            <a:picLocks noChangeAspect="1"/>
          </p:cNvPicPr>
          <p:nvPr/>
        </p:nvPicPr>
        <p:blipFill>
          <a:blip r:embed="rId2"/>
          <a:stretch>
            <a:fillRect/>
          </a:stretch>
        </p:blipFill>
        <p:spPr>
          <a:xfrm>
            <a:off x="0" y="4462342"/>
            <a:ext cx="12192000" cy="941987"/>
          </a:xfrm>
          <a:prstGeom prst="rect">
            <a:avLst/>
          </a:prstGeom>
        </p:spPr>
      </p:pic>
      <p:sp>
        <p:nvSpPr>
          <p:cNvPr id="6" name="Rectangle 5">
            <a:extLst>
              <a:ext uri="{FF2B5EF4-FFF2-40B4-BE49-F238E27FC236}">
                <a16:creationId xmlns:a16="http://schemas.microsoft.com/office/drawing/2014/main" id="{3CFAE188-6724-45FD-8871-3991550A71EF}"/>
              </a:ext>
            </a:extLst>
          </p:cNvPr>
          <p:cNvSpPr/>
          <p:nvPr/>
        </p:nvSpPr>
        <p:spPr>
          <a:xfrm>
            <a:off x="6567948" y="5335504"/>
            <a:ext cx="304800" cy="255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8349AE8-958B-4866-B0F8-3F0DB28C07EF}"/>
              </a:ext>
            </a:extLst>
          </p:cNvPr>
          <p:cNvSpPr/>
          <p:nvPr/>
        </p:nvSpPr>
        <p:spPr>
          <a:xfrm>
            <a:off x="2998839" y="5182865"/>
            <a:ext cx="825909" cy="3052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C21AF6-795A-4C2B-87C5-1172F18D27E2}"/>
              </a:ext>
            </a:extLst>
          </p:cNvPr>
          <p:cNvSpPr txBox="1"/>
          <p:nvPr/>
        </p:nvSpPr>
        <p:spPr>
          <a:xfrm>
            <a:off x="1052051" y="5706836"/>
            <a:ext cx="5250426" cy="369332"/>
          </a:xfrm>
          <a:prstGeom prst="rect">
            <a:avLst/>
          </a:prstGeom>
          <a:noFill/>
        </p:spPr>
        <p:txBody>
          <a:bodyPr wrap="square" rtlCol="0">
            <a:spAutoFit/>
          </a:bodyPr>
          <a:lstStyle/>
          <a:p>
            <a:pPr algn="ctr"/>
            <a:r>
              <a:rPr lang="en-US" dirty="0"/>
              <a:t>134 + 621 * 2 = 1376 duplicate reads</a:t>
            </a:r>
          </a:p>
        </p:txBody>
      </p:sp>
      <p:sp>
        <p:nvSpPr>
          <p:cNvPr id="11" name="Rectangle: Rounded Corners 10">
            <a:extLst>
              <a:ext uri="{FF2B5EF4-FFF2-40B4-BE49-F238E27FC236}">
                <a16:creationId xmlns:a16="http://schemas.microsoft.com/office/drawing/2014/main" id="{555D6D01-89B9-4197-B9E8-21223C90F83D}"/>
              </a:ext>
            </a:extLst>
          </p:cNvPr>
          <p:cNvSpPr/>
          <p:nvPr/>
        </p:nvSpPr>
        <p:spPr>
          <a:xfrm>
            <a:off x="1843549" y="5738863"/>
            <a:ext cx="3652683" cy="3052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2696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 identifying duplicate reads</a:t>
            </a:r>
          </a:p>
        </p:txBody>
      </p:sp>
      <p:graphicFrame>
        <p:nvGraphicFramePr>
          <p:cNvPr id="5" name="Table 4">
            <a:extLst>
              <a:ext uri="{FF2B5EF4-FFF2-40B4-BE49-F238E27FC236}">
                <a16:creationId xmlns:a16="http://schemas.microsoft.com/office/drawing/2014/main" id="{462B2BA6-537F-4843-BF94-4A4B4F95B6FA}"/>
              </a:ext>
            </a:extLst>
          </p:cNvPr>
          <p:cNvGraphicFramePr>
            <a:graphicFrameLocks noGrp="1"/>
          </p:cNvGraphicFramePr>
          <p:nvPr>
            <p:extLst>
              <p:ext uri="{D42A27DB-BD31-4B8C-83A1-F6EECF244321}">
                <p14:modId xmlns:p14="http://schemas.microsoft.com/office/powerpoint/2010/main" val="2836515836"/>
              </p:ext>
            </p:extLst>
          </p:nvPr>
        </p:nvGraphicFramePr>
        <p:xfrm>
          <a:off x="498904" y="196654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a:t>
                      </a:r>
                      <a:r>
                        <a:rPr lang="en-US" dirty="0" err="1"/>
                        <a:t>samtools</a:t>
                      </a:r>
                      <a:r>
                        <a:rPr lang="en-US" dirty="0"/>
                        <a:t> view to convert between SAM/BAM/CRAM formats, or to view reads with certain flags (1024 is the flag for duplicate reads):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err="1">
                          <a:latin typeface="Courier" pitchFamily="2" charset="0"/>
                        </a:rPr>
                        <a:t>samtools</a:t>
                      </a:r>
                      <a:r>
                        <a:rPr lang="en-US" dirty="0">
                          <a:latin typeface="Courier" pitchFamily="2" charset="0"/>
                        </a:rPr>
                        <a:t> view -f 1024 dpse2-to-dmel3R.mkdup.bam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Tree>
    <p:extLst>
      <p:ext uri="{BB962C8B-B14F-4D97-AF65-F5344CB8AC3E}">
        <p14:creationId xmlns:p14="http://schemas.microsoft.com/office/powerpoint/2010/main" val="27511186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 read depth</a:t>
            </a:r>
          </a:p>
        </p:txBody>
      </p:sp>
      <p:sp>
        <p:nvSpPr>
          <p:cNvPr id="3" name="Rectangle: Rounded Corners 2">
            <a:extLst>
              <a:ext uri="{FF2B5EF4-FFF2-40B4-BE49-F238E27FC236}">
                <a16:creationId xmlns:a16="http://schemas.microsoft.com/office/drawing/2014/main" id="{B7E928E2-2B92-48B1-B51E-EBAD952450C3}"/>
              </a:ext>
            </a:extLst>
          </p:cNvPr>
          <p:cNvSpPr/>
          <p:nvPr/>
        </p:nvSpPr>
        <p:spPr>
          <a:xfrm>
            <a:off x="1823884" y="1314347"/>
            <a:ext cx="8549148" cy="73072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0D95278-8E47-47DF-9F7C-23F06087F09F}"/>
              </a:ext>
            </a:extLst>
          </p:cNvPr>
          <p:cNvSpPr txBox="1"/>
          <p:nvPr/>
        </p:nvSpPr>
        <p:spPr>
          <a:xfrm>
            <a:off x="1681316" y="1337187"/>
            <a:ext cx="8829368" cy="707886"/>
          </a:xfrm>
          <a:prstGeom prst="rect">
            <a:avLst/>
          </a:prstGeom>
          <a:noFill/>
        </p:spPr>
        <p:txBody>
          <a:bodyPr wrap="square" rtlCol="0">
            <a:spAutoFit/>
          </a:bodyPr>
          <a:lstStyle/>
          <a:p>
            <a:pPr algn="ctr"/>
            <a:r>
              <a:rPr lang="en-US" sz="2000" dirty="0"/>
              <a:t>The terms </a:t>
            </a:r>
            <a:r>
              <a:rPr lang="en-US" sz="2000" b="1" dirty="0"/>
              <a:t>coverage</a:t>
            </a:r>
            <a:r>
              <a:rPr lang="en-US" sz="2000" dirty="0"/>
              <a:t> and </a:t>
            </a:r>
            <a:r>
              <a:rPr lang="en-US" sz="2000" b="1" dirty="0"/>
              <a:t>read depth</a:t>
            </a:r>
            <a:r>
              <a:rPr lang="en-US" sz="2000" dirty="0"/>
              <a:t> are used to summarize how many reads are mapped to a position in the genome</a:t>
            </a:r>
          </a:p>
        </p:txBody>
      </p:sp>
      <p:graphicFrame>
        <p:nvGraphicFramePr>
          <p:cNvPr id="8" name="Table 9">
            <a:extLst>
              <a:ext uri="{FF2B5EF4-FFF2-40B4-BE49-F238E27FC236}">
                <a16:creationId xmlns:a16="http://schemas.microsoft.com/office/drawing/2014/main" id="{AF8C982A-DDAB-4762-AC37-165482220339}"/>
              </a:ext>
            </a:extLst>
          </p:cNvPr>
          <p:cNvGraphicFramePr>
            <a:graphicFrameLocks noGrp="1"/>
          </p:cNvGraphicFramePr>
          <p:nvPr>
            <p:extLst>
              <p:ext uri="{D42A27DB-BD31-4B8C-83A1-F6EECF244321}">
                <p14:modId xmlns:p14="http://schemas.microsoft.com/office/powerpoint/2010/main" val="2749835859"/>
              </p:ext>
            </p:extLst>
          </p:nvPr>
        </p:nvGraphicFramePr>
        <p:xfrm>
          <a:off x="665205" y="2745555"/>
          <a:ext cx="11194192" cy="1366889"/>
        </p:xfrm>
        <a:graphic>
          <a:graphicData uri="http://schemas.openxmlformats.org/drawingml/2006/table">
            <a:tbl>
              <a:tblPr firstRow="1" bandRow="1">
                <a:tableStyleId>{2D5ABB26-0587-4C30-8999-92F81FD0307C}</a:tableStyleId>
              </a:tblPr>
              <a:tblGrid>
                <a:gridCol w="3322147">
                  <a:extLst>
                    <a:ext uri="{9D8B030D-6E8A-4147-A177-3AD203B41FA5}">
                      <a16:colId xmlns:a16="http://schemas.microsoft.com/office/drawing/2014/main" val="3650943832"/>
                    </a:ext>
                  </a:extLst>
                </a:gridCol>
                <a:gridCol w="7872045">
                  <a:extLst>
                    <a:ext uri="{9D8B030D-6E8A-4147-A177-3AD203B41FA5}">
                      <a16:colId xmlns:a16="http://schemas.microsoft.com/office/drawing/2014/main" val="633988285"/>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Coverage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bases in the genome have been sequenced at least X times.</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954159"/>
                  </a:ext>
                </a:extLst>
              </a:tr>
              <a:tr h="68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depth</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reads that are mapped to a give position in the genome</a:t>
                      </a:r>
                      <a:endParaRPr lang="en-US" dirty="0">
                        <a:latin typeface="Courier New" panose="02070309020205020404" pitchFamily="49" charset="0"/>
                        <a:cs typeface="Courier New" panose="02070309020205020404" pitchFamily="49" charset="0"/>
                      </a:endParaRP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005769"/>
                  </a:ext>
                </a:extLst>
              </a:tr>
            </a:tbl>
          </a:graphicData>
        </a:graphic>
      </p:graphicFrame>
    </p:spTree>
    <p:extLst>
      <p:ext uri="{BB962C8B-B14F-4D97-AF65-F5344CB8AC3E}">
        <p14:creationId xmlns:p14="http://schemas.microsoft.com/office/powerpoint/2010/main" val="27621742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 read depth</a:t>
            </a:r>
          </a:p>
        </p:txBody>
      </p:sp>
      <p:sp>
        <p:nvSpPr>
          <p:cNvPr id="3" name="Rectangle: Rounded Corners 2">
            <a:extLst>
              <a:ext uri="{FF2B5EF4-FFF2-40B4-BE49-F238E27FC236}">
                <a16:creationId xmlns:a16="http://schemas.microsoft.com/office/drawing/2014/main" id="{B7E928E2-2B92-48B1-B51E-EBAD952450C3}"/>
              </a:ext>
            </a:extLst>
          </p:cNvPr>
          <p:cNvSpPr/>
          <p:nvPr/>
        </p:nvSpPr>
        <p:spPr>
          <a:xfrm>
            <a:off x="1823884" y="1314347"/>
            <a:ext cx="8549148" cy="73072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0D95278-8E47-47DF-9F7C-23F06087F09F}"/>
              </a:ext>
            </a:extLst>
          </p:cNvPr>
          <p:cNvSpPr txBox="1"/>
          <p:nvPr/>
        </p:nvSpPr>
        <p:spPr>
          <a:xfrm>
            <a:off x="1681316" y="1337187"/>
            <a:ext cx="8829368" cy="707886"/>
          </a:xfrm>
          <a:prstGeom prst="rect">
            <a:avLst/>
          </a:prstGeom>
          <a:noFill/>
        </p:spPr>
        <p:txBody>
          <a:bodyPr wrap="square" rtlCol="0">
            <a:spAutoFit/>
          </a:bodyPr>
          <a:lstStyle/>
          <a:p>
            <a:pPr algn="ctr"/>
            <a:r>
              <a:rPr lang="en-US" sz="2000" dirty="0"/>
              <a:t>The terms </a:t>
            </a:r>
            <a:r>
              <a:rPr lang="en-US" sz="2000" b="1" dirty="0"/>
              <a:t>coverage</a:t>
            </a:r>
            <a:r>
              <a:rPr lang="en-US" sz="2000" dirty="0"/>
              <a:t> and </a:t>
            </a:r>
            <a:r>
              <a:rPr lang="en-US" sz="2000" b="1" dirty="0"/>
              <a:t>read depth</a:t>
            </a:r>
            <a:r>
              <a:rPr lang="en-US" sz="2000" dirty="0"/>
              <a:t> are used to summarize how many reads are mapped to a position in the genome</a:t>
            </a:r>
          </a:p>
        </p:txBody>
      </p:sp>
      <p:graphicFrame>
        <p:nvGraphicFramePr>
          <p:cNvPr id="8" name="Table 9">
            <a:extLst>
              <a:ext uri="{FF2B5EF4-FFF2-40B4-BE49-F238E27FC236}">
                <a16:creationId xmlns:a16="http://schemas.microsoft.com/office/drawing/2014/main" id="{AF8C982A-DDAB-4762-AC37-165482220339}"/>
              </a:ext>
            </a:extLst>
          </p:cNvPr>
          <p:cNvGraphicFramePr>
            <a:graphicFrameLocks noGrp="1"/>
          </p:cNvGraphicFramePr>
          <p:nvPr>
            <p:extLst>
              <p:ext uri="{D42A27DB-BD31-4B8C-83A1-F6EECF244321}">
                <p14:modId xmlns:p14="http://schemas.microsoft.com/office/powerpoint/2010/main" val="1494351031"/>
              </p:ext>
            </p:extLst>
          </p:nvPr>
        </p:nvGraphicFramePr>
        <p:xfrm>
          <a:off x="665205" y="2745555"/>
          <a:ext cx="11194192" cy="1366889"/>
        </p:xfrm>
        <a:graphic>
          <a:graphicData uri="http://schemas.openxmlformats.org/drawingml/2006/table">
            <a:tbl>
              <a:tblPr firstRow="1" bandRow="1">
                <a:tableStyleId>{2D5ABB26-0587-4C30-8999-92F81FD0307C}</a:tableStyleId>
              </a:tblPr>
              <a:tblGrid>
                <a:gridCol w="3322147">
                  <a:extLst>
                    <a:ext uri="{9D8B030D-6E8A-4147-A177-3AD203B41FA5}">
                      <a16:colId xmlns:a16="http://schemas.microsoft.com/office/drawing/2014/main" val="3650943832"/>
                    </a:ext>
                  </a:extLst>
                </a:gridCol>
                <a:gridCol w="7872045">
                  <a:extLst>
                    <a:ext uri="{9D8B030D-6E8A-4147-A177-3AD203B41FA5}">
                      <a16:colId xmlns:a16="http://schemas.microsoft.com/office/drawing/2014/main" val="633988285"/>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Coverage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times each base in the genome has been sequenced</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954159"/>
                  </a:ext>
                </a:extLst>
              </a:tr>
              <a:tr h="68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depth</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reads that are mapped to a give position in the genome</a:t>
                      </a:r>
                      <a:endParaRPr lang="en-US" dirty="0">
                        <a:latin typeface="Courier New" panose="02070309020205020404" pitchFamily="49" charset="0"/>
                        <a:cs typeface="Courier New" panose="02070309020205020404" pitchFamily="49" charset="0"/>
                      </a:endParaRP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005769"/>
                  </a:ext>
                </a:extLst>
              </a:tr>
            </a:tbl>
          </a:graphicData>
        </a:graphic>
      </p:graphicFrame>
      <p:sp>
        <p:nvSpPr>
          <p:cNvPr id="4" name="TextBox 3">
            <a:extLst>
              <a:ext uri="{FF2B5EF4-FFF2-40B4-BE49-F238E27FC236}">
                <a16:creationId xmlns:a16="http://schemas.microsoft.com/office/drawing/2014/main" id="{8074E8DC-62F7-41B7-AFEB-769CAA2EDA64}"/>
              </a:ext>
            </a:extLst>
          </p:cNvPr>
          <p:cNvSpPr txBox="1"/>
          <p:nvPr/>
        </p:nvSpPr>
        <p:spPr>
          <a:xfrm>
            <a:off x="665205" y="4463845"/>
            <a:ext cx="3375853" cy="369332"/>
          </a:xfrm>
          <a:prstGeom prst="rect">
            <a:avLst/>
          </a:prstGeom>
          <a:noFill/>
        </p:spPr>
        <p:txBody>
          <a:bodyPr wrap="square" rtlCol="0">
            <a:spAutoFit/>
          </a:bodyPr>
          <a:lstStyle/>
          <a:p>
            <a:r>
              <a:rPr lang="en-US" dirty="0"/>
              <a:t>The Lander/Waterman equation:</a:t>
            </a:r>
          </a:p>
        </p:txBody>
      </p:sp>
      <p:pic>
        <p:nvPicPr>
          <p:cNvPr id="7" name="Picture 6">
            <a:extLst>
              <a:ext uri="{FF2B5EF4-FFF2-40B4-BE49-F238E27FC236}">
                <a16:creationId xmlns:a16="http://schemas.microsoft.com/office/drawing/2014/main" id="{8A61D471-0C23-4305-9BF2-2411D50C54F7}"/>
              </a:ext>
            </a:extLst>
          </p:cNvPr>
          <p:cNvPicPr>
            <a:picLocks noChangeAspect="1"/>
          </p:cNvPicPr>
          <p:nvPr/>
        </p:nvPicPr>
        <p:blipFill>
          <a:blip r:embed="rId2"/>
          <a:stretch>
            <a:fillRect/>
          </a:stretch>
        </p:blipFill>
        <p:spPr>
          <a:xfrm>
            <a:off x="4764343" y="5260259"/>
            <a:ext cx="3000176" cy="907948"/>
          </a:xfrm>
          <a:prstGeom prst="rect">
            <a:avLst/>
          </a:prstGeom>
        </p:spPr>
      </p:pic>
    </p:spTree>
    <p:extLst>
      <p:ext uri="{BB962C8B-B14F-4D97-AF65-F5344CB8AC3E}">
        <p14:creationId xmlns:p14="http://schemas.microsoft.com/office/powerpoint/2010/main" val="29431308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 read depth</a:t>
            </a:r>
          </a:p>
        </p:txBody>
      </p:sp>
      <p:sp>
        <p:nvSpPr>
          <p:cNvPr id="4" name="TextBox 3">
            <a:extLst>
              <a:ext uri="{FF2B5EF4-FFF2-40B4-BE49-F238E27FC236}">
                <a16:creationId xmlns:a16="http://schemas.microsoft.com/office/drawing/2014/main" id="{8074E8DC-62F7-41B7-AFEB-769CAA2EDA64}"/>
              </a:ext>
            </a:extLst>
          </p:cNvPr>
          <p:cNvSpPr txBox="1"/>
          <p:nvPr/>
        </p:nvSpPr>
        <p:spPr>
          <a:xfrm>
            <a:off x="714366" y="1298962"/>
            <a:ext cx="3375853" cy="369332"/>
          </a:xfrm>
          <a:prstGeom prst="rect">
            <a:avLst/>
          </a:prstGeom>
          <a:noFill/>
        </p:spPr>
        <p:txBody>
          <a:bodyPr wrap="square" rtlCol="0">
            <a:spAutoFit/>
          </a:bodyPr>
          <a:lstStyle/>
          <a:p>
            <a:r>
              <a:rPr lang="en-US" dirty="0"/>
              <a:t>The Lander/Waterman equation:</a:t>
            </a:r>
          </a:p>
        </p:txBody>
      </p:sp>
      <p:pic>
        <p:nvPicPr>
          <p:cNvPr id="7" name="Picture 6">
            <a:extLst>
              <a:ext uri="{FF2B5EF4-FFF2-40B4-BE49-F238E27FC236}">
                <a16:creationId xmlns:a16="http://schemas.microsoft.com/office/drawing/2014/main" id="{8A61D471-0C23-4305-9BF2-2411D50C54F7}"/>
              </a:ext>
            </a:extLst>
          </p:cNvPr>
          <p:cNvPicPr>
            <a:picLocks noChangeAspect="1"/>
          </p:cNvPicPr>
          <p:nvPr/>
        </p:nvPicPr>
        <p:blipFill>
          <a:blip r:embed="rId2"/>
          <a:stretch>
            <a:fillRect/>
          </a:stretch>
        </p:blipFill>
        <p:spPr>
          <a:xfrm>
            <a:off x="4595912" y="2005781"/>
            <a:ext cx="3000176" cy="907948"/>
          </a:xfrm>
          <a:prstGeom prst="rect">
            <a:avLst/>
          </a:prstGeom>
        </p:spPr>
      </p:pic>
      <p:graphicFrame>
        <p:nvGraphicFramePr>
          <p:cNvPr id="5" name="Table 9">
            <a:extLst>
              <a:ext uri="{FF2B5EF4-FFF2-40B4-BE49-F238E27FC236}">
                <a16:creationId xmlns:a16="http://schemas.microsoft.com/office/drawing/2014/main" id="{C3CB71A5-AC9F-45A4-987E-04359A978EBC}"/>
              </a:ext>
            </a:extLst>
          </p:cNvPr>
          <p:cNvGraphicFramePr>
            <a:graphicFrameLocks noGrp="1"/>
          </p:cNvGraphicFramePr>
          <p:nvPr>
            <p:extLst>
              <p:ext uri="{D42A27DB-BD31-4B8C-83A1-F6EECF244321}">
                <p14:modId xmlns:p14="http://schemas.microsoft.com/office/powerpoint/2010/main" val="1991694804"/>
              </p:ext>
            </p:extLst>
          </p:nvPr>
        </p:nvGraphicFramePr>
        <p:xfrm>
          <a:off x="665205" y="3429000"/>
          <a:ext cx="11194193" cy="2795988"/>
        </p:xfrm>
        <a:graphic>
          <a:graphicData uri="http://schemas.openxmlformats.org/drawingml/2006/table">
            <a:tbl>
              <a:tblPr firstRow="1" bandRow="1">
                <a:tableStyleId>{2D5ABB26-0587-4C30-8999-92F81FD0307C}</a:tableStyleId>
              </a:tblPr>
              <a:tblGrid>
                <a:gridCol w="1950503">
                  <a:extLst>
                    <a:ext uri="{9D8B030D-6E8A-4147-A177-3AD203B41FA5}">
                      <a16:colId xmlns:a16="http://schemas.microsoft.com/office/drawing/2014/main" val="3650943832"/>
                    </a:ext>
                  </a:extLst>
                </a:gridCol>
                <a:gridCol w="4621845">
                  <a:extLst>
                    <a:ext uri="{9D8B030D-6E8A-4147-A177-3AD203B41FA5}">
                      <a16:colId xmlns:a16="http://schemas.microsoft.com/office/drawing/2014/main" val="633988285"/>
                    </a:ext>
                  </a:extLst>
                </a:gridCol>
                <a:gridCol w="4621845">
                  <a:extLst>
                    <a:ext uri="{9D8B030D-6E8A-4147-A177-3AD203B41FA5}">
                      <a16:colId xmlns:a16="http://schemas.microsoft.com/office/drawing/2014/main" val="234541426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Coverage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times each base in the genome has been sequenced</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954159"/>
                  </a:ext>
                </a:extLst>
              </a:tr>
              <a:tr h="68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length</a:t>
                      </a:r>
                      <a:endParaRPr lang="en-US" dirty="0">
                        <a:latin typeface="Courier New" panose="02070309020205020404" pitchFamily="49" charset="0"/>
                        <a:cs typeface="Courier New" panose="02070309020205020404" pitchFamily="49" charset="0"/>
                      </a:endParaRP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ourier New" panose="02070309020205020404" pitchFamily="49" charset="0"/>
                        <a:cs typeface="Courier New" panose="02070309020205020404" pitchFamily="49" charset="0"/>
                      </a:endParaRP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005769"/>
                  </a:ext>
                </a:extLst>
              </a:tr>
              <a:tr h="68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cs typeface="Courier New" panose="02070309020205020404" pitchFamily="49" charset="0"/>
                        </a:rPr>
                        <a:t>Number of reads</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cs typeface="Courier New" panose="02070309020205020404" pitchFamily="49" charset="0"/>
                      </a:endParaRP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5794751"/>
                  </a:ext>
                </a:extLst>
              </a:tr>
              <a:tr h="68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cs typeface="Courier New" panose="02070309020205020404" pitchFamily="49" charset="0"/>
                        </a:rPr>
                        <a:t>Haploid genome length</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cs typeface="Courier New" panose="02070309020205020404" pitchFamily="49" charset="0"/>
                      </a:endParaRP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878100"/>
                  </a:ext>
                </a:extLst>
              </a:tr>
            </a:tbl>
          </a:graphicData>
        </a:graphic>
      </p:graphicFrame>
    </p:spTree>
    <p:extLst>
      <p:ext uri="{BB962C8B-B14F-4D97-AF65-F5344CB8AC3E}">
        <p14:creationId xmlns:p14="http://schemas.microsoft.com/office/powerpoint/2010/main" val="15347293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 read depth</a:t>
            </a:r>
          </a:p>
        </p:txBody>
      </p:sp>
      <p:sp>
        <p:nvSpPr>
          <p:cNvPr id="4" name="TextBox 3">
            <a:extLst>
              <a:ext uri="{FF2B5EF4-FFF2-40B4-BE49-F238E27FC236}">
                <a16:creationId xmlns:a16="http://schemas.microsoft.com/office/drawing/2014/main" id="{8074E8DC-62F7-41B7-AFEB-769CAA2EDA64}"/>
              </a:ext>
            </a:extLst>
          </p:cNvPr>
          <p:cNvSpPr txBox="1"/>
          <p:nvPr/>
        </p:nvSpPr>
        <p:spPr>
          <a:xfrm>
            <a:off x="714366" y="1298962"/>
            <a:ext cx="3375853" cy="369332"/>
          </a:xfrm>
          <a:prstGeom prst="rect">
            <a:avLst/>
          </a:prstGeom>
          <a:noFill/>
        </p:spPr>
        <p:txBody>
          <a:bodyPr wrap="square" rtlCol="0">
            <a:spAutoFit/>
          </a:bodyPr>
          <a:lstStyle/>
          <a:p>
            <a:r>
              <a:rPr lang="en-US" dirty="0"/>
              <a:t>The Lander/Waterman equation:</a:t>
            </a:r>
          </a:p>
        </p:txBody>
      </p:sp>
      <p:pic>
        <p:nvPicPr>
          <p:cNvPr id="7" name="Picture 6">
            <a:extLst>
              <a:ext uri="{FF2B5EF4-FFF2-40B4-BE49-F238E27FC236}">
                <a16:creationId xmlns:a16="http://schemas.microsoft.com/office/drawing/2014/main" id="{8A61D471-0C23-4305-9BF2-2411D50C54F7}"/>
              </a:ext>
            </a:extLst>
          </p:cNvPr>
          <p:cNvPicPr>
            <a:picLocks noChangeAspect="1"/>
          </p:cNvPicPr>
          <p:nvPr/>
        </p:nvPicPr>
        <p:blipFill>
          <a:blip r:embed="rId2"/>
          <a:stretch>
            <a:fillRect/>
          </a:stretch>
        </p:blipFill>
        <p:spPr>
          <a:xfrm>
            <a:off x="4595912" y="2005781"/>
            <a:ext cx="3000176" cy="907948"/>
          </a:xfrm>
          <a:prstGeom prst="rect">
            <a:avLst/>
          </a:prstGeom>
        </p:spPr>
      </p:pic>
      <p:graphicFrame>
        <p:nvGraphicFramePr>
          <p:cNvPr id="5" name="Table 9">
            <a:extLst>
              <a:ext uri="{FF2B5EF4-FFF2-40B4-BE49-F238E27FC236}">
                <a16:creationId xmlns:a16="http://schemas.microsoft.com/office/drawing/2014/main" id="{C3CB71A5-AC9F-45A4-987E-04359A978EBC}"/>
              </a:ext>
            </a:extLst>
          </p:cNvPr>
          <p:cNvGraphicFramePr>
            <a:graphicFrameLocks noGrp="1"/>
          </p:cNvGraphicFramePr>
          <p:nvPr>
            <p:extLst>
              <p:ext uri="{D42A27DB-BD31-4B8C-83A1-F6EECF244321}">
                <p14:modId xmlns:p14="http://schemas.microsoft.com/office/powerpoint/2010/main" val="401755551"/>
              </p:ext>
            </p:extLst>
          </p:nvPr>
        </p:nvGraphicFramePr>
        <p:xfrm>
          <a:off x="665205" y="3429000"/>
          <a:ext cx="11194193" cy="2795988"/>
        </p:xfrm>
        <a:graphic>
          <a:graphicData uri="http://schemas.openxmlformats.org/drawingml/2006/table">
            <a:tbl>
              <a:tblPr firstRow="1" bandRow="1">
                <a:tableStyleId>{2D5ABB26-0587-4C30-8999-92F81FD0307C}</a:tableStyleId>
              </a:tblPr>
              <a:tblGrid>
                <a:gridCol w="1950503">
                  <a:extLst>
                    <a:ext uri="{9D8B030D-6E8A-4147-A177-3AD203B41FA5}">
                      <a16:colId xmlns:a16="http://schemas.microsoft.com/office/drawing/2014/main" val="3650943832"/>
                    </a:ext>
                  </a:extLst>
                </a:gridCol>
                <a:gridCol w="4621845">
                  <a:extLst>
                    <a:ext uri="{9D8B030D-6E8A-4147-A177-3AD203B41FA5}">
                      <a16:colId xmlns:a16="http://schemas.microsoft.com/office/drawing/2014/main" val="633988285"/>
                    </a:ext>
                  </a:extLst>
                </a:gridCol>
                <a:gridCol w="4621845">
                  <a:extLst>
                    <a:ext uri="{9D8B030D-6E8A-4147-A177-3AD203B41FA5}">
                      <a16:colId xmlns:a16="http://schemas.microsoft.com/office/drawing/2014/main" val="234541426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Coverage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times each base in the genome has been sequenced</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954159"/>
                  </a:ext>
                </a:extLst>
              </a:tr>
              <a:tr h="68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length</a:t>
                      </a:r>
                      <a:endParaRPr lang="en-US" dirty="0">
                        <a:latin typeface="Courier New" panose="02070309020205020404" pitchFamily="49" charset="0"/>
                        <a:cs typeface="Courier New" panose="02070309020205020404" pitchFamily="49" charset="0"/>
                      </a:endParaRP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150</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005769"/>
                  </a:ext>
                </a:extLst>
              </a:tr>
              <a:tr h="68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cs typeface="Courier New" panose="02070309020205020404" pitchFamily="49" charset="0"/>
                        </a:rPr>
                        <a:t>Number of reads</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537507 * 2</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5794751"/>
                  </a:ext>
                </a:extLst>
              </a:tr>
              <a:tr h="68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cs typeface="Courier New" panose="02070309020205020404" pitchFamily="49" charset="0"/>
                        </a:rPr>
                        <a:t>Haploid genome length</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32000000</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878100"/>
                  </a:ext>
                </a:extLst>
              </a:tr>
            </a:tbl>
          </a:graphicData>
        </a:graphic>
      </p:graphicFrame>
    </p:spTree>
    <p:extLst>
      <p:ext uri="{BB962C8B-B14F-4D97-AF65-F5344CB8AC3E}">
        <p14:creationId xmlns:p14="http://schemas.microsoft.com/office/powerpoint/2010/main" val="2255744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 read depth</a:t>
            </a:r>
          </a:p>
        </p:txBody>
      </p:sp>
      <p:sp>
        <p:nvSpPr>
          <p:cNvPr id="4" name="TextBox 3">
            <a:extLst>
              <a:ext uri="{FF2B5EF4-FFF2-40B4-BE49-F238E27FC236}">
                <a16:creationId xmlns:a16="http://schemas.microsoft.com/office/drawing/2014/main" id="{8074E8DC-62F7-41B7-AFEB-769CAA2EDA64}"/>
              </a:ext>
            </a:extLst>
          </p:cNvPr>
          <p:cNvSpPr txBox="1"/>
          <p:nvPr/>
        </p:nvSpPr>
        <p:spPr>
          <a:xfrm>
            <a:off x="714366" y="1298962"/>
            <a:ext cx="3375853" cy="369332"/>
          </a:xfrm>
          <a:prstGeom prst="rect">
            <a:avLst/>
          </a:prstGeom>
          <a:noFill/>
        </p:spPr>
        <p:txBody>
          <a:bodyPr wrap="square" rtlCol="0">
            <a:spAutoFit/>
          </a:bodyPr>
          <a:lstStyle/>
          <a:p>
            <a:r>
              <a:rPr lang="en-US" dirty="0"/>
              <a:t>The Lander/Waterman equation:</a:t>
            </a:r>
          </a:p>
        </p:txBody>
      </p:sp>
      <p:pic>
        <p:nvPicPr>
          <p:cNvPr id="7" name="Picture 6">
            <a:extLst>
              <a:ext uri="{FF2B5EF4-FFF2-40B4-BE49-F238E27FC236}">
                <a16:creationId xmlns:a16="http://schemas.microsoft.com/office/drawing/2014/main" id="{8A61D471-0C23-4305-9BF2-2411D50C54F7}"/>
              </a:ext>
            </a:extLst>
          </p:cNvPr>
          <p:cNvPicPr>
            <a:picLocks noChangeAspect="1"/>
          </p:cNvPicPr>
          <p:nvPr/>
        </p:nvPicPr>
        <p:blipFill>
          <a:blip r:embed="rId2"/>
          <a:stretch>
            <a:fillRect/>
          </a:stretch>
        </p:blipFill>
        <p:spPr>
          <a:xfrm>
            <a:off x="4595912" y="2005781"/>
            <a:ext cx="3000176" cy="907948"/>
          </a:xfrm>
          <a:prstGeom prst="rect">
            <a:avLst/>
          </a:prstGeom>
        </p:spPr>
      </p:pic>
      <p:graphicFrame>
        <p:nvGraphicFramePr>
          <p:cNvPr id="5" name="Table 9">
            <a:extLst>
              <a:ext uri="{FF2B5EF4-FFF2-40B4-BE49-F238E27FC236}">
                <a16:creationId xmlns:a16="http://schemas.microsoft.com/office/drawing/2014/main" id="{C3CB71A5-AC9F-45A4-987E-04359A978EBC}"/>
              </a:ext>
            </a:extLst>
          </p:cNvPr>
          <p:cNvGraphicFramePr>
            <a:graphicFrameLocks noGrp="1"/>
          </p:cNvGraphicFramePr>
          <p:nvPr>
            <p:extLst>
              <p:ext uri="{D42A27DB-BD31-4B8C-83A1-F6EECF244321}">
                <p14:modId xmlns:p14="http://schemas.microsoft.com/office/powerpoint/2010/main" val="2652023046"/>
              </p:ext>
            </p:extLst>
          </p:nvPr>
        </p:nvGraphicFramePr>
        <p:xfrm>
          <a:off x="665205" y="3429000"/>
          <a:ext cx="11194193" cy="2795988"/>
        </p:xfrm>
        <a:graphic>
          <a:graphicData uri="http://schemas.openxmlformats.org/drawingml/2006/table">
            <a:tbl>
              <a:tblPr firstRow="1" bandRow="1">
                <a:tableStyleId>{2D5ABB26-0587-4C30-8999-92F81FD0307C}</a:tableStyleId>
              </a:tblPr>
              <a:tblGrid>
                <a:gridCol w="1950503">
                  <a:extLst>
                    <a:ext uri="{9D8B030D-6E8A-4147-A177-3AD203B41FA5}">
                      <a16:colId xmlns:a16="http://schemas.microsoft.com/office/drawing/2014/main" val="3650943832"/>
                    </a:ext>
                  </a:extLst>
                </a:gridCol>
                <a:gridCol w="4621845">
                  <a:extLst>
                    <a:ext uri="{9D8B030D-6E8A-4147-A177-3AD203B41FA5}">
                      <a16:colId xmlns:a16="http://schemas.microsoft.com/office/drawing/2014/main" val="633988285"/>
                    </a:ext>
                  </a:extLst>
                </a:gridCol>
                <a:gridCol w="4621845">
                  <a:extLst>
                    <a:ext uri="{9D8B030D-6E8A-4147-A177-3AD203B41FA5}">
                      <a16:colId xmlns:a16="http://schemas.microsoft.com/office/drawing/2014/main" val="234541426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Coverage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times each base in the genome has been sequenced</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5.04</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954159"/>
                  </a:ext>
                </a:extLst>
              </a:tr>
              <a:tr h="68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length</a:t>
                      </a:r>
                      <a:endParaRPr lang="en-US" dirty="0">
                        <a:latin typeface="Courier New" panose="02070309020205020404" pitchFamily="49" charset="0"/>
                        <a:cs typeface="Courier New" panose="02070309020205020404" pitchFamily="49" charset="0"/>
                      </a:endParaRP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150</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005769"/>
                  </a:ext>
                </a:extLst>
              </a:tr>
              <a:tr h="68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cs typeface="Courier New" panose="02070309020205020404" pitchFamily="49" charset="0"/>
                        </a:rPr>
                        <a:t>Number of reads</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537507 * 2</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5794751"/>
                  </a:ext>
                </a:extLst>
              </a:tr>
              <a:tr h="68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cs typeface="Courier New" panose="02070309020205020404" pitchFamily="49" charset="0"/>
                        </a:rPr>
                        <a:t>Haploid genome length</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32000000</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878100"/>
                  </a:ext>
                </a:extLst>
              </a:tr>
            </a:tbl>
          </a:graphicData>
        </a:graphic>
      </p:graphicFrame>
      <p:sp>
        <p:nvSpPr>
          <p:cNvPr id="3" name="Rectangle: Rounded Corners 2">
            <a:extLst>
              <a:ext uri="{FF2B5EF4-FFF2-40B4-BE49-F238E27FC236}">
                <a16:creationId xmlns:a16="http://schemas.microsoft.com/office/drawing/2014/main" id="{E67E45CF-2EDE-44AD-864F-90EFF356FBB1}"/>
              </a:ext>
            </a:extLst>
          </p:cNvPr>
          <p:cNvSpPr/>
          <p:nvPr/>
        </p:nvSpPr>
        <p:spPr>
          <a:xfrm>
            <a:off x="9144000" y="3639201"/>
            <a:ext cx="825909" cy="3052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33033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 read depth</a:t>
            </a:r>
          </a:p>
        </p:txBody>
      </p:sp>
      <p:sp>
        <p:nvSpPr>
          <p:cNvPr id="4" name="TextBox 3">
            <a:extLst>
              <a:ext uri="{FF2B5EF4-FFF2-40B4-BE49-F238E27FC236}">
                <a16:creationId xmlns:a16="http://schemas.microsoft.com/office/drawing/2014/main" id="{8074E8DC-62F7-41B7-AFEB-769CAA2EDA64}"/>
              </a:ext>
            </a:extLst>
          </p:cNvPr>
          <p:cNvSpPr txBox="1"/>
          <p:nvPr/>
        </p:nvSpPr>
        <p:spPr>
          <a:xfrm>
            <a:off x="4230245" y="986678"/>
            <a:ext cx="4064111" cy="461665"/>
          </a:xfrm>
          <a:prstGeom prst="rect">
            <a:avLst/>
          </a:prstGeom>
          <a:noFill/>
        </p:spPr>
        <p:txBody>
          <a:bodyPr wrap="square" rtlCol="0">
            <a:spAutoFit/>
          </a:bodyPr>
          <a:lstStyle/>
          <a:p>
            <a:pPr algn="ctr"/>
            <a:r>
              <a:rPr lang="en-US" sz="2400" dirty="0"/>
              <a:t>What is the actual read depth?</a:t>
            </a:r>
            <a:endParaRPr lang="en-US" dirty="0"/>
          </a:p>
        </p:txBody>
      </p:sp>
      <p:graphicFrame>
        <p:nvGraphicFramePr>
          <p:cNvPr id="6" name="Table 5">
            <a:extLst>
              <a:ext uri="{FF2B5EF4-FFF2-40B4-BE49-F238E27FC236}">
                <a16:creationId xmlns:a16="http://schemas.microsoft.com/office/drawing/2014/main" id="{65462998-4938-43E7-9437-34CA52EF5DAC}"/>
              </a:ext>
            </a:extLst>
          </p:cNvPr>
          <p:cNvGraphicFramePr>
            <a:graphicFrameLocks noGrp="1"/>
          </p:cNvGraphicFramePr>
          <p:nvPr>
            <p:extLst>
              <p:ext uri="{D42A27DB-BD31-4B8C-83A1-F6EECF244321}">
                <p14:modId xmlns:p14="http://schemas.microsoft.com/office/powerpoint/2010/main" val="2414555427"/>
              </p:ext>
            </p:extLst>
          </p:nvPr>
        </p:nvGraphicFramePr>
        <p:xfrm>
          <a:off x="498904" y="2802283"/>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 number of reads covering each position with </a:t>
                      </a:r>
                      <a:r>
                        <a:rPr lang="en-US" dirty="0" err="1"/>
                        <a:t>samtools</a:t>
                      </a:r>
                      <a:r>
                        <a:rPr lang="en-US" dirty="0"/>
                        <a:t> depth: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err="1">
                          <a:latin typeface="Courier" pitchFamily="2" charset="0"/>
                        </a:rPr>
                        <a:t>samtools</a:t>
                      </a:r>
                      <a:r>
                        <a:rPr lang="en-US" dirty="0">
                          <a:latin typeface="Courier" pitchFamily="2" charset="0"/>
                        </a:rPr>
                        <a:t> depth dpse2-to-dmel3R.mkdup.bam &gt; dpse2-to-dmel3R-depth.tab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Tree>
    <p:extLst>
      <p:ext uri="{BB962C8B-B14F-4D97-AF65-F5344CB8AC3E}">
        <p14:creationId xmlns:p14="http://schemas.microsoft.com/office/powerpoint/2010/main" val="121963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235C-EF47-49EE-BC55-773EE1964F3F}"/>
              </a:ext>
            </a:extLst>
          </p:cNvPr>
          <p:cNvSpPr>
            <a:spLocks noGrp="1"/>
          </p:cNvSpPr>
          <p:nvPr>
            <p:ph type="title"/>
          </p:nvPr>
        </p:nvSpPr>
        <p:spPr/>
        <p:txBody>
          <a:bodyPr/>
          <a:lstStyle/>
          <a:p>
            <a:r>
              <a:rPr lang="en-US" dirty="0"/>
              <a:t>We will only be assembling chromosome 2 (~32Mb)</a:t>
            </a:r>
          </a:p>
        </p:txBody>
      </p:sp>
      <p:pic>
        <p:nvPicPr>
          <p:cNvPr id="7" name="Picture 6">
            <a:extLst>
              <a:ext uri="{FF2B5EF4-FFF2-40B4-BE49-F238E27FC236}">
                <a16:creationId xmlns:a16="http://schemas.microsoft.com/office/drawing/2014/main" id="{2E8722E1-3B2E-4C5F-BAD6-B6CEF69C12C1}"/>
              </a:ext>
            </a:extLst>
          </p:cNvPr>
          <p:cNvPicPr>
            <a:picLocks noChangeAspect="1"/>
          </p:cNvPicPr>
          <p:nvPr/>
        </p:nvPicPr>
        <p:blipFill>
          <a:blip r:embed="rId3"/>
          <a:stretch>
            <a:fillRect/>
          </a:stretch>
        </p:blipFill>
        <p:spPr>
          <a:xfrm>
            <a:off x="717755" y="1048941"/>
            <a:ext cx="10756490" cy="5266284"/>
          </a:xfrm>
          <a:prstGeom prst="rect">
            <a:avLst/>
          </a:prstGeom>
        </p:spPr>
      </p:pic>
      <p:sp>
        <p:nvSpPr>
          <p:cNvPr id="8" name="Rectangle 7">
            <a:extLst>
              <a:ext uri="{FF2B5EF4-FFF2-40B4-BE49-F238E27FC236}">
                <a16:creationId xmlns:a16="http://schemas.microsoft.com/office/drawing/2014/main" id="{115B6E9B-874A-478E-95E2-FBCB35DD7E65}"/>
              </a:ext>
            </a:extLst>
          </p:cNvPr>
          <p:cNvSpPr/>
          <p:nvPr/>
        </p:nvSpPr>
        <p:spPr>
          <a:xfrm>
            <a:off x="5299587" y="4503174"/>
            <a:ext cx="6282813" cy="1976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B3003FF-09F2-4A6E-9985-D0898032D104}"/>
              </a:ext>
            </a:extLst>
          </p:cNvPr>
          <p:cNvSpPr/>
          <p:nvPr/>
        </p:nvSpPr>
        <p:spPr>
          <a:xfrm>
            <a:off x="5191433" y="2797277"/>
            <a:ext cx="6390968" cy="1135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9469A23-62B7-4BD3-A50A-FEDFBFFB8F19}"/>
              </a:ext>
            </a:extLst>
          </p:cNvPr>
          <p:cNvSpPr/>
          <p:nvPr/>
        </p:nvSpPr>
        <p:spPr>
          <a:xfrm>
            <a:off x="9045677" y="4078499"/>
            <a:ext cx="868331" cy="27027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3584CA5-C9C5-4BB2-8F34-0581BFDF82E7}"/>
              </a:ext>
            </a:extLst>
          </p:cNvPr>
          <p:cNvSpPr/>
          <p:nvPr/>
        </p:nvSpPr>
        <p:spPr>
          <a:xfrm>
            <a:off x="9045676" y="2091869"/>
            <a:ext cx="868331" cy="27027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7774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 read depth</a:t>
            </a:r>
          </a:p>
        </p:txBody>
      </p:sp>
      <p:sp>
        <p:nvSpPr>
          <p:cNvPr id="4" name="TextBox 3">
            <a:extLst>
              <a:ext uri="{FF2B5EF4-FFF2-40B4-BE49-F238E27FC236}">
                <a16:creationId xmlns:a16="http://schemas.microsoft.com/office/drawing/2014/main" id="{8074E8DC-62F7-41B7-AFEB-769CAA2EDA64}"/>
              </a:ext>
            </a:extLst>
          </p:cNvPr>
          <p:cNvSpPr txBox="1"/>
          <p:nvPr/>
        </p:nvSpPr>
        <p:spPr>
          <a:xfrm>
            <a:off x="4230245" y="986678"/>
            <a:ext cx="4064111" cy="461665"/>
          </a:xfrm>
          <a:prstGeom prst="rect">
            <a:avLst/>
          </a:prstGeom>
          <a:noFill/>
        </p:spPr>
        <p:txBody>
          <a:bodyPr wrap="square" rtlCol="0">
            <a:spAutoFit/>
          </a:bodyPr>
          <a:lstStyle/>
          <a:p>
            <a:pPr algn="ctr"/>
            <a:r>
              <a:rPr lang="en-US" sz="2400" dirty="0"/>
              <a:t>What is the actual read depth?</a:t>
            </a:r>
            <a:endParaRPr lang="en-US" dirty="0"/>
          </a:p>
        </p:txBody>
      </p:sp>
      <p:graphicFrame>
        <p:nvGraphicFramePr>
          <p:cNvPr id="6" name="Table 5">
            <a:extLst>
              <a:ext uri="{FF2B5EF4-FFF2-40B4-BE49-F238E27FC236}">
                <a16:creationId xmlns:a16="http://schemas.microsoft.com/office/drawing/2014/main" id="{65462998-4938-43E7-9437-34CA52EF5DAC}"/>
              </a:ext>
            </a:extLst>
          </p:cNvPr>
          <p:cNvGraphicFramePr>
            <a:graphicFrameLocks noGrp="1"/>
          </p:cNvGraphicFramePr>
          <p:nvPr>
            <p:extLst>
              <p:ext uri="{D42A27DB-BD31-4B8C-83A1-F6EECF244321}">
                <p14:modId xmlns:p14="http://schemas.microsoft.com/office/powerpoint/2010/main" val="3531458321"/>
              </p:ext>
            </p:extLst>
          </p:nvPr>
        </p:nvGraphicFramePr>
        <p:xfrm>
          <a:off x="498904" y="2802283"/>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a custom R script to average over all sites: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err="1">
                          <a:latin typeface="Courier" pitchFamily="2" charset="0"/>
                        </a:rPr>
                        <a:t>samtools</a:t>
                      </a:r>
                      <a:r>
                        <a:rPr lang="en-US" dirty="0">
                          <a:latin typeface="Courier" pitchFamily="2" charset="0"/>
                        </a:rPr>
                        <a:t> depth dpse2-to-dmel3R.mkdup.bam &gt; dpse2-to-dmel3R-depth.tab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Tree>
    <p:extLst>
      <p:ext uri="{BB962C8B-B14F-4D97-AF65-F5344CB8AC3E}">
        <p14:creationId xmlns:p14="http://schemas.microsoft.com/office/powerpoint/2010/main" val="34135296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 read depth</a:t>
            </a:r>
          </a:p>
        </p:txBody>
      </p:sp>
      <p:sp>
        <p:nvSpPr>
          <p:cNvPr id="4" name="TextBox 3">
            <a:extLst>
              <a:ext uri="{FF2B5EF4-FFF2-40B4-BE49-F238E27FC236}">
                <a16:creationId xmlns:a16="http://schemas.microsoft.com/office/drawing/2014/main" id="{8074E8DC-62F7-41B7-AFEB-769CAA2EDA64}"/>
              </a:ext>
            </a:extLst>
          </p:cNvPr>
          <p:cNvSpPr txBox="1"/>
          <p:nvPr/>
        </p:nvSpPr>
        <p:spPr>
          <a:xfrm>
            <a:off x="4230245" y="986678"/>
            <a:ext cx="4064111" cy="461665"/>
          </a:xfrm>
          <a:prstGeom prst="rect">
            <a:avLst/>
          </a:prstGeom>
          <a:noFill/>
        </p:spPr>
        <p:txBody>
          <a:bodyPr wrap="square" rtlCol="0">
            <a:spAutoFit/>
          </a:bodyPr>
          <a:lstStyle/>
          <a:p>
            <a:pPr algn="ctr"/>
            <a:r>
              <a:rPr lang="en-US" sz="2400" dirty="0"/>
              <a:t>What is the actual read depth?</a:t>
            </a:r>
            <a:endParaRPr lang="en-US" dirty="0"/>
          </a:p>
        </p:txBody>
      </p:sp>
      <p:graphicFrame>
        <p:nvGraphicFramePr>
          <p:cNvPr id="6" name="Table 5">
            <a:extLst>
              <a:ext uri="{FF2B5EF4-FFF2-40B4-BE49-F238E27FC236}">
                <a16:creationId xmlns:a16="http://schemas.microsoft.com/office/drawing/2014/main" id="{65462998-4938-43E7-9437-34CA52EF5DAC}"/>
              </a:ext>
            </a:extLst>
          </p:cNvPr>
          <p:cNvGraphicFramePr>
            <a:graphicFrameLocks noGrp="1"/>
          </p:cNvGraphicFramePr>
          <p:nvPr/>
        </p:nvGraphicFramePr>
        <p:xfrm>
          <a:off x="498904" y="2802283"/>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a custom R script to average over all sites: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err="1">
                          <a:latin typeface="Courier" pitchFamily="2" charset="0"/>
                        </a:rPr>
                        <a:t>samtools</a:t>
                      </a:r>
                      <a:r>
                        <a:rPr lang="en-US" dirty="0">
                          <a:latin typeface="Courier" pitchFamily="2" charset="0"/>
                        </a:rPr>
                        <a:t> depth dpse2-to-dmel3R.mkdup.bam &gt; dpse2-to-dmel3R-depth.tab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5" name="Rectangle 2">
            <a:extLst>
              <a:ext uri="{FF2B5EF4-FFF2-40B4-BE49-F238E27FC236}">
                <a16:creationId xmlns:a16="http://schemas.microsoft.com/office/drawing/2014/main" id="{3BDCCA59-ABF9-49CF-BC6B-924449FE7C72}"/>
              </a:ext>
            </a:extLst>
          </p:cNvPr>
          <p:cNvSpPr>
            <a:spLocks noChangeArrowheads="1"/>
          </p:cNvSpPr>
          <p:nvPr/>
        </p:nvSpPr>
        <p:spPr bwMode="auto">
          <a:xfrm>
            <a:off x="3937819" y="4413733"/>
            <a:ext cx="43163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Avg. read depth: 3.948774</a:t>
            </a: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kumimoji="0" lang="en-US" altLang="en-US" sz="4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8" name="Rectangle: Rounded Corners 7">
            <a:extLst>
              <a:ext uri="{FF2B5EF4-FFF2-40B4-BE49-F238E27FC236}">
                <a16:creationId xmlns:a16="http://schemas.microsoft.com/office/drawing/2014/main" id="{75A7A0CD-90F5-471E-8C92-51B144899E04}"/>
              </a:ext>
            </a:extLst>
          </p:cNvPr>
          <p:cNvSpPr/>
          <p:nvPr/>
        </p:nvSpPr>
        <p:spPr>
          <a:xfrm>
            <a:off x="3937819" y="4461149"/>
            <a:ext cx="4356537" cy="3052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075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 read depth</a:t>
            </a:r>
          </a:p>
        </p:txBody>
      </p:sp>
      <p:sp>
        <p:nvSpPr>
          <p:cNvPr id="4" name="TextBox 3">
            <a:extLst>
              <a:ext uri="{FF2B5EF4-FFF2-40B4-BE49-F238E27FC236}">
                <a16:creationId xmlns:a16="http://schemas.microsoft.com/office/drawing/2014/main" id="{8074E8DC-62F7-41B7-AFEB-769CAA2EDA64}"/>
              </a:ext>
            </a:extLst>
          </p:cNvPr>
          <p:cNvSpPr txBox="1"/>
          <p:nvPr/>
        </p:nvSpPr>
        <p:spPr>
          <a:xfrm>
            <a:off x="4230245" y="986678"/>
            <a:ext cx="4064111" cy="461665"/>
          </a:xfrm>
          <a:prstGeom prst="rect">
            <a:avLst/>
          </a:prstGeom>
          <a:noFill/>
        </p:spPr>
        <p:txBody>
          <a:bodyPr wrap="square" rtlCol="0">
            <a:spAutoFit/>
          </a:bodyPr>
          <a:lstStyle/>
          <a:p>
            <a:pPr algn="ctr"/>
            <a:r>
              <a:rPr lang="en-US" sz="2400" dirty="0"/>
              <a:t>What is the actual read depth?</a:t>
            </a:r>
            <a:endParaRPr lang="en-US" dirty="0"/>
          </a:p>
        </p:txBody>
      </p:sp>
      <p:graphicFrame>
        <p:nvGraphicFramePr>
          <p:cNvPr id="6" name="Table 5">
            <a:extLst>
              <a:ext uri="{FF2B5EF4-FFF2-40B4-BE49-F238E27FC236}">
                <a16:creationId xmlns:a16="http://schemas.microsoft.com/office/drawing/2014/main" id="{65462998-4938-43E7-9437-34CA52EF5DAC}"/>
              </a:ext>
            </a:extLst>
          </p:cNvPr>
          <p:cNvGraphicFramePr>
            <a:graphicFrameLocks noGrp="1"/>
          </p:cNvGraphicFramePr>
          <p:nvPr/>
        </p:nvGraphicFramePr>
        <p:xfrm>
          <a:off x="498904" y="2802283"/>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a custom R script to average over all sites: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err="1">
                          <a:latin typeface="Courier" pitchFamily="2" charset="0"/>
                        </a:rPr>
                        <a:t>samtools</a:t>
                      </a:r>
                      <a:r>
                        <a:rPr lang="en-US" dirty="0">
                          <a:latin typeface="Courier" pitchFamily="2" charset="0"/>
                        </a:rPr>
                        <a:t> depth dpse2-to-dmel3R.mkdup.bam &gt; dpse2-to-dmel3R-depth.tab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5" name="Rectangle 2">
            <a:extLst>
              <a:ext uri="{FF2B5EF4-FFF2-40B4-BE49-F238E27FC236}">
                <a16:creationId xmlns:a16="http://schemas.microsoft.com/office/drawing/2014/main" id="{3BDCCA59-ABF9-49CF-BC6B-924449FE7C72}"/>
              </a:ext>
            </a:extLst>
          </p:cNvPr>
          <p:cNvSpPr>
            <a:spLocks noChangeArrowheads="1"/>
          </p:cNvSpPr>
          <p:nvPr/>
        </p:nvSpPr>
        <p:spPr bwMode="auto">
          <a:xfrm>
            <a:off x="3937819" y="4413733"/>
            <a:ext cx="43163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Avg. read depth: 3.948774</a:t>
            </a:r>
            <a:r>
              <a:rPr kumimoji="0" lang="en-US" altLang="en-US"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kumimoji="0" lang="en-US" altLang="en-US" sz="4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8" name="Rectangle: Rounded Corners 7">
            <a:extLst>
              <a:ext uri="{FF2B5EF4-FFF2-40B4-BE49-F238E27FC236}">
                <a16:creationId xmlns:a16="http://schemas.microsoft.com/office/drawing/2014/main" id="{75A7A0CD-90F5-471E-8C92-51B144899E04}"/>
              </a:ext>
            </a:extLst>
          </p:cNvPr>
          <p:cNvSpPr/>
          <p:nvPr/>
        </p:nvSpPr>
        <p:spPr>
          <a:xfrm>
            <a:off x="3937819" y="4461149"/>
            <a:ext cx="4356537" cy="3052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282C39-60CC-4411-B30A-1B2491106592}"/>
              </a:ext>
            </a:extLst>
          </p:cNvPr>
          <p:cNvSpPr txBox="1"/>
          <p:nvPr/>
        </p:nvSpPr>
        <p:spPr>
          <a:xfrm>
            <a:off x="2403139" y="5744521"/>
            <a:ext cx="7718322" cy="461665"/>
          </a:xfrm>
          <a:prstGeom prst="rect">
            <a:avLst/>
          </a:prstGeom>
          <a:noFill/>
        </p:spPr>
        <p:txBody>
          <a:bodyPr wrap="square" rtlCol="0">
            <a:spAutoFit/>
          </a:bodyPr>
          <a:lstStyle/>
          <a:p>
            <a:r>
              <a:rPr lang="en-US" sz="2400" dirty="0"/>
              <a:t>This is lower than the expected 5.04 reads per site. Why?</a:t>
            </a:r>
          </a:p>
        </p:txBody>
      </p:sp>
    </p:spTree>
    <p:extLst>
      <p:ext uri="{BB962C8B-B14F-4D97-AF65-F5344CB8AC3E}">
        <p14:creationId xmlns:p14="http://schemas.microsoft.com/office/powerpoint/2010/main" val="39973805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lstStyle/>
          <a:p>
            <a:pPr algn="ctr"/>
            <a:r>
              <a:rPr lang="en-US" dirty="0"/>
              <a:t>Read mapping: reference bias</a:t>
            </a:r>
          </a:p>
        </p:txBody>
      </p:sp>
      <p:pic>
        <p:nvPicPr>
          <p:cNvPr id="7" name="Picture 6">
            <a:extLst>
              <a:ext uri="{FF2B5EF4-FFF2-40B4-BE49-F238E27FC236}">
                <a16:creationId xmlns:a16="http://schemas.microsoft.com/office/drawing/2014/main" id="{A90A4EE8-1536-40EE-81B1-4777C6C0D7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9557" y="947350"/>
            <a:ext cx="10629330" cy="5577367"/>
          </a:xfrm>
          <a:prstGeom prst="rect">
            <a:avLst/>
          </a:prstGeom>
        </p:spPr>
      </p:pic>
      <p:sp>
        <p:nvSpPr>
          <p:cNvPr id="11" name="Rectangle: Rounded Corners 10">
            <a:extLst>
              <a:ext uri="{FF2B5EF4-FFF2-40B4-BE49-F238E27FC236}">
                <a16:creationId xmlns:a16="http://schemas.microsoft.com/office/drawing/2014/main" id="{F61CBE1C-802B-473F-B294-63A68DB0FCBF}"/>
              </a:ext>
            </a:extLst>
          </p:cNvPr>
          <p:cNvSpPr/>
          <p:nvPr/>
        </p:nvSpPr>
        <p:spPr>
          <a:xfrm>
            <a:off x="9448799" y="4891660"/>
            <a:ext cx="2273644" cy="550683"/>
          </a:xfrm>
          <a:prstGeom prst="roundRect">
            <a:avLst/>
          </a:prstGeom>
          <a:solidFill>
            <a:srgbClr val="00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51B83B-D3E7-4EA7-AB0E-17A2A8F3EE4B}"/>
              </a:ext>
            </a:extLst>
          </p:cNvPr>
          <p:cNvSpPr txBox="1"/>
          <p:nvPr/>
        </p:nvSpPr>
        <p:spPr>
          <a:xfrm>
            <a:off x="9301316" y="4478404"/>
            <a:ext cx="2576051" cy="954107"/>
          </a:xfrm>
          <a:prstGeom prst="rect">
            <a:avLst/>
          </a:prstGeom>
          <a:noFill/>
        </p:spPr>
        <p:txBody>
          <a:bodyPr wrap="square" rtlCol="0">
            <a:spAutoFit/>
          </a:bodyPr>
          <a:lstStyle/>
          <a:p>
            <a:pPr algn="ctr"/>
            <a:r>
              <a:rPr lang="en-US" sz="2800" dirty="0"/>
              <a:t>This leads to</a:t>
            </a:r>
          </a:p>
          <a:p>
            <a:pPr algn="ctr"/>
            <a:r>
              <a:rPr lang="en-US" sz="2800" dirty="0">
                <a:solidFill>
                  <a:schemeClr val="bg1"/>
                </a:solidFill>
              </a:rPr>
              <a:t>Reference Bias</a:t>
            </a:r>
          </a:p>
        </p:txBody>
      </p:sp>
      <p:sp>
        <p:nvSpPr>
          <p:cNvPr id="15" name="TextBox 14">
            <a:extLst>
              <a:ext uri="{FF2B5EF4-FFF2-40B4-BE49-F238E27FC236}">
                <a16:creationId xmlns:a16="http://schemas.microsoft.com/office/drawing/2014/main" id="{79BE8313-7359-4DB4-BE94-B5DE2C3D64C6}"/>
              </a:ext>
            </a:extLst>
          </p:cNvPr>
          <p:cNvSpPr txBox="1"/>
          <p:nvPr/>
        </p:nvSpPr>
        <p:spPr>
          <a:xfrm>
            <a:off x="8967019" y="5604387"/>
            <a:ext cx="3116826" cy="923330"/>
          </a:xfrm>
          <a:prstGeom prst="rect">
            <a:avLst/>
          </a:prstGeom>
          <a:noFill/>
        </p:spPr>
        <p:txBody>
          <a:bodyPr wrap="square" rtlCol="0">
            <a:spAutoFit/>
          </a:bodyPr>
          <a:lstStyle/>
          <a:p>
            <a:pPr algn="ctr"/>
            <a:r>
              <a:rPr lang="en-US" dirty="0"/>
              <a:t>The consensus sequence looks more similar to the reference than it actually is.</a:t>
            </a:r>
          </a:p>
        </p:txBody>
      </p:sp>
    </p:spTree>
    <p:extLst>
      <p:ext uri="{BB962C8B-B14F-4D97-AF65-F5344CB8AC3E}">
        <p14:creationId xmlns:p14="http://schemas.microsoft.com/office/powerpoint/2010/main" val="16389364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42702"/>
            <a:ext cx="11526794" cy="804648"/>
          </a:xfrm>
        </p:spPr>
        <p:txBody>
          <a:bodyPr>
            <a:noAutofit/>
          </a:bodyPr>
          <a:lstStyle/>
          <a:p>
            <a:pPr algn="ctr"/>
            <a:r>
              <a:rPr lang="en-US" sz="3600" dirty="0"/>
              <a:t>Overcoming reference bias with iterative read mapping</a:t>
            </a:r>
          </a:p>
        </p:txBody>
      </p:sp>
      <p:pic>
        <p:nvPicPr>
          <p:cNvPr id="7" name="Picture 6">
            <a:extLst>
              <a:ext uri="{FF2B5EF4-FFF2-40B4-BE49-F238E27FC236}">
                <a16:creationId xmlns:a16="http://schemas.microsoft.com/office/drawing/2014/main" id="{5DC3DAA6-9F57-4C51-B061-25658DF59C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3960" y="947350"/>
            <a:ext cx="10629330" cy="5592523"/>
          </a:xfrm>
          <a:prstGeom prst="rect">
            <a:avLst/>
          </a:prstGeom>
        </p:spPr>
      </p:pic>
    </p:spTree>
    <p:extLst>
      <p:ext uri="{BB962C8B-B14F-4D97-AF65-F5344CB8AC3E}">
        <p14:creationId xmlns:p14="http://schemas.microsoft.com/office/powerpoint/2010/main" val="33180230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EA409BE2-7944-4FC1-8233-63A24E4432C1}"/>
              </a:ext>
            </a:extLst>
          </p:cNvPr>
          <p:cNvSpPr txBox="1"/>
          <p:nvPr/>
        </p:nvSpPr>
        <p:spPr>
          <a:xfrm>
            <a:off x="1" y="1261982"/>
            <a:ext cx="12192000" cy="830997"/>
          </a:xfrm>
          <a:prstGeom prst="rect">
            <a:avLst/>
          </a:prstGeom>
          <a:noFill/>
        </p:spPr>
        <p:txBody>
          <a:bodyPr wrap="square" rtlCol="0">
            <a:spAutoFit/>
          </a:bodyPr>
          <a:lstStyle/>
          <a:p>
            <a:pPr algn="ctr"/>
            <a:r>
              <a:rPr lang="en-US" sz="2400" dirty="0"/>
              <a:t>pseudo-it</a:t>
            </a:r>
          </a:p>
          <a:p>
            <a:pPr algn="ctr"/>
            <a:r>
              <a:rPr lang="en-US" sz="2400" dirty="0">
                <a:hlinkClick r:id="rId2"/>
              </a:rPr>
              <a:t>https://github.com/goodest-goodlab/pseudo-it</a:t>
            </a:r>
            <a:r>
              <a:rPr lang="en-US" sz="2400" dirty="0"/>
              <a:t> </a:t>
            </a:r>
          </a:p>
        </p:txBody>
      </p:sp>
      <p:graphicFrame>
        <p:nvGraphicFramePr>
          <p:cNvPr id="7" name="Table 6">
            <a:extLst>
              <a:ext uri="{FF2B5EF4-FFF2-40B4-BE49-F238E27FC236}">
                <a16:creationId xmlns:a16="http://schemas.microsoft.com/office/drawing/2014/main" id="{3338F6B1-B31D-4191-9F37-1C4E05C46189}"/>
              </a:ext>
            </a:extLst>
          </p:cNvPr>
          <p:cNvGraphicFramePr>
            <a:graphicFrameLocks noGrp="1"/>
          </p:cNvGraphicFramePr>
          <p:nvPr>
            <p:extLst>
              <p:ext uri="{D42A27DB-BD31-4B8C-83A1-F6EECF244321}">
                <p14:modId xmlns:p14="http://schemas.microsoft.com/office/powerpoint/2010/main" val="766333983"/>
              </p:ext>
            </p:extLst>
          </p:nvPr>
        </p:nvGraphicFramePr>
        <p:xfrm>
          <a:off x="498904" y="2880941"/>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Navigate back to your project folder: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b="0" dirty="0">
                          <a:latin typeface="Courier" pitchFamily="2" charset="0"/>
                        </a:rPr>
                        <a:t>cd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Tree>
    <p:extLst>
      <p:ext uri="{BB962C8B-B14F-4D97-AF65-F5344CB8AC3E}">
        <p14:creationId xmlns:p14="http://schemas.microsoft.com/office/powerpoint/2010/main" val="2350287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EA409BE2-7944-4FC1-8233-63A24E4432C1}"/>
              </a:ext>
            </a:extLst>
          </p:cNvPr>
          <p:cNvSpPr txBox="1"/>
          <p:nvPr/>
        </p:nvSpPr>
        <p:spPr>
          <a:xfrm>
            <a:off x="1" y="1261982"/>
            <a:ext cx="12192000" cy="830997"/>
          </a:xfrm>
          <a:prstGeom prst="rect">
            <a:avLst/>
          </a:prstGeom>
          <a:noFill/>
        </p:spPr>
        <p:txBody>
          <a:bodyPr wrap="square" rtlCol="0">
            <a:spAutoFit/>
          </a:bodyPr>
          <a:lstStyle/>
          <a:p>
            <a:pPr algn="ctr"/>
            <a:r>
              <a:rPr lang="en-US" sz="2400" dirty="0"/>
              <a:t>pseudo-it</a:t>
            </a:r>
          </a:p>
          <a:p>
            <a:pPr algn="ctr"/>
            <a:r>
              <a:rPr lang="en-US" sz="2400" dirty="0">
                <a:hlinkClick r:id="rId2"/>
              </a:rPr>
              <a:t>https://github.com/goodest-goodlab/pseudo-it</a:t>
            </a:r>
            <a:r>
              <a:rPr lang="en-US" sz="2400" dirty="0"/>
              <a:t> </a:t>
            </a:r>
          </a:p>
        </p:txBody>
      </p:sp>
      <p:graphicFrame>
        <p:nvGraphicFramePr>
          <p:cNvPr id="7" name="Table 6">
            <a:extLst>
              <a:ext uri="{FF2B5EF4-FFF2-40B4-BE49-F238E27FC236}">
                <a16:creationId xmlns:a16="http://schemas.microsoft.com/office/drawing/2014/main" id="{3338F6B1-B31D-4191-9F37-1C4E05C46189}"/>
              </a:ext>
            </a:extLst>
          </p:cNvPr>
          <p:cNvGraphicFramePr>
            <a:graphicFrameLocks noGrp="1"/>
          </p:cNvGraphicFramePr>
          <p:nvPr>
            <p:extLst>
              <p:ext uri="{D42A27DB-BD31-4B8C-83A1-F6EECF244321}">
                <p14:modId xmlns:p14="http://schemas.microsoft.com/office/powerpoint/2010/main" val="1738089440"/>
              </p:ext>
            </p:extLst>
          </p:nvPr>
        </p:nvGraphicFramePr>
        <p:xfrm>
          <a:off x="498904" y="2762955"/>
          <a:ext cx="11194192" cy="1867453"/>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Run two iterations of read mapping, variant calling, and consensus generation: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err="1">
                          <a:latin typeface="Courier New" panose="02070309020205020404" pitchFamily="49" charset="0"/>
                          <a:cs typeface="Courier New" panose="02070309020205020404" pitchFamily="49" charset="0"/>
                        </a:rPr>
                        <a:t>pseudo_it</a:t>
                      </a:r>
                      <a:r>
                        <a:rPr lang="en-US" dirty="0">
                          <a:latin typeface="Courier New" panose="02070309020205020404" pitchFamily="49" charset="0"/>
                          <a:cs typeface="Courier New" panose="02070309020205020404" pitchFamily="49" charset="0"/>
                        </a:rPr>
                        <a:t> -ref dmel-3R-reference/Drosophila_melanogaster.BDGP6.28.dna.chromosome.3R.fa -pe1 dpse-chr2-reads/</a:t>
                      </a:r>
                      <a:r>
                        <a:rPr lang="en-US" dirty="0" err="1">
                          <a:latin typeface="Courier New" panose="02070309020205020404" pitchFamily="49" charset="0"/>
                          <a:cs typeface="Courier New" panose="02070309020205020404" pitchFamily="49" charset="0"/>
                        </a:rPr>
                        <a:t>illumina</a:t>
                      </a:r>
                      <a:r>
                        <a:rPr lang="en-US" dirty="0">
                          <a:latin typeface="Courier New" panose="02070309020205020404" pitchFamily="49" charset="0"/>
                          <a:cs typeface="Courier New" panose="02070309020205020404" pitchFamily="49" charset="0"/>
                        </a:rPr>
                        <a:t>/pse-chr2_1.fastq.gz -pe2 dpse-chr2-reads/</a:t>
                      </a:r>
                      <a:r>
                        <a:rPr lang="en-US" dirty="0" err="1">
                          <a:latin typeface="Courier New" panose="02070309020205020404" pitchFamily="49" charset="0"/>
                          <a:cs typeface="Courier New" panose="02070309020205020404" pitchFamily="49" charset="0"/>
                        </a:rPr>
                        <a:t>illumina</a:t>
                      </a:r>
                      <a:r>
                        <a:rPr lang="en-US" dirty="0">
                          <a:latin typeface="Courier New" panose="02070309020205020404" pitchFamily="49" charset="0"/>
                          <a:cs typeface="Courier New" panose="02070309020205020404" pitchFamily="49" charset="0"/>
                        </a:rPr>
                        <a:t>/pse-chr2_2.fastq.gz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2 -p 4 -o </a:t>
                      </a:r>
                      <a:r>
                        <a:rPr lang="en-US" dirty="0" err="1">
                          <a:latin typeface="Courier New" panose="02070309020205020404" pitchFamily="49" charset="0"/>
                          <a:cs typeface="Courier New" panose="02070309020205020404" pitchFamily="49" charset="0"/>
                        </a:rPr>
                        <a:t>dpse</a:t>
                      </a:r>
                      <a:r>
                        <a:rPr lang="en-US" dirty="0">
                          <a:latin typeface="Courier New" panose="02070309020205020404" pitchFamily="49" charset="0"/>
                          <a:cs typeface="Courier New" panose="02070309020205020404" pitchFamily="49" charset="0"/>
                        </a:rPr>
                        <a:t>-pseudo-it</a:t>
                      </a:r>
                      <a:endParaRPr lang="en-US" b="0" dirty="0">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Tree>
    <p:extLst>
      <p:ext uri="{BB962C8B-B14F-4D97-AF65-F5344CB8AC3E}">
        <p14:creationId xmlns:p14="http://schemas.microsoft.com/office/powerpoint/2010/main" val="29463223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graphicFrame>
        <p:nvGraphicFramePr>
          <p:cNvPr id="7" name="Table 6">
            <a:extLst>
              <a:ext uri="{FF2B5EF4-FFF2-40B4-BE49-F238E27FC236}">
                <a16:creationId xmlns:a16="http://schemas.microsoft.com/office/drawing/2014/main" id="{3338F6B1-B31D-4191-9F37-1C4E05C46189}"/>
              </a:ext>
            </a:extLst>
          </p:cNvPr>
          <p:cNvGraphicFramePr>
            <a:graphicFrameLocks noGrp="1"/>
          </p:cNvGraphicFramePr>
          <p:nvPr>
            <p:extLst>
              <p:ext uri="{D42A27DB-BD31-4B8C-83A1-F6EECF244321}">
                <p14:modId xmlns:p14="http://schemas.microsoft.com/office/powerpoint/2010/main" val="2815418258"/>
              </p:ext>
            </p:extLst>
          </p:nvPr>
        </p:nvGraphicFramePr>
        <p:xfrm>
          <a:off x="498904" y="3077588"/>
          <a:ext cx="11194192" cy="1357466"/>
        </p:xfrm>
        <a:graphic>
          <a:graphicData uri="http://schemas.openxmlformats.org/drawingml/2006/table">
            <a:tbl>
              <a:tblPr firstRow="1" bandRow="1">
                <a:tableStyleId>{2D5ABB26-0587-4C30-8999-92F81FD0307C}</a:tableStyleId>
              </a:tblPr>
              <a:tblGrid>
                <a:gridCol w="11194192">
                  <a:extLst>
                    <a:ext uri="{9D8B030D-6E8A-4147-A177-3AD203B41FA5}">
                      <a16:colId xmlns:a16="http://schemas.microsoft.com/office/drawing/2014/main" val="371567991"/>
                    </a:ext>
                  </a:extLst>
                </a:gridCol>
              </a:tblGrid>
              <a:tr h="678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Cancel a terminal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578563"/>
                  </a:ext>
                </a:extLst>
              </a:tr>
              <a:tr h="678733">
                <a:tc>
                  <a:txBody>
                    <a:bodyPr/>
                    <a:lstStyle/>
                    <a:p>
                      <a:pPr algn="ctr"/>
                      <a:r>
                        <a:rPr lang="en-US" dirty="0">
                          <a:latin typeface="Courier New" panose="02070309020205020404" pitchFamily="49" charset="0"/>
                          <a:cs typeface="Courier New" panose="02070309020205020404" pitchFamily="49" charset="0"/>
                        </a:rPr>
                        <a:t>&lt;ctrl&gt;+c</a:t>
                      </a:r>
                      <a:endParaRPr lang="en-US" b="0" dirty="0">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78827"/>
                  </a:ext>
                </a:extLst>
              </a:tr>
            </a:tbl>
          </a:graphicData>
        </a:graphic>
      </p:graphicFrame>
      <p:sp>
        <p:nvSpPr>
          <p:cNvPr id="3" name="Rectangle 2">
            <a:extLst>
              <a:ext uri="{FF2B5EF4-FFF2-40B4-BE49-F238E27FC236}">
                <a16:creationId xmlns:a16="http://schemas.microsoft.com/office/drawing/2014/main" id="{2C004D8C-D3E2-4627-8384-C4B95A6FDEEA}"/>
              </a:ext>
            </a:extLst>
          </p:cNvPr>
          <p:cNvSpPr>
            <a:spLocks noChangeArrowheads="1"/>
          </p:cNvSpPr>
          <p:nvPr/>
        </p:nvSpPr>
        <p:spPr bwMode="auto">
          <a:xfrm>
            <a:off x="2384322" y="1520873"/>
            <a:ext cx="739385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Courier New" panose="02070309020205020404" pitchFamily="49" charset="0"/>
              </a:rPr>
              <a:t>Unfortunately, this takes a very long time. Let’s cancel and proceed with pre-generated outputs.</a:t>
            </a:r>
            <a:endParaRPr kumimoji="0" lang="en-US" altLang="en-US" sz="4400" b="0" i="0" u="none" strike="noStrike" cap="none" normalizeH="0" baseline="0" dirty="0">
              <a:ln>
                <a:noFill/>
              </a:ln>
              <a:solidFill>
                <a:schemeClr val="tx1"/>
              </a:solidFill>
              <a:effectLst/>
              <a:cs typeface="Courier New" panose="02070309020205020404" pitchFamily="49" charset="0"/>
            </a:endParaRPr>
          </a:p>
        </p:txBody>
      </p:sp>
      <p:sp>
        <p:nvSpPr>
          <p:cNvPr id="4" name="Rectangle: Rounded Corners 3">
            <a:extLst>
              <a:ext uri="{FF2B5EF4-FFF2-40B4-BE49-F238E27FC236}">
                <a16:creationId xmlns:a16="http://schemas.microsoft.com/office/drawing/2014/main" id="{CEEF295B-48C1-4ADD-80ED-0101B6A5A91B}"/>
              </a:ext>
            </a:extLst>
          </p:cNvPr>
          <p:cNvSpPr/>
          <p:nvPr/>
        </p:nvSpPr>
        <p:spPr>
          <a:xfrm>
            <a:off x="2512141" y="1520873"/>
            <a:ext cx="7167717" cy="70788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1496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F2C5E7A4-F006-4D70-8807-5741B4690243}"/>
              </a:ext>
            </a:extLst>
          </p:cNvPr>
          <p:cNvSpPr txBox="1"/>
          <p:nvPr/>
        </p:nvSpPr>
        <p:spPr>
          <a:xfrm>
            <a:off x="550605" y="1317523"/>
            <a:ext cx="10835149" cy="2308324"/>
          </a:xfrm>
          <a:prstGeom prst="rect">
            <a:avLst/>
          </a:prstGeom>
          <a:noFill/>
        </p:spPr>
        <p:txBody>
          <a:bodyPr wrap="square" rtlCol="0">
            <a:spAutoFit/>
          </a:bodyPr>
          <a:lstStyle/>
          <a:p>
            <a:r>
              <a:rPr lang="en-US" sz="2400" dirty="0"/>
              <a:t>Expectations for each iteration of read mapping:</a:t>
            </a:r>
          </a:p>
          <a:p>
            <a:endParaRPr lang="en-US" sz="2400" dirty="0"/>
          </a:p>
          <a:p>
            <a:pPr marL="342900" indent="-342900">
              <a:buFont typeface="+mj-lt"/>
              <a:buAutoNum type="arabicPeriod"/>
            </a:pPr>
            <a:r>
              <a:rPr lang="en-US" sz="2400" dirty="0"/>
              <a:t>More reads should map in each iteration.</a:t>
            </a:r>
          </a:p>
          <a:p>
            <a:pPr marL="342900" indent="-342900">
              <a:buFont typeface="+mj-lt"/>
              <a:buAutoNum type="arabicPeriod"/>
            </a:pPr>
            <a:endParaRPr lang="en-US" sz="2400" dirty="0"/>
          </a:p>
          <a:p>
            <a:pPr marL="342900" indent="-342900">
              <a:buFont typeface="+mj-lt"/>
              <a:buAutoNum type="arabicPeriod"/>
            </a:pPr>
            <a:r>
              <a:rPr lang="en-US" sz="2400" dirty="0"/>
              <a:t>The consensus sequence from each iteration should appear to be more diverged from the reference sequence than the previous iteration</a:t>
            </a:r>
          </a:p>
        </p:txBody>
      </p:sp>
    </p:spTree>
    <p:extLst>
      <p:ext uri="{BB962C8B-B14F-4D97-AF65-F5344CB8AC3E}">
        <p14:creationId xmlns:p14="http://schemas.microsoft.com/office/powerpoint/2010/main" val="17597202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3C9B-C5CA-4E04-9827-D62CB7733FD7}"/>
              </a:ext>
            </a:extLst>
          </p:cNvPr>
          <p:cNvSpPr>
            <a:spLocks noGrp="1"/>
          </p:cNvSpPr>
          <p:nvPr>
            <p:ph type="title"/>
          </p:nvPr>
        </p:nvSpPr>
        <p:spPr>
          <a:xfrm>
            <a:off x="332603" y="182030"/>
            <a:ext cx="11526794" cy="804648"/>
          </a:xfrm>
        </p:spPr>
        <p:txBody>
          <a:bodyPr>
            <a:noAutofit/>
          </a:bodyPr>
          <a:lstStyle/>
          <a:p>
            <a:pPr algn="ctr"/>
            <a:r>
              <a:rPr lang="en-US" dirty="0"/>
              <a:t>Overcoming reference bias with</a:t>
            </a:r>
            <a:br>
              <a:rPr lang="en-US" dirty="0"/>
            </a:br>
            <a:r>
              <a:rPr lang="en-US" dirty="0"/>
              <a:t>Iterative read mapping</a:t>
            </a:r>
          </a:p>
        </p:txBody>
      </p:sp>
      <p:sp>
        <p:nvSpPr>
          <p:cNvPr id="5" name="TextBox 4">
            <a:extLst>
              <a:ext uri="{FF2B5EF4-FFF2-40B4-BE49-F238E27FC236}">
                <a16:creationId xmlns:a16="http://schemas.microsoft.com/office/drawing/2014/main" id="{F2C5E7A4-F006-4D70-8807-5741B4690243}"/>
              </a:ext>
            </a:extLst>
          </p:cNvPr>
          <p:cNvSpPr txBox="1"/>
          <p:nvPr/>
        </p:nvSpPr>
        <p:spPr>
          <a:xfrm>
            <a:off x="550605" y="1317523"/>
            <a:ext cx="10835149" cy="2308324"/>
          </a:xfrm>
          <a:prstGeom prst="rect">
            <a:avLst/>
          </a:prstGeom>
          <a:noFill/>
        </p:spPr>
        <p:txBody>
          <a:bodyPr wrap="square" rtlCol="0">
            <a:spAutoFit/>
          </a:bodyPr>
          <a:lstStyle/>
          <a:p>
            <a:r>
              <a:rPr lang="en-US" sz="2400" dirty="0"/>
              <a:t>Expectations for each iteration of read mapping:</a:t>
            </a:r>
          </a:p>
          <a:p>
            <a:endParaRPr lang="en-US" sz="2400" dirty="0"/>
          </a:p>
          <a:p>
            <a:pPr marL="342900" indent="-342900">
              <a:buFont typeface="+mj-lt"/>
              <a:buAutoNum type="arabicPeriod"/>
            </a:pPr>
            <a:r>
              <a:rPr lang="en-US" sz="2400" dirty="0"/>
              <a:t>More reads should map in each iteration.</a:t>
            </a:r>
          </a:p>
          <a:p>
            <a:pPr marL="342900" indent="-342900">
              <a:buFont typeface="+mj-lt"/>
              <a:buAutoNum type="arabicPeriod"/>
            </a:pPr>
            <a:endParaRPr lang="en-US" sz="2400" dirty="0"/>
          </a:p>
          <a:p>
            <a:pPr marL="342900" indent="-342900">
              <a:buFont typeface="+mj-lt"/>
              <a:buAutoNum type="arabicPeriod"/>
            </a:pPr>
            <a:r>
              <a:rPr lang="en-US" sz="2400" dirty="0">
                <a:solidFill>
                  <a:schemeClr val="bg1">
                    <a:lumMod val="75000"/>
                  </a:schemeClr>
                </a:solidFill>
              </a:rPr>
              <a:t>The consensus sequence from each iteration should appear to be more diverged from the reference sequence than the previous iteration</a:t>
            </a:r>
          </a:p>
        </p:txBody>
      </p:sp>
    </p:spTree>
    <p:extLst>
      <p:ext uri="{BB962C8B-B14F-4D97-AF65-F5344CB8AC3E}">
        <p14:creationId xmlns:p14="http://schemas.microsoft.com/office/powerpoint/2010/main" val="3167854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20583</TotalTime>
  <Words>5411</Words>
  <Application>Microsoft Office PowerPoint</Application>
  <PresentationFormat>Widescreen</PresentationFormat>
  <Paragraphs>802</Paragraphs>
  <Slides>119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119</vt:i4>
      </vt:variant>
    </vt:vector>
  </HeadingPairs>
  <TitlesOfParts>
    <vt:vector size="127" baseType="lpstr">
      <vt:lpstr>Arial</vt:lpstr>
      <vt:lpstr>Calibri</vt:lpstr>
      <vt:lpstr>Cambria Math</vt:lpstr>
      <vt:lpstr>Consolas</vt:lpstr>
      <vt:lpstr>Courier</vt:lpstr>
      <vt:lpstr>Courier New</vt:lpstr>
      <vt:lpstr>Source Sans Pro</vt:lpstr>
      <vt:lpstr>Office Theme</vt:lpstr>
      <vt:lpstr>Genome Assembly Workshop</vt:lpstr>
      <vt:lpstr>PowerPoint Presentation</vt:lpstr>
      <vt:lpstr>Today’s tasks</vt:lpstr>
      <vt:lpstr>Today’s tasks</vt:lpstr>
      <vt:lpstr>(Server address)</vt:lpstr>
      <vt:lpstr>Test data from Drosophila pseudoobscura</vt:lpstr>
      <vt:lpstr>Test data from Drosophila pseudoobscura</vt:lpstr>
      <vt:lpstr>Test data from Drosophila pseudoobscura</vt:lpstr>
      <vt:lpstr>We will only be assembling chromosome 2 (~32Mb)</vt:lpstr>
      <vt:lpstr>Preparing your project folder</vt:lpstr>
      <vt:lpstr>Preparing your project folder</vt:lpstr>
      <vt:lpstr>Preparing your outputs</vt:lpstr>
      <vt:lpstr>Sequences and Reads</vt:lpstr>
      <vt:lpstr>Sequences and Reads</vt:lpstr>
      <vt:lpstr>Sequence is encoded in FASTA format</vt:lpstr>
      <vt:lpstr>Sequence is encoded in FASTA format</vt:lpstr>
      <vt:lpstr>Sequences are encoded in FASTA format</vt:lpstr>
      <vt:lpstr>Sequences and Reads</vt:lpstr>
      <vt:lpstr>Sequences and Reads</vt:lpstr>
      <vt:lpstr>Sequences and quality scores are encoded in FASTQ format</vt:lpstr>
      <vt:lpstr>Sequences and quality scores are encoded in FASTQ format</vt:lpstr>
      <vt:lpstr>Sequences and quality scores are encoded in FASTQ format</vt:lpstr>
      <vt:lpstr>Sequences and quality scores are encoded in FASTQ format</vt:lpstr>
      <vt:lpstr>Sequences and quality scores are encoded in FASTQ format</vt:lpstr>
      <vt:lpstr>Reads can contain quality information to mitigate assembly errors</vt:lpstr>
      <vt:lpstr>Reads can contain quality information to mitigate assembly errors</vt:lpstr>
      <vt:lpstr>Reads can contain quality information to mitigate assembly errors</vt:lpstr>
      <vt:lpstr>Quality scores are ascertained based on the signal read during sequencing</vt:lpstr>
      <vt:lpstr>How does a signal translate to a character in the FASTQ files?</vt:lpstr>
      <vt:lpstr>How does a signal translate to a character in the FASTQ files?</vt:lpstr>
      <vt:lpstr>How does a signal translate to a character in the FASTQ files?</vt:lpstr>
      <vt:lpstr>Every character has a corresponding decimal value</vt:lpstr>
      <vt:lpstr>Every character has a corresponding decimal value</vt:lpstr>
      <vt:lpstr>Every character has a corresponding decimal value</vt:lpstr>
      <vt:lpstr>Every character has a corresponding decimal value</vt:lpstr>
      <vt:lpstr>Every character has a corresponding decimal value</vt:lpstr>
      <vt:lpstr>Though common, not all sequences will use the Q+33</vt:lpstr>
      <vt:lpstr>Assessing read quality</vt:lpstr>
      <vt:lpstr>Assessing read quality: FastQC output</vt:lpstr>
      <vt:lpstr>Assessing read quality: FastQC output</vt:lpstr>
      <vt:lpstr>Assessing read quality: FastQC output</vt:lpstr>
      <vt:lpstr>Assessing read quality: FastQC output</vt:lpstr>
      <vt:lpstr>Assessing read quality: FastQC output Example of low-quality reads</vt:lpstr>
      <vt:lpstr>Assessing read quality: FastQC output</vt:lpstr>
      <vt:lpstr>Assessing read quality: FastQC output</vt:lpstr>
      <vt:lpstr>Assessing read quality: FastQC output</vt:lpstr>
      <vt:lpstr>Genome Assembly</vt:lpstr>
      <vt:lpstr>Genome Assembly</vt:lpstr>
      <vt:lpstr>Genome Assembly</vt:lpstr>
      <vt:lpstr>Genome Assembly: Assessing assembly quality</vt:lpstr>
      <vt:lpstr>Genome Assembly: Assessing assembly quality</vt:lpstr>
      <vt:lpstr>Genome Assembly: Assessing assembly quality</vt:lpstr>
      <vt:lpstr>Genome Assembly: Assessing assembly quality N50</vt:lpstr>
      <vt:lpstr>Genome Assembly: Assessing assembly quality</vt:lpstr>
      <vt:lpstr>Genome Assembly: Assessing assembly quality</vt:lpstr>
      <vt:lpstr>Genome Assembly: Assessing assembly quality</vt:lpstr>
      <vt:lpstr>Genome Assembly: Assessing assembly quality</vt:lpstr>
      <vt:lpstr>Genome Assembly: Assessing assembly quality</vt:lpstr>
      <vt:lpstr>Genome Assembly: Assessing assembly quality</vt:lpstr>
      <vt:lpstr>Genome Assembly: Assessing assembly quality</vt:lpstr>
      <vt:lpstr>Genome Assembly: Assessing assembly quality</vt:lpstr>
      <vt:lpstr>PowerPoint Presentation</vt:lpstr>
      <vt:lpstr>PowerPoint Presentation</vt:lpstr>
      <vt:lpstr>PowerPoint Presentation</vt:lpstr>
      <vt:lpstr>PowerPoint Presentation</vt:lpstr>
      <vt:lpstr>PowerPoint Presentation</vt:lpstr>
      <vt:lpstr>PowerPoint Presentation</vt:lpstr>
      <vt:lpstr>Read mapping</vt:lpstr>
      <vt:lpstr>Read mapping</vt:lpstr>
      <vt:lpstr>Read mapping</vt:lpstr>
      <vt:lpstr>Read mapping</vt:lpstr>
      <vt:lpstr>Read mapping</vt:lpstr>
      <vt:lpstr>Read mapping output: BAM and SAM files</vt:lpstr>
      <vt:lpstr>Read mapping: handling BAM files</vt:lpstr>
      <vt:lpstr>Read mapping: handling BAM files</vt:lpstr>
      <vt:lpstr>Read mapping output: BAM and SAM files</vt:lpstr>
      <vt:lpstr>Read mapping output: BAM and SAM files</vt:lpstr>
      <vt:lpstr>Read mapping: identifying duplicate reads</vt:lpstr>
      <vt:lpstr>Read mapping: identifying duplicate reads</vt:lpstr>
      <vt:lpstr>Read mapping: identifying duplicate reads</vt:lpstr>
      <vt:lpstr>Read mapping: identifying duplicate reads</vt:lpstr>
      <vt:lpstr>Read mapping: identifying duplicate reads</vt:lpstr>
      <vt:lpstr>Read mapping: identifying duplicate reads</vt:lpstr>
      <vt:lpstr>Read mapping: read depth</vt:lpstr>
      <vt:lpstr>Read mapping: read depth</vt:lpstr>
      <vt:lpstr>Read mapping: read depth</vt:lpstr>
      <vt:lpstr>Read mapping: read depth</vt:lpstr>
      <vt:lpstr>Read mapping: read depth</vt:lpstr>
      <vt:lpstr>Read mapping: read depth</vt:lpstr>
      <vt:lpstr>Read mapping: read depth</vt:lpstr>
      <vt:lpstr>Read mapping: read depth</vt:lpstr>
      <vt:lpstr>Read mapping: read depth</vt:lpstr>
      <vt:lpstr>Read mapping: reference bias</vt:lpstr>
      <vt:lpstr>Overcoming reference bias with iterative read mapping</vt:lpstr>
      <vt:lpstr>Overcoming reference bias with Iterative read mapping</vt:lpstr>
      <vt:lpstr>Overcoming reference bias with Iterative read mapping</vt:lpstr>
      <vt:lpstr>Overcoming reference bias with Iterative read mapping</vt:lpstr>
      <vt:lpstr>Overcoming reference bias with Iterative read mapping</vt:lpstr>
      <vt:lpstr>Overcoming reference bias with Iterative read mapping</vt:lpstr>
      <vt:lpstr>Overcoming reference bias with Iterative read mapping</vt:lpstr>
      <vt:lpstr>Overcoming reference bias with Iterative read mapping</vt:lpstr>
      <vt:lpstr>Overcoming reference bias with Iterative read mapping</vt:lpstr>
      <vt:lpstr>Overcoming reference bias with Iterative read mapping</vt:lpstr>
      <vt:lpstr>Overcoming reference bias with Iterative read mapping</vt:lpstr>
      <vt:lpstr>Overcoming reference bias with Iterative read mapping</vt:lpstr>
      <vt:lpstr>Overcoming reference bias with Iterative read mapping</vt:lpstr>
      <vt:lpstr>Overcoming reference bias with Iterative read mapping</vt:lpstr>
      <vt:lpstr>Generating chromosome alignments with minimap2</vt:lpstr>
      <vt:lpstr>Generating chromosome alignments with minimap2</vt:lpstr>
      <vt:lpstr>Generating chromosome alignments with minimap2</vt:lpstr>
      <vt:lpstr>Pairwise alignment format (PAF)</vt:lpstr>
      <vt:lpstr>Pairwise alignment format (PAF)</vt:lpstr>
      <vt:lpstr>Overcoming reference bias with Iterative read mapping</vt:lpstr>
      <vt:lpstr>Overcoming reference bias with Iterative read mapping</vt:lpstr>
      <vt:lpstr>Overcoming reference bias with Iterative read mapping</vt:lpstr>
      <vt:lpstr>Overcoming reference bias with Iterative read mapping</vt:lpstr>
      <vt:lpstr>Overcoming reference bias with Iterative read mapping</vt:lpstr>
      <vt:lpstr>Overcoming reference bias with Iterative read mapping</vt:lpstr>
      <vt:lpstr>That brings us to the end of the workshop!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of molecular evolution in arthropods</dc:title>
  <dc:creator>Thomas, Gregg William Cline</dc:creator>
  <cp:lastModifiedBy>Thomas, Gregg</cp:lastModifiedBy>
  <cp:revision>261</cp:revision>
  <dcterms:created xsi:type="dcterms:W3CDTF">2020-07-06T23:15:52Z</dcterms:created>
  <dcterms:modified xsi:type="dcterms:W3CDTF">2020-09-07T04:22:52Z</dcterms:modified>
</cp:coreProperties>
</file>