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482" r:id="rId2"/>
    <p:sldId id="256" r:id="rId3"/>
    <p:sldId id="485" r:id="rId4"/>
    <p:sldId id="258" r:id="rId5"/>
    <p:sldId id="322" r:id="rId6"/>
    <p:sldId id="323" r:id="rId7"/>
    <p:sldId id="324" r:id="rId8"/>
    <p:sldId id="327" r:id="rId9"/>
    <p:sldId id="328" r:id="rId10"/>
    <p:sldId id="329" r:id="rId11"/>
    <p:sldId id="337" r:id="rId12"/>
    <p:sldId id="414" r:id="rId13"/>
    <p:sldId id="415" r:id="rId14"/>
    <p:sldId id="338" r:id="rId15"/>
    <p:sldId id="339" r:id="rId16"/>
    <p:sldId id="341" r:id="rId17"/>
    <p:sldId id="342" r:id="rId18"/>
    <p:sldId id="343" r:id="rId19"/>
    <p:sldId id="344" r:id="rId20"/>
    <p:sldId id="416" r:id="rId21"/>
    <p:sldId id="418" r:id="rId22"/>
    <p:sldId id="417" r:id="rId23"/>
    <p:sldId id="345" r:id="rId24"/>
    <p:sldId id="346" r:id="rId25"/>
    <p:sldId id="347" r:id="rId26"/>
    <p:sldId id="348" r:id="rId27"/>
    <p:sldId id="463" r:id="rId28"/>
    <p:sldId id="334" r:id="rId29"/>
    <p:sldId id="375" r:id="rId30"/>
    <p:sldId id="419" r:id="rId31"/>
    <p:sldId id="349" r:id="rId32"/>
    <p:sldId id="479" r:id="rId33"/>
    <p:sldId id="366" r:id="rId34"/>
    <p:sldId id="368" r:id="rId35"/>
    <p:sldId id="377" r:id="rId36"/>
    <p:sldId id="373" r:id="rId37"/>
    <p:sldId id="372" r:id="rId38"/>
    <p:sldId id="376" r:id="rId39"/>
    <p:sldId id="492" r:id="rId40"/>
    <p:sldId id="490" r:id="rId41"/>
    <p:sldId id="491" r:id="rId42"/>
    <p:sldId id="420" r:id="rId43"/>
    <p:sldId id="362" r:id="rId44"/>
    <p:sldId id="363" r:id="rId45"/>
    <p:sldId id="365" r:id="rId46"/>
    <p:sldId id="364" r:id="rId47"/>
    <p:sldId id="381" r:id="rId48"/>
    <p:sldId id="457" r:id="rId49"/>
    <p:sldId id="458" r:id="rId50"/>
    <p:sldId id="380" r:id="rId51"/>
    <p:sldId id="477" r:id="rId52"/>
    <p:sldId id="384" r:id="rId53"/>
    <p:sldId id="385" r:id="rId54"/>
    <p:sldId id="386" r:id="rId55"/>
    <p:sldId id="481" r:id="rId56"/>
    <p:sldId id="388" r:id="rId57"/>
    <p:sldId id="496" r:id="rId58"/>
    <p:sldId id="421" r:id="rId59"/>
    <p:sldId id="495" r:id="rId60"/>
    <p:sldId id="405" r:id="rId61"/>
    <p:sldId id="470" r:id="rId62"/>
    <p:sldId id="406" r:id="rId63"/>
    <p:sldId id="407" r:id="rId64"/>
    <p:sldId id="408" r:id="rId65"/>
    <p:sldId id="409" r:id="rId66"/>
    <p:sldId id="411" r:id="rId67"/>
    <p:sldId id="498" r:id="rId68"/>
    <p:sldId id="452" r:id="rId69"/>
    <p:sldId id="413" r:id="rId70"/>
    <p:sldId id="455" r:id="rId71"/>
    <p:sldId id="454" r:id="rId72"/>
    <p:sldId id="451" r:id="rId73"/>
    <p:sldId id="453" r:id="rId74"/>
    <p:sldId id="456" r:id="rId75"/>
    <p:sldId id="487" r:id="rId76"/>
    <p:sldId id="489" r:id="rId77"/>
    <p:sldId id="263" r:id="rId78"/>
    <p:sldId id="488" r:id="rId79"/>
    <p:sldId id="493" r:id="rId80"/>
    <p:sldId id="423" r:id="rId81"/>
    <p:sldId id="265" r:id="rId82"/>
    <p:sldId id="444" r:id="rId83"/>
    <p:sldId id="445" r:id="rId84"/>
    <p:sldId id="446" r:id="rId85"/>
    <p:sldId id="447" r:id="rId86"/>
    <p:sldId id="448" r:id="rId87"/>
    <p:sldId id="335" r:id="rId88"/>
    <p:sldId id="497" r:id="rId89"/>
    <p:sldId id="474"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a:srgbClr val="F2F2F2"/>
    <a:srgbClr val="004949"/>
    <a:srgbClr val="A5A5A5"/>
    <a:srgbClr val="B66DFF"/>
    <a:srgbClr val="24FF24"/>
    <a:srgbClr val="009292"/>
    <a:srgbClr val="4A1A7A"/>
    <a:srgbClr val="490092"/>
    <a:srgbClr val="FFFF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15" autoAdjust="0"/>
    <p:restoredTop sz="87449" autoAdjust="0"/>
  </p:normalViewPr>
  <p:slideViewPr>
    <p:cSldViewPr snapToGrid="0">
      <p:cViewPr varScale="1">
        <p:scale>
          <a:sx n="85" d="100"/>
          <a:sy n="85" d="100"/>
        </p:scale>
        <p:origin x="200" y="632"/>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D2DCA5-2476-4FB1-B7E7-4C0A93003FEF}" type="datetimeFigureOut">
              <a:rPr lang="en-US" smtClean="0"/>
              <a:t>8/25/23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9CD97-9DC4-49E4-8B27-209E95896BDD}" type="slidenum">
              <a:rPr lang="en-US" smtClean="0"/>
              <a:t>‹#›</a:t>
            </a:fld>
            <a:endParaRPr lang="en-US"/>
          </a:p>
        </p:txBody>
      </p:sp>
    </p:spTree>
    <p:extLst>
      <p:ext uri="{BB962C8B-B14F-4D97-AF65-F5344CB8AC3E}">
        <p14:creationId xmlns:p14="http://schemas.microsoft.com/office/powerpoint/2010/main" val="1456853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my name is Ellie Armstrong, I am a postdoctoral fellow at Washington State University with Joanna Kelley (who is now at UCSC). I did my PhD at Stanford with Dmitri Petrov and Liz </a:t>
            </a:r>
            <a:r>
              <a:rPr lang="en-US" dirty="0" err="1"/>
              <a:t>Hadly</a:t>
            </a:r>
            <a:r>
              <a:rPr lang="en-US" dirty="0"/>
              <a:t> where I worked on the genomics of large carnivores like the ones pictured here. For my post doc, I have been working on brown bears and some other </a:t>
            </a:r>
            <a:r>
              <a:rPr lang="en-US" dirty="0" err="1"/>
              <a:t>mesocarnivores</a:t>
            </a:r>
            <a:r>
              <a:rPr lang="en-US" dirty="0"/>
              <a:t>. Broadly I am interested in genome evolution and how we can apply genomic data to species conservation, with an emphasis on very large genomic datasets. And I will be starting my own lab next year at UC Riverside in the EEOB department.</a:t>
            </a:r>
          </a:p>
        </p:txBody>
      </p:sp>
      <p:sp>
        <p:nvSpPr>
          <p:cNvPr id="4" name="Slide Number Placeholder 3"/>
          <p:cNvSpPr>
            <a:spLocks noGrp="1"/>
          </p:cNvSpPr>
          <p:nvPr>
            <p:ph type="sldNum" sz="quarter" idx="5"/>
          </p:nvPr>
        </p:nvSpPr>
        <p:spPr/>
        <p:txBody>
          <a:bodyPr/>
          <a:lstStyle/>
          <a:p>
            <a:fld id="{1CA9CD97-9DC4-49E4-8B27-209E95896BDD}" type="slidenum">
              <a:rPr lang="en-US" smtClean="0"/>
              <a:t>1</a:t>
            </a:fld>
            <a:endParaRPr lang="en-US"/>
          </a:p>
        </p:txBody>
      </p:sp>
    </p:spTree>
    <p:extLst>
      <p:ext uri="{BB962C8B-B14F-4D97-AF65-F5344CB8AC3E}">
        <p14:creationId xmlns:p14="http://schemas.microsoft.com/office/powerpoint/2010/main" val="1127691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important to remember is that a genome assembly is a hypothesis about the original information encoded in a cell. And until very recently, our hypotheses for various genomes contained many missing pieces.</a:t>
            </a:r>
          </a:p>
        </p:txBody>
      </p:sp>
      <p:sp>
        <p:nvSpPr>
          <p:cNvPr id="4" name="Slide Number Placeholder 3"/>
          <p:cNvSpPr>
            <a:spLocks noGrp="1"/>
          </p:cNvSpPr>
          <p:nvPr>
            <p:ph type="sldNum" sz="quarter" idx="5"/>
          </p:nvPr>
        </p:nvSpPr>
        <p:spPr/>
        <p:txBody>
          <a:bodyPr/>
          <a:lstStyle/>
          <a:p>
            <a:fld id="{1CA9CD97-9DC4-49E4-8B27-209E95896BDD}" type="slidenum">
              <a:rPr lang="en-US" smtClean="0"/>
              <a:t>10</a:t>
            </a:fld>
            <a:endParaRPr lang="en-US"/>
          </a:p>
        </p:txBody>
      </p:sp>
    </p:spTree>
    <p:extLst>
      <p:ext uri="{BB962C8B-B14F-4D97-AF65-F5344CB8AC3E}">
        <p14:creationId xmlns:p14="http://schemas.microsoft.com/office/powerpoint/2010/main" val="3776924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the goal of a genome assembly, is an accurate and chromosome level representation of that original strand of DNA.  Accurate meaning we have the identity of every base pair correct and chromosome-level, meaning we have reconstructed those base pairs into the right order and groups.</a:t>
            </a:r>
          </a:p>
        </p:txBody>
      </p:sp>
      <p:sp>
        <p:nvSpPr>
          <p:cNvPr id="4" name="Slide Number Placeholder 3"/>
          <p:cNvSpPr>
            <a:spLocks noGrp="1"/>
          </p:cNvSpPr>
          <p:nvPr>
            <p:ph type="sldNum" sz="quarter" idx="5"/>
          </p:nvPr>
        </p:nvSpPr>
        <p:spPr/>
        <p:txBody>
          <a:bodyPr/>
          <a:lstStyle/>
          <a:p>
            <a:fld id="{1CA9CD97-9DC4-49E4-8B27-209E95896BDD}" type="slidenum">
              <a:rPr lang="en-US" smtClean="0"/>
              <a:t>11</a:t>
            </a:fld>
            <a:endParaRPr lang="en-US"/>
          </a:p>
        </p:txBody>
      </p:sp>
    </p:spTree>
    <p:extLst>
      <p:ext uri="{BB962C8B-B14F-4D97-AF65-F5344CB8AC3E}">
        <p14:creationId xmlns:p14="http://schemas.microsoft.com/office/powerpoint/2010/main" val="3551828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today this presentation is going to be broken up into various parts. I want to first give an overview of sequencing technology, then I will move into a short introduction to de novo genome assembly and wrap up with some practical considerations.</a:t>
            </a:r>
          </a:p>
        </p:txBody>
      </p:sp>
      <p:sp>
        <p:nvSpPr>
          <p:cNvPr id="4" name="Slide Number Placeholder 3"/>
          <p:cNvSpPr>
            <a:spLocks noGrp="1"/>
          </p:cNvSpPr>
          <p:nvPr>
            <p:ph type="sldNum" sz="quarter" idx="5"/>
          </p:nvPr>
        </p:nvSpPr>
        <p:spPr/>
        <p:txBody>
          <a:bodyPr/>
          <a:lstStyle/>
          <a:p>
            <a:fld id="{1CA9CD97-9DC4-49E4-8B27-209E95896BDD}" type="slidenum">
              <a:rPr lang="en-US" smtClean="0"/>
              <a:t>12</a:t>
            </a:fld>
            <a:endParaRPr lang="en-US"/>
          </a:p>
        </p:txBody>
      </p:sp>
    </p:spTree>
    <p:extLst>
      <p:ext uri="{BB962C8B-B14F-4D97-AF65-F5344CB8AC3E}">
        <p14:creationId xmlns:p14="http://schemas.microsoft.com/office/powerpoint/2010/main" val="1430927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out with a brief history on DNA sequencing technology. And what I really want you to focus on here is the sources of error across the various technologies and how the trade off between error rate and the length of sequencing reads might affect downstream analyses.</a:t>
            </a:r>
          </a:p>
        </p:txBody>
      </p:sp>
      <p:sp>
        <p:nvSpPr>
          <p:cNvPr id="4" name="Slide Number Placeholder 3"/>
          <p:cNvSpPr>
            <a:spLocks noGrp="1"/>
          </p:cNvSpPr>
          <p:nvPr>
            <p:ph type="sldNum" sz="quarter" idx="5"/>
          </p:nvPr>
        </p:nvSpPr>
        <p:spPr/>
        <p:txBody>
          <a:bodyPr/>
          <a:lstStyle/>
          <a:p>
            <a:fld id="{1CA9CD97-9DC4-49E4-8B27-209E95896BDD}" type="slidenum">
              <a:rPr lang="en-US" smtClean="0"/>
              <a:t>13</a:t>
            </a:fld>
            <a:endParaRPr lang="en-US"/>
          </a:p>
        </p:txBody>
      </p:sp>
    </p:spTree>
    <p:extLst>
      <p:ext uri="{BB962C8B-B14F-4D97-AF65-F5344CB8AC3E}">
        <p14:creationId xmlns:p14="http://schemas.microsoft.com/office/powerpoint/2010/main" val="545906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already talked a little bit about why sequencing and reading long fragments of DNA is hard</a:t>
            </a:r>
          </a:p>
        </p:txBody>
      </p:sp>
      <p:sp>
        <p:nvSpPr>
          <p:cNvPr id="4" name="Slide Number Placeholder 3"/>
          <p:cNvSpPr>
            <a:spLocks noGrp="1"/>
          </p:cNvSpPr>
          <p:nvPr>
            <p:ph type="sldNum" sz="quarter" idx="5"/>
          </p:nvPr>
        </p:nvSpPr>
        <p:spPr/>
        <p:txBody>
          <a:bodyPr/>
          <a:lstStyle/>
          <a:p>
            <a:fld id="{1CA9CD97-9DC4-49E4-8B27-209E95896BDD}" type="slidenum">
              <a:rPr lang="en-US" smtClean="0"/>
              <a:t>14</a:t>
            </a:fld>
            <a:endParaRPr lang="en-US"/>
          </a:p>
        </p:txBody>
      </p:sp>
    </p:spTree>
    <p:extLst>
      <p:ext uri="{BB962C8B-B14F-4D97-AF65-F5344CB8AC3E}">
        <p14:creationId xmlns:p14="http://schemas.microsoft.com/office/powerpoint/2010/main" val="2701032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think of the genome like a book, the easiest thing to do would just be to open it and order it word by word and line by line</a:t>
            </a:r>
          </a:p>
        </p:txBody>
      </p:sp>
      <p:sp>
        <p:nvSpPr>
          <p:cNvPr id="4" name="Slide Number Placeholder 3"/>
          <p:cNvSpPr>
            <a:spLocks noGrp="1"/>
          </p:cNvSpPr>
          <p:nvPr>
            <p:ph type="sldNum" sz="quarter" idx="5"/>
          </p:nvPr>
        </p:nvSpPr>
        <p:spPr/>
        <p:txBody>
          <a:bodyPr/>
          <a:lstStyle/>
          <a:p>
            <a:fld id="{1CA9CD97-9DC4-49E4-8B27-209E95896BDD}" type="slidenum">
              <a:rPr lang="en-US" smtClean="0"/>
              <a:t>15</a:t>
            </a:fld>
            <a:endParaRPr lang="en-US"/>
          </a:p>
        </p:txBody>
      </p:sp>
    </p:spTree>
    <p:extLst>
      <p:ext uri="{BB962C8B-B14F-4D97-AF65-F5344CB8AC3E}">
        <p14:creationId xmlns:p14="http://schemas.microsoft.com/office/powerpoint/2010/main" val="1804217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we can’t do that, so instead what we have is like a book ended up in a wood chipper and there are all these word and page fragments floating around and we have to put them back together.</a:t>
            </a:r>
          </a:p>
        </p:txBody>
      </p:sp>
      <p:sp>
        <p:nvSpPr>
          <p:cNvPr id="4" name="Slide Number Placeholder 3"/>
          <p:cNvSpPr>
            <a:spLocks noGrp="1"/>
          </p:cNvSpPr>
          <p:nvPr>
            <p:ph type="sldNum" sz="quarter" idx="5"/>
          </p:nvPr>
        </p:nvSpPr>
        <p:spPr/>
        <p:txBody>
          <a:bodyPr/>
          <a:lstStyle/>
          <a:p>
            <a:fld id="{1CA9CD97-9DC4-49E4-8B27-209E95896BDD}" type="slidenum">
              <a:rPr lang="en-US" smtClean="0"/>
              <a:t>16</a:t>
            </a:fld>
            <a:endParaRPr lang="en-US"/>
          </a:p>
        </p:txBody>
      </p:sp>
    </p:spTree>
    <p:extLst>
      <p:ext uri="{BB962C8B-B14F-4D97-AF65-F5344CB8AC3E}">
        <p14:creationId xmlns:p14="http://schemas.microsoft.com/office/powerpoint/2010/main" val="3286366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we are thinking about sequencing, these fragments are called sequence reads.</a:t>
            </a:r>
          </a:p>
        </p:txBody>
      </p:sp>
      <p:sp>
        <p:nvSpPr>
          <p:cNvPr id="4" name="Slide Number Placeholder 3"/>
          <p:cNvSpPr>
            <a:spLocks noGrp="1"/>
          </p:cNvSpPr>
          <p:nvPr>
            <p:ph type="sldNum" sz="quarter" idx="5"/>
          </p:nvPr>
        </p:nvSpPr>
        <p:spPr/>
        <p:txBody>
          <a:bodyPr/>
          <a:lstStyle/>
          <a:p>
            <a:fld id="{1CA9CD97-9DC4-49E4-8B27-209E95896BDD}" type="slidenum">
              <a:rPr lang="en-US" smtClean="0"/>
              <a:t>17</a:t>
            </a:fld>
            <a:endParaRPr lang="en-US"/>
          </a:p>
        </p:txBody>
      </p:sp>
    </p:spTree>
    <p:extLst>
      <p:ext uri="{BB962C8B-B14F-4D97-AF65-F5344CB8AC3E}">
        <p14:creationId xmlns:p14="http://schemas.microsoft.com/office/powerpoint/2010/main" val="2893096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reads come in different flavors depending on the type of technology that you are using. So for Sanger sequencing, which I will I will briefly discuss today it has a read length of about 800. It is very accurate, but you would need to do sanger sequencing 3.75 million times to cover the human genome once, assuming that read length. For something like Illumina, which has a much shorter read length, you would need 20 million reads to cover the genome. For some long read technologies like </a:t>
            </a:r>
            <a:r>
              <a:rPr lang="en-US" dirty="0" err="1"/>
              <a:t>pacbio</a:t>
            </a:r>
            <a:r>
              <a:rPr lang="en-US" dirty="0"/>
              <a:t> and </a:t>
            </a:r>
            <a:r>
              <a:rPr lang="en-US" dirty="0" err="1"/>
              <a:t>illumina</a:t>
            </a:r>
            <a:r>
              <a:rPr lang="en-US" dirty="0"/>
              <a:t>, you fewer reads, on the order of 300,000.</a:t>
            </a:r>
          </a:p>
        </p:txBody>
      </p:sp>
      <p:sp>
        <p:nvSpPr>
          <p:cNvPr id="4" name="Slide Number Placeholder 3"/>
          <p:cNvSpPr>
            <a:spLocks noGrp="1"/>
          </p:cNvSpPr>
          <p:nvPr>
            <p:ph type="sldNum" sz="quarter" idx="5"/>
          </p:nvPr>
        </p:nvSpPr>
        <p:spPr/>
        <p:txBody>
          <a:bodyPr/>
          <a:lstStyle/>
          <a:p>
            <a:fld id="{1CA9CD97-9DC4-49E4-8B27-209E95896BDD}" type="slidenum">
              <a:rPr lang="en-US" smtClean="0"/>
              <a:t>18</a:t>
            </a:fld>
            <a:endParaRPr lang="en-US"/>
          </a:p>
        </p:txBody>
      </p:sp>
    </p:spTree>
    <p:extLst>
      <p:ext uri="{BB962C8B-B14F-4D97-AF65-F5344CB8AC3E}">
        <p14:creationId xmlns:p14="http://schemas.microsoft.com/office/powerpoint/2010/main" val="1349639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19</a:t>
            </a:fld>
            <a:endParaRPr lang="en-US"/>
          </a:p>
        </p:txBody>
      </p:sp>
    </p:spTree>
    <p:extLst>
      <p:ext uri="{BB962C8B-B14F-4D97-AF65-F5344CB8AC3E}">
        <p14:creationId xmlns:p14="http://schemas.microsoft.com/office/powerpoint/2010/main" val="1099656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I am going to be giving you a lecture and then walking you through a hands on session on sequencing technology and Genome Assembly. And I just want to give a huge shoutout to Gregg Thomas at Harvard who is my co-instructor on this and helped me develop much of the materials you will see today and is responsible for the really nice website.</a:t>
            </a:r>
          </a:p>
        </p:txBody>
      </p:sp>
      <p:sp>
        <p:nvSpPr>
          <p:cNvPr id="4" name="Slide Number Placeholder 3"/>
          <p:cNvSpPr>
            <a:spLocks noGrp="1"/>
          </p:cNvSpPr>
          <p:nvPr>
            <p:ph type="sldNum" sz="quarter" idx="5"/>
          </p:nvPr>
        </p:nvSpPr>
        <p:spPr/>
        <p:txBody>
          <a:bodyPr/>
          <a:lstStyle/>
          <a:p>
            <a:fld id="{1CA9CD97-9DC4-49E4-8B27-209E95896BDD}" type="slidenum">
              <a:rPr lang="en-US" smtClean="0"/>
              <a:t>2</a:t>
            </a:fld>
            <a:endParaRPr lang="en-US"/>
          </a:p>
        </p:txBody>
      </p:sp>
    </p:spTree>
    <p:extLst>
      <p:ext uri="{BB962C8B-B14F-4D97-AF65-F5344CB8AC3E}">
        <p14:creationId xmlns:p14="http://schemas.microsoft.com/office/powerpoint/2010/main" val="2892925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actually sequence reads? And I have this little timeline at the bottom so we can sort of keep track of where we are compared to the inception of DNA sequencing technology which begins with Sanger sequencing in the 1970s.</a:t>
            </a:r>
          </a:p>
        </p:txBody>
      </p:sp>
      <p:sp>
        <p:nvSpPr>
          <p:cNvPr id="4" name="Slide Number Placeholder 3"/>
          <p:cNvSpPr>
            <a:spLocks noGrp="1"/>
          </p:cNvSpPr>
          <p:nvPr>
            <p:ph type="sldNum" sz="quarter" idx="5"/>
          </p:nvPr>
        </p:nvSpPr>
        <p:spPr/>
        <p:txBody>
          <a:bodyPr/>
          <a:lstStyle/>
          <a:p>
            <a:fld id="{1CA9CD97-9DC4-49E4-8B27-209E95896BDD}" type="slidenum">
              <a:rPr lang="en-US" smtClean="0"/>
              <a:t>20</a:t>
            </a:fld>
            <a:endParaRPr lang="en-US"/>
          </a:p>
        </p:txBody>
      </p:sp>
    </p:spTree>
    <p:extLst>
      <p:ext uri="{BB962C8B-B14F-4D97-AF65-F5344CB8AC3E}">
        <p14:creationId xmlns:p14="http://schemas.microsoft.com/office/powerpoint/2010/main" val="4213761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Sanger sequencing is also known as the chain termination method for reasons that should become obvious. So just a show of hands how many people are really familiar with how sanger works in here before I dive in so that I can move through this quickly. Okay so Sanger as you know we have a mix of dNTPs which are our normal nucleotides and </a:t>
            </a:r>
            <a:r>
              <a:rPr lang="en-US" dirty="0" err="1"/>
              <a:t>ddNTPs</a:t>
            </a:r>
            <a:r>
              <a:rPr lang="en-US" dirty="0"/>
              <a:t> </a:t>
            </a:r>
            <a:r>
              <a:rPr lang="en-US" dirty="0" err="1"/>
              <a:t>wiich</a:t>
            </a:r>
            <a:r>
              <a:rPr lang="en-US" dirty="0"/>
              <a:t> are fluorescently tagged. We also have our template DNA and DNA polymerase which is an enzyme that builds new DNA strands,</a:t>
            </a:r>
          </a:p>
        </p:txBody>
      </p:sp>
      <p:sp>
        <p:nvSpPr>
          <p:cNvPr id="4" name="Slide Number Placeholder 3"/>
          <p:cNvSpPr>
            <a:spLocks noGrp="1"/>
          </p:cNvSpPr>
          <p:nvPr>
            <p:ph type="sldNum" sz="quarter" idx="5"/>
          </p:nvPr>
        </p:nvSpPr>
        <p:spPr/>
        <p:txBody>
          <a:bodyPr/>
          <a:lstStyle/>
          <a:p>
            <a:fld id="{1CA9CD97-9DC4-49E4-8B27-209E95896BDD}" type="slidenum">
              <a:rPr lang="en-US" smtClean="0"/>
              <a:t>21</a:t>
            </a:fld>
            <a:endParaRPr lang="en-US"/>
          </a:p>
        </p:txBody>
      </p:sp>
    </p:spTree>
    <p:extLst>
      <p:ext uri="{BB962C8B-B14F-4D97-AF65-F5344CB8AC3E}">
        <p14:creationId xmlns:p14="http://schemas.microsoft.com/office/powerpoint/2010/main" val="672140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throw this all in a tube together and add heat to activate our enzyme. </a:t>
            </a:r>
          </a:p>
        </p:txBody>
      </p:sp>
      <p:sp>
        <p:nvSpPr>
          <p:cNvPr id="4" name="Slide Number Placeholder 3"/>
          <p:cNvSpPr>
            <a:spLocks noGrp="1"/>
          </p:cNvSpPr>
          <p:nvPr>
            <p:ph type="sldNum" sz="quarter" idx="5"/>
          </p:nvPr>
        </p:nvSpPr>
        <p:spPr/>
        <p:txBody>
          <a:bodyPr/>
          <a:lstStyle/>
          <a:p>
            <a:fld id="{1CA9CD97-9DC4-49E4-8B27-209E95896BDD}" type="slidenum">
              <a:rPr lang="en-US" smtClean="0"/>
              <a:t>22</a:t>
            </a:fld>
            <a:endParaRPr lang="en-US"/>
          </a:p>
        </p:txBody>
      </p:sp>
    </p:spTree>
    <p:extLst>
      <p:ext uri="{BB962C8B-B14F-4D97-AF65-F5344CB8AC3E}">
        <p14:creationId xmlns:p14="http://schemas.microsoft.com/office/powerpoint/2010/main" val="139897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ends up happening is that sometimes the polymerase incorporates a fluorescent </a:t>
            </a:r>
            <a:r>
              <a:rPr lang="en-US" dirty="0" err="1"/>
              <a:t>ddNTP</a:t>
            </a:r>
            <a:r>
              <a:rPr lang="en-US" dirty="0"/>
              <a:t> and sometimes it incorporates a regular one. And so we end up with strands of DNA that look something like this, where when the fluorescent </a:t>
            </a:r>
            <a:r>
              <a:rPr lang="en-US" dirty="0" err="1"/>
              <a:t>ddNTP</a:t>
            </a:r>
            <a:r>
              <a:rPr lang="en-US" dirty="0"/>
              <a:t> is incorporated, the chain terminates.</a:t>
            </a:r>
          </a:p>
        </p:txBody>
      </p:sp>
      <p:sp>
        <p:nvSpPr>
          <p:cNvPr id="4" name="Slide Number Placeholder 3"/>
          <p:cNvSpPr>
            <a:spLocks noGrp="1"/>
          </p:cNvSpPr>
          <p:nvPr>
            <p:ph type="sldNum" sz="quarter" idx="5"/>
          </p:nvPr>
        </p:nvSpPr>
        <p:spPr/>
        <p:txBody>
          <a:bodyPr/>
          <a:lstStyle/>
          <a:p>
            <a:fld id="{1CA9CD97-9DC4-49E4-8B27-209E95896BDD}" type="slidenum">
              <a:rPr lang="en-US" smtClean="0"/>
              <a:t>23</a:t>
            </a:fld>
            <a:endParaRPr lang="en-US"/>
          </a:p>
        </p:txBody>
      </p:sp>
    </p:spTree>
    <p:extLst>
      <p:ext uri="{BB962C8B-B14F-4D97-AF65-F5344CB8AC3E}">
        <p14:creationId xmlns:p14="http://schemas.microsoft.com/office/powerpoint/2010/main" val="276555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run these strands out on a gel using electrophoresis which will pull our smaller fragments down based on the charge of DNA. And so the fragments will be ordered from smallest to longest on a gel. And for each fragment length there is one of these </a:t>
            </a:r>
            <a:r>
              <a:rPr lang="en-US" dirty="0" err="1"/>
              <a:t>flurorescent</a:t>
            </a:r>
            <a:r>
              <a:rPr lang="en-US" dirty="0"/>
              <a:t> bases incorporated and when we shine a laser through it.</a:t>
            </a:r>
          </a:p>
        </p:txBody>
      </p:sp>
      <p:sp>
        <p:nvSpPr>
          <p:cNvPr id="4" name="Slide Number Placeholder 3"/>
          <p:cNvSpPr>
            <a:spLocks noGrp="1"/>
          </p:cNvSpPr>
          <p:nvPr>
            <p:ph type="sldNum" sz="quarter" idx="5"/>
          </p:nvPr>
        </p:nvSpPr>
        <p:spPr/>
        <p:txBody>
          <a:bodyPr/>
          <a:lstStyle/>
          <a:p>
            <a:fld id="{1CA9CD97-9DC4-49E4-8B27-209E95896BDD}" type="slidenum">
              <a:rPr lang="en-US" smtClean="0"/>
              <a:t>24</a:t>
            </a:fld>
            <a:endParaRPr lang="en-US"/>
          </a:p>
        </p:txBody>
      </p:sp>
    </p:spTree>
    <p:extLst>
      <p:ext uri="{BB962C8B-B14F-4D97-AF65-F5344CB8AC3E}">
        <p14:creationId xmlns:p14="http://schemas.microsoft.com/office/powerpoint/2010/main" val="525559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25</a:t>
            </a:fld>
            <a:endParaRPr lang="en-US"/>
          </a:p>
        </p:txBody>
      </p:sp>
    </p:spTree>
    <p:extLst>
      <p:ext uri="{BB962C8B-B14F-4D97-AF65-F5344CB8AC3E}">
        <p14:creationId xmlns:p14="http://schemas.microsoft.com/office/powerpoint/2010/main" val="2963849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then convert this into a signal which corresponds to the various nucleotides and determine the sequence of the DNA we are interested in.</a:t>
            </a:r>
          </a:p>
        </p:txBody>
      </p:sp>
      <p:sp>
        <p:nvSpPr>
          <p:cNvPr id="4" name="Slide Number Placeholder 3"/>
          <p:cNvSpPr>
            <a:spLocks noGrp="1"/>
          </p:cNvSpPr>
          <p:nvPr>
            <p:ph type="sldNum" sz="quarter" idx="5"/>
          </p:nvPr>
        </p:nvSpPr>
        <p:spPr/>
        <p:txBody>
          <a:bodyPr/>
          <a:lstStyle/>
          <a:p>
            <a:fld id="{1CA9CD97-9DC4-49E4-8B27-209E95896BDD}" type="slidenum">
              <a:rPr lang="en-US" smtClean="0"/>
              <a:t>26</a:t>
            </a:fld>
            <a:endParaRPr lang="en-US"/>
          </a:p>
        </p:txBody>
      </p:sp>
    </p:spTree>
    <p:extLst>
      <p:ext uri="{BB962C8B-B14F-4D97-AF65-F5344CB8AC3E}">
        <p14:creationId xmlns:p14="http://schemas.microsoft.com/office/powerpoint/2010/main" val="1237752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kind of sequence is broadly termed sequencing by synthesis, which you will often hear. And all this refers to is the fact that we are using polymerase to create a complementary strand based on template and measuring the signal of the bases whether that is with light or other signal.</a:t>
            </a:r>
          </a:p>
        </p:txBody>
      </p:sp>
      <p:sp>
        <p:nvSpPr>
          <p:cNvPr id="4" name="Slide Number Placeholder 3"/>
          <p:cNvSpPr>
            <a:spLocks noGrp="1"/>
          </p:cNvSpPr>
          <p:nvPr>
            <p:ph type="sldNum" sz="quarter" idx="5"/>
          </p:nvPr>
        </p:nvSpPr>
        <p:spPr/>
        <p:txBody>
          <a:bodyPr/>
          <a:lstStyle/>
          <a:p>
            <a:fld id="{1CA9CD97-9DC4-49E4-8B27-209E95896BDD}" type="slidenum">
              <a:rPr lang="en-US" smtClean="0"/>
              <a:t>27</a:t>
            </a:fld>
            <a:endParaRPr lang="en-US"/>
          </a:p>
        </p:txBody>
      </p:sp>
    </p:spTree>
    <p:extLst>
      <p:ext uri="{BB962C8B-B14F-4D97-AF65-F5344CB8AC3E}">
        <p14:creationId xmlns:p14="http://schemas.microsoft.com/office/powerpoint/2010/main" val="2446337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sanger sequencing is very accurate, the reads are fairly long, but the major downside is that it is very low throughput. </a:t>
            </a:r>
          </a:p>
        </p:txBody>
      </p:sp>
      <p:sp>
        <p:nvSpPr>
          <p:cNvPr id="4" name="Slide Number Placeholder 3"/>
          <p:cNvSpPr>
            <a:spLocks noGrp="1"/>
          </p:cNvSpPr>
          <p:nvPr>
            <p:ph type="sldNum" sz="quarter" idx="5"/>
          </p:nvPr>
        </p:nvSpPr>
        <p:spPr/>
        <p:txBody>
          <a:bodyPr/>
          <a:lstStyle/>
          <a:p>
            <a:fld id="{1CA9CD97-9DC4-49E4-8B27-209E95896BDD}" type="slidenum">
              <a:rPr lang="en-US" smtClean="0"/>
              <a:t>28</a:t>
            </a:fld>
            <a:endParaRPr lang="en-US"/>
          </a:p>
        </p:txBody>
      </p:sp>
    </p:spTree>
    <p:extLst>
      <p:ext uri="{BB962C8B-B14F-4D97-AF65-F5344CB8AC3E}">
        <p14:creationId xmlns:p14="http://schemas.microsoft.com/office/powerpoint/2010/main" val="3096702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29</a:t>
            </a:fld>
            <a:endParaRPr lang="en-US"/>
          </a:p>
        </p:txBody>
      </p:sp>
    </p:spTree>
    <p:extLst>
      <p:ext uri="{BB962C8B-B14F-4D97-AF65-F5344CB8AC3E}">
        <p14:creationId xmlns:p14="http://schemas.microsoft.com/office/powerpoint/2010/main" val="278701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just to make sure you are awake, let’s start off with a question. What is a genome assembly? Can anyone answer that for me?</a:t>
            </a:r>
          </a:p>
        </p:txBody>
      </p:sp>
      <p:sp>
        <p:nvSpPr>
          <p:cNvPr id="4" name="Slide Number Placeholder 3"/>
          <p:cNvSpPr>
            <a:spLocks noGrp="1"/>
          </p:cNvSpPr>
          <p:nvPr>
            <p:ph type="sldNum" sz="quarter" idx="5"/>
          </p:nvPr>
        </p:nvSpPr>
        <p:spPr/>
        <p:txBody>
          <a:bodyPr/>
          <a:lstStyle/>
          <a:p>
            <a:fld id="{1CA9CD97-9DC4-49E4-8B27-209E95896BDD}" type="slidenum">
              <a:rPr lang="en-US" smtClean="0"/>
              <a:t>3</a:t>
            </a:fld>
            <a:endParaRPr lang="en-US"/>
          </a:p>
        </p:txBody>
      </p:sp>
    </p:spTree>
    <p:extLst>
      <p:ext uri="{BB962C8B-B14F-4D97-AF65-F5344CB8AC3E}">
        <p14:creationId xmlns:p14="http://schemas.microsoft.com/office/powerpoint/2010/main" val="3356685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30</a:t>
            </a:fld>
            <a:endParaRPr lang="en-US"/>
          </a:p>
        </p:txBody>
      </p:sp>
    </p:spTree>
    <p:extLst>
      <p:ext uri="{BB962C8B-B14F-4D97-AF65-F5344CB8AC3E}">
        <p14:creationId xmlns:p14="http://schemas.microsoft.com/office/powerpoint/2010/main" val="812153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31</a:t>
            </a:fld>
            <a:endParaRPr lang="en-US"/>
          </a:p>
        </p:txBody>
      </p:sp>
    </p:spTree>
    <p:extLst>
      <p:ext uri="{BB962C8B-B14F-4D97-AF65-F5344CB8AC3E}">
        <p14:creationId xmlns:p14="http://schemas.microsoft.com/office/powerpoint/2010/main" val="1019231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32</a:t>
            </a:fld>
            <a:endParaRPr lang="en-US"/>
          </a:p>
        </p:txBody>
      </p:sp>
    </p:spTree>
    <p:extLst>
      <p:ext uri="{BB962C8B-B14F-4D97-AF65-F5344CB8AC3E}">
        <p14:creationId xmlns:p14="http://schemas.microsoft.com/office/powerpoint/2010/main" val="3005111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33</a:t>
            </a:fld>
            <a:endParaRPr lang="en-US"/>
          </a:p>
        </p:txBody>
      </p:sp>
    </p:spTree>
    <p:extLst>
      <p:ext uri="{BB962C8B-B14F-4D97-AF65-F5344CB8AC3E}">
        <p14:creationId xmlns:p14="http://schemas.microsoft.com/office/powerpoint/2010/main" val="674563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34</a:t>
            </a:fld>
            <a:endParaRPr lang="en-US"/>
          </a:p>
        </p:txBody>
      </p:sp>
    </p:spTree>
    <p:extLst>
      <p:ext uri="{BB962C8B-B14F-4D97-AF65-F5344CB8AC3E}">
        <p14:creationId xmlns:p14="http://schemas.microsoft.com/office/powerpoint/2010/main" val="826688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35</a:t>
            </a:fld>
            <a:endParaRPr lang="en-US"/>
          </a:p>
        </p:txBody>
      </p:sp>
    </p:spTree>
    <p:extLst>
      <p:ext uri="{BB962C8B-B14F-4D97-AF65-F5344CB8AC3E}">
        <p14:creationId xmlns:p14="http://schemas.microsoft.com/office/powerpoint/2010/main" val="1795244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36</a:t>
            </a:fld>
            <a:endParaRPr lang="en-US"/>
          </a:p>
        </p:txBody>
      </p:sp>
    </p:spTree>
    <p:extLst>
      <p:ext uri="{BB962C8B-B14F-4D97-AF65-F5344CB8AC3E}">
        <p14:creationId xmlns:p14="http://schemas.microsoft.com/office/powerpoint/2010/main" val="35001034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37</a:t>
            </a:fld>
            <a:endParaRPr lang="en-US"/>
          </a:p>
        </p:txBody>
      </p:sp>
    </p:spTree>
    <p:extLst>
      <p:ext uri="{BB962C8B-B14F-4D97-AF65-F5344CB8AC3E}">
        <p14:creationId xmlns:p14="http://schemas.microsoft.com/office/powerpoint/2010/main" val="35869293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Pore attaches to 5 prime end. Duplex sequencing relies on the fact that the leading and lagging strand are sequenced one after the other due to likelihood of the complement strand (initial strand sequenced is called template strand).</a:t>
            </a:r>
          </a:p>
        </p:txBody>
      </p:sp>
      <p:sp>
        <p:nvSpPr>
          <p:cNvPr id="4" name="Slide Number Placeholder 3"/>
          <p:cNvSpPr>
            <a:spLocks noGrp="1"/>
          </p:cNvSpPr>
          <p:nvPr>
            <p:ph type="sldNum" sz="quarter" idx="5"/>
          </p:nvPr>
        </p:nvSpPr>
        <p:spPr/>
        <p:txBody>
          <a:bodyPr/>
          <a:lstStyle/>
          <a:p>
            <a:fld id="{1CA9CD97-9DC4-49E4-8B27-209E95896BDD}" type="slidenum">
              <a:rPr lang="en-US" smtClean="0"/>
              <a:t>38</a:t>
            </a:fld>
            <a:endParaRPr lang="en-US"/>
          </a:p>
        </p:txBody>
      </p:sp>
    </p:spTree>
    <p:extLst>
      <p:ext uri="{BB962C8B-B14F-4D97-AF65-F5344CB8AC3E}">
        <p14:creationId xmlns:p14="http://schemas.microsoft.com/office/powerpoint/2010/main" val="3243587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Pore attaches to 5 prime end. Duplex sequencing relies on the fact that the leading and lagging strand are sequenced one after the other due to likelihood of the complement strand (initial strand sequenced is called template strand).</a:t>
            </a:r>
          </a:p>
        </p:txBody>
      </p:sp>
      <p:sp>
        <p:nvSpPr>
          <p:cNvPr id="4" name="Slide Number Placeholder 3"/>
          <p:cNvSpPr>
            <a:spLocks noGrp="1"/>
          </p:cNvSpPr>
          <p:nvPr>
            <p:ph type="sldNum" sz="quarter" idx="5"/>
          </p:nvPr>
        </p:nvSpPr>
        <p:spPr/>
        <p:txBody>
          <a:bodyPr/>
          <a:lstStyle/>
          <a:p>
            <a:fld id="{1CA9CD97-9DC4-49E4-8B27-209E95896BDD}" type="slidenum">
              <a:rPr lang="en-US" smtClean="0"/>
              <a:t>39</a:t>
            </a:fld>
            <a:endParaRPr lang="en-US"/>
          </a:p>
        </p:txBody>
      </p:sp>
    </p:spTree>
    <p:extLst>
      <p:ext uri="{BB962C8B-B14F-4D97-AF65-F5344CB8AC3E}">
        <p14:creationId xmlns:p14="http://schemas.microsoft.com/office/powerpoint/2010/main" val="582513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a genome assembly really is is a copy of the information encoded in DNA. So here is a picture of a pair of chromosomes, and each one of these is comprised of a double helix. And in essence a genome assembly is a copy of that information in the form of a string of letters. More than that, to frame it in an even more computational way, it’s a copy and a change in format, from the chemical patterns encoded by the four nucleotides in the cell, to a string of text characters displayed on a screen.</a:t>
            </a:r>
          </a:p>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4</a:t>
            </a:fld>
            <a:endParaRPr lang="en-US"/>
          </a:p>
        </p:txBody>
      </p:sp>
    </p:spTree>
    <p:extLst>
      <p:ext uri="{BB962C8B-B14F-4D97-AF65-F5344CB8AC3E}">
        <p14:creationId xmlns:p14="http://schemas.microsoft.com/office/powerpoint/2010/main" val="16941433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40</a:t>
            </a:fld>
            <a:endParaRPr lang="en-US"/>
          </a:p>
        </p:txBody>
      </p:sp>
    </p:spTree>
    <p:extLst>
      <p:ext uri="{BB962C8B-B14F-4D97-AF65-F5344CB8AC3E}">
        <p14:creationId xmlns:p14="http://schemas.microsoft.com/office/powerpoint/2010/main" val="17989784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Modify this</a:t>
            </a:r>
          </a:p>
        </p:txBody>
      </p:sp>
      <p:sp>
        <p:nvSpPr>
          <p:cNvPr id="4" name="Slide Number Placeholder 3"/>
          <p:cNvSpPr>
            <a:spLocks noGrp="1"/>
          </p:cNvSpPr>
          <p:nvPr>
            <p:ph type="sldNum" sz="quarter" idx="5"/>
          </p:nvPr>
        </p:nvSpPr>
        <p:spPr/>
        <p:txBody>
          <a:bodyPr/>
          <a:lstStyle/>
          <a:p>
            <a:fld id="{1CA9CD97-9DC4-49E4-8B27-209E95896BDD}" type="slidenum">
              <a:rPr lang="en-US" smtClean="0"/>
              <a:t>41</a:t>
            </a:fld>
            <a:endParaRPr lang="en-US"/>
          </a:p>
        </p:txBody>
      </p:sp>
    </p:spTree>
    <p:extLst>
      <p:ext uri="{BB962C8B-B14F-4D97-AF65-F5344CB8AC3E}">
        <p14:creationId xmlns:p14="http://schemas.microsoft.com/office/powerpoint/2010/main" val="20266493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42</a:t>
            </a:fld>
            <a:endParaRPr lang="en-US"/>
          </a:p>
        </p:txBody>
      </p:sp>
    </p:spTree>
    <p:extLst>
      <p:ext uri="{BB962C8B-B14F-4D97-AF65-F5344CB8AC3E}">
        <p14:creationId xmlns:p14="http://schemas.microsoft.com/office/powerpoint/2010/main" val="17122791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43</a:t>
            </a:fld>
            <a:endParaRPr lang="en-US"/>
          </a:p>
        </p:txBody>
      </p:sp>
    </p:spTree>
    <p:extLst>
      <p:ext uri="{BB962C8B-B14F-4D97-AF65-F5344CB8AC3E}">
        <p14:creationId xmlns:p14="http://schemas.microsoft.com/office/powerpoint/2010/main" val="2919398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44</a:t>
            </a:fld>
            <a:endParaRPr lang="en-US"/>
          </a:p>
        </p:txBody>
      </p:sp>
    </p:spTree>
    <p:extLst>
      <p:ext uri="{BB962C8B-B14F-4D97-AF65-F5344CB8AC3E}">
        <p14:creationId xmlns:p14="http://schemas.microsoft.com/office/powerpoint/2010/main" val="8720017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45</a:t>
            </a:fld>
            <a:endParaRPr lang="en-US"/>
          </a:p>
        </p:txBody>
      </p:sp>
    </p:spTree>
    <p:extLst>
      <p:ext uri="{BB962C8B-B14F-4D97-AF65-F5344CB8AC3E}">
        <p14:creationId xmlns:p14="http://schemas.microsoft.com/office/powerpoint/2010/main" val="3419094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46</a:t>
            </a:fld>
            <a:endParaRPr lang="en-US"/>
          </a:p>
        </p:txBody>
      </p:sp>
    </p:spTree>
    <p:extLst>
      <p:ext uri="{BB962C8B-B14F-4D97-AF65-F5344CB8AC3E}">
        <p14:creationId xmlns:p14="http://schemas.microsoft.com/office/powerpoint/2010/main" val="3273590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47</a:t>
            </a:fld>
            <a:endParaRPr lang="en-US"/>
          </a:p>
        </p:txBody>
      </p:sp>
    </p:spTree>
    <p:extLst>
      <p:ext uri="{BB962C8B-B14F-4D97-AF65-F5344CB8AC3E}">
        <p14:creationId xmlns:p14="http://schemas.microsoft.com/office/powerpoint/2010/main" val="4102435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48</a:t>
            </a:fld>
            <a:endParaRPr lang="en-US"/>
          </a:p>
        </p:txBody>
      </p:sp>
    </p:spTree>
    <p:extLst>
      <p:ext uri="{BB962C8B-B14F-4D97-AF65-F5344CB8AC3E}">
        <p14:creationId xmlns:p14="http://schemas.microsoft.com/office/powerpoint/2010/main" val="2348445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49</a:t>
            </a:fld>
            <a:endParaRPr lang="en-US"/>
          </a:p>
        </p:txBody>
      </p:sp>
    </p:spTree>
    <p:extLst>
      <p:ext uri="{BB962C8B-B14F-4D97-AF65-F5344CB8AC3E}">
        <p14:creationId xmlns:p14="http://schemas.microsoft.com/office/powerpoint/2010/main" val="3352482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cells in our body are making copies of their DNA all the time. DNA synthesis is perhaps the most important part of the cell cycle: without it, cells can’t pass their information on when they divide.</a:t>
            </a:r>
          </a:p>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5</a:t>
            </a:fld>
            <a:endParaRPr lang="en-US"/>
          </a:p>
        </p:txBody>
      </p:sp>
    </p:spTree>
    <p:extLst>
      <p:ext uri="{BB962C8B-B14F-4D97-AF65-F5344CB8AC3E}">
        <p14:creationId xmlns:p14="http://schemas.microsoft.com/office/powerpoint/2010/main" val="8849630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50</a:t>
            </a:fld>
            <a:endParaRPr lang="en-US"/>
          </a:p>
        </p:txBody>
      </p:sp>
    </p:spTree>
    <p:extLst>
      <p:ext uri="{BB962C8B-B14F-4D97-AF65-F5344CB8AC3E}">
        <p14:creationId xmlns:p14="http://schemas.microsoft.com/office/powerpoint/2010/main" val="9681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51</a:t>
            </a:fld>
            <a:endParaRPr lang="en-US"/>
          </a:p>
        </p:txBody>
      </p:sp>
    </p:spTree>
    <p:extLst>
      <p:ext uri="{BB962C8B-B14F-4D97-AF65-F5344CB8AC3E}">
        <p14:creationId xmlns:p14="http://schemas.microsoft.com/office/powerpoint/2010/main" val="26224606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both graph-based algorithms, meaning we treat the reads as nodes in a graph, and their overlaps as edges in the graph.</a:t>
            </a:r>
          </a:p>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52</a:t>
            </a:fld>
            <a:endParaRPr lang="en-US"/>
          </a:p>
        </p:txBody>
      </p:sp>
    </p:spTree>
    <p:extLst>
      <p:ext uri="{BB962C8B-B14F-4D97-AF65-F5344CB8AC3E}">
        <p14:creationId xmlns:p14="http://schemas.microsoft.com/office/powerpoint/2010/main" val="42819866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both graph-based algorithms, meaning we treat the reads as nodes in a graph, and their overlaps as edges in the graph.</a:t>
            </a:r>
          </a:p>
          <a:p>
            <a:endParaRPr lang="en-US" dirty="0"/>
          </a:p>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53</a:t>
            </a:fld>
            <a:endParaRPr lang="en-US"/>
          </a:p>
        </p:txBody>
      </p:sp>
    </p:spTree>
    <p:extLst>
      <p:ext uri="{BB962C8B-B14F-4D97-AF65-F5344CB8AC3E}">
        <p14:creationId xmlns:p14="http://schemas.microsoft.com/office/powerpoint/2010/main" val="11822518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short reads, the main method for assembly is to rely on the de Bruijn graph on smaller segments of the DNA. Wait, why would we want to cut up our already small reads into smaller segments, called k-</a:t>
            </a:r>
            <a:r>
              <a:rPr lang="en-US" dirty="0" err="1"/>
              <a:t>mers</a:t>
            </a:r>
            <a:r>
              <a:rPr lang="en-US" dirty="0"/>
              <a:t>? As stated here it looks “childish and irresponsible”. Well, we do this to take full advantage of the overlaps between reads. With smaller </a:t>
            </a:r>
            <a:r>
              <a:rPr lang="en-US" dirty="0" err="1"/>
              <a:t>kmers</a:t>
            </a:r>
            <a:r>
              <a:rPr lang="en-US" dirty="0"/>
              <a:t>, we can effectively walk a path between reads using their overlapping nature.</a:t>
            </a:r>
          </a:p>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54</a:t>
            </a:fld>
            <a:endParaRPr lang="en-US"/>
          </a:p>
        </p:txBody>
      </p:sp>
    </p:spTree>
    <p:extLst>
      <p:ext uri="{BB962C8B-B14F-4D97-AF65-F5344CB8AC3E}">
        <p14:creationId xmlns:p14="http://schemas.microsoft.com/office/powerpoint/2010/main" val="15365978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55</a:t>
            </a:fld>
            <a:endParaRPr lang="en-US"/>
          </a:p>
        </p:txBody>
      </p:sp>
    </p:spTree>
    <p:extLst>
      <p:ext uri="{BB962C8B-B14F-4D97-AF65-F5344CB8AC3E}">
        <p14:creationId xmlns:p14="http://schemas.microsoft.com/office/powerpoint/2010/main" val="3365810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56</a:t>
            </a:fld>
            <a:endParaRPr lang="en-US"/>
          </a:p>
        </p:txBody>
      </p:sp>
    </p:spTree>
    <p:extLst>
      <p:ext uri="{BB962C8B-B14F-4D97-AF65-F5344CB8AC3E}">
        <p14:creationId xmlns:p14="http://schemas.microsoft.com/office/powerpoint/2010/main" val="1871425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57</a:t>
            </a:fld>
            <a:endParaRPr lang="en-US"/>
          </a:p>
        </p:txBody>
      </p:sp>
    </p:spTree>
    <p:extLst>
      <p:ext uri="{BB962C8B-B14F-4D97-AF65-F5344CB8AC3E}">
        <p14:creationId xmlns:p14="http://schemas.microsoft.com/office/powerpoint/2010/main" val="25673277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58</a:t>
            </a:fld>
            <a:endParaRPr lang="en-US"/>
          </a:p>
        </p:txBody>
      </p:sp>
    </p:spTree>
    <p:extLst>
      <p:ext uri="{BB962C8B-B14F-4D97-AF65-F5344CB8AC3E}">
        <p14:creationId xmlns:p14="http://schemas.microsoft.com/office/powerpoint/2010/main" val="29576644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59</a:t>
            </a:fld>
            <a:endParaRPr lang="en-US"/>
          </a:p>
        </p:txBody>
      </p:sp>
    </p:spTree>
    <p:extLst>
      <p:ext uri="{BB962C8B-B14F-4D97-AF65-F5344CB8AC3E}">
        <p14:creationId xmlns:p14="http://schemas.microsoft.com/office/powerpoint/2010/main" val="2052874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What’s more, cells are really really good at this. If error rates were too high, the information encoded in the DNA would degrade quickly, and cells wouldn’t be able to function. As it is, we estimate that there are only about 0.46 errors per cell division, or 1 mistake out of 3 billion bases every 2 divisions.</a:t>
            </a:r>
          </a:p>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6</a:t>
            </a:fld>
            <a:endParaRPr lang="en-US"/>
          </a:p>
        </p:txBody>
      </p:sp>
    </p:spTree>
    <p:extLst>
      <p:ext uri="{BB962C8B-B14F-4D97-AF65-F5344CB8AC3E}">
        <p14:creationId xmlns:p14="http://schemas.microsoft.com/office/powerpoint/2010/main" val="11801882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60</a:t>
            </a:fld>
            <a:endParaRPr lang="en-US"/>
          </a:p>
        </p:txBody>
      </p:sp>
    </p:spTree>
    <p:extLst>
      <p:ext uri="{BB962C8B-B14F-4D97-AF65-F5344CB8AC3E}">
        <p14:creationId xmlns:p14="http://schemas.microsoft.com/office/powerpoint/2010/main" val="20839545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61</a:t>
            </a:fld>
            <a:endParaRPr lang="en-US"/>
          </a:p>
        </p:txBody>
      </p:sp>
    </p:spTree>
    <p:extLst>
      <p:ext uri="{BB962C8B-B14F-4D97-AF65-F5344CB8AC3E}">
        <p14:creationId xmlns:p14="http://schemas.microsoft.com/office/powerpoint/2010/main" val="2023775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62</a:t>
            </a:fld>
            <a:endParaRPr lang="en-US"/>
          </a:p>
        </p:txBody>
      </p:sp>
    </p:spTree>
    <p:extLst>
      <p:ext uri="{BB962C8B-B14F-4D97-AF65-F5344CB8AC3E}">
        <p14:creationId xmlns:p14="http://schemas.microsoft.com/office/powerpoint/2010/main" val="30477381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63</a:t>
            </a:fld>
            <a:endParaRPr lang="en-US"/>
          </a:p>
        </p:txBody>
      </p:sp>
    </p:spTree>
    <p:extLst>
      <p:ext uri="{BB962C8B-B14F-4D97-AF65-F5344CB8AC3E}">
        <p14:creationId xmlns:p14="http://schemas.microsoft.com/office/powerpoint/2010/main" val="2644449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64</a:t>
            </a:fld>
            <a:endParaRPr lang="en-US"/>
          </a:p>
        </p:txBody>
      </p:sp>
    </p:spTree>
    <p:extLst>
      <p:ext uri="{BB962C8B-B14F-4D97-AF65-F5344CB8AC3E}">
        <p14:creationId xmlns:p14="http://schemas.microsoft.com/office/powerpoint/2010/main" val="4023944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65</a:t>
            </a:fld>
            <a:endParaRPr lang="en-US"/>
          </a:p>
        </p:txBody>
      </p:sp>
    </p:spTree>
    <p:extLst>
      <p:ext uri="{BB962C8B-B14F-4D97-AF65-F5344CB8AC3E}">
        <p14:creationId xmlns:p14="http://schemas.microsoft.com/office/powerpoint/2010/main" val="1152776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020"/>
                </a:solidFill>
                <a:effectLst/>
                <a:latin typeface="Helvetica" pitchFamily="2" charset="0"/>
              </a:rPr>
              <a:t>“The contact frequency between a pair of loci strongly correlates with the one-dimensional distance between them.”</a:t>
            </a:r>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66</a:t>
            </a:fld>
            <a:endParaRPr lang="en-US"/>
          </a:p>
        </p:txBody>
      </p:sp>
    </p:spTree>
    <p:extLst>
      <p:ext uri="{BB962C8B-B14F-4D97-AF65-F5344CB8AC3E}">
        <p14:creationId xmlns:p14="http://schemas.microsoft.com/office/powerpoint/2010/main" val="725627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67</a:t>
            </a:fld>
            <a:endParaRPr lang="en-US"/>
          </a:p>
        </p:txBody>
      </p:sp>
    </p:spTree>
    <p:extLst>
      <p:ext uri="{BB962C8B-B14F-4D97-AF65-F5344CB8AC3E}">
        <p14:creationId xmlns:p14="http://schemas.microsoft.com/office/powerpoint/2010/main" val="512527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68</a:t>
            </a:fld>
            <a:endParaRPr lang="en-US"/>
          </a:p>
        </p:txBody>
      </p:sp>
    </p:spTree>
    <p:extLst>
      <p:ext uri="{BB962C8B-B14F-4D97-AF65-F5344CB8AC3E}">
        <p14:creationId xmlns:p14="http://schemas.microsoft.com/office/powerpoint/2010/main" val="4818477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69</a:t>
            </a:fld>
            <a:endParaRPr lang="en-US"/>
          </a:p>
        </p:txBody>
      </p:sp>
    </p:spTree>
    <p:extLst>
      <p:ext uri="{BB962C8B-B14F-4D97-AF65-F5344CB8AC3E}">
        <p14:creationId xmlns:p14="http://schemas.microsoft.com/office/powerpoint/2010/main" val="3417428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us, who have only been trying to do this intentionally in the lab for a few decades, we’re still not that good at it because it is so difficult for us to manipulate things easily at such a small scale.</a:t>
            </a:r>
          </a:p>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7</a:t>
            </a:fld>
            <a:endParaRPr lang="en-US"/>
          </a:p>
        </p:txBody>
      </p:sp>
    </p:spTree>
    <p:extLst>
      <p:ext uri="{BB962C8B-B14F-4D97-AF65-F5344CB8AC3E}">
        <p14:creationId xmlns:p14="http://schemas.microsoft.com/office/powerpoint/2010/main" val="5411683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70</a:t>
            </a:fld>
            <a:endParaRPr lang="en-US"/>
          </a:p>
        </p:txBody>
      </p:sp>
    </p:spTree>
    <p:extLst>
      <p:ext uri="{BB962C8B-B14F-4D97-AF65-F5344CB8AC3E}">
        <p14:creationId xmlns:p14="http://schemas.microsoft.com/office/powerpoint/2010/main" val="12110708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71</a:t>
            </a:fld>
            <a:endParaRPr lang="en-US"/>
          </a:p>
        </p:txBody>
      </p:sp>
    </p:spTree>
    <p:extLst>
      <p:ext uri="{BB962C8B-B14F-4D97-AF65-F5344CB8AC3E}">
        <p14:creationId xmlns:p14="http://schemas.microsoft.com/office/powerpoint/2010/main" val="25064174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72</a:t>
            </a:fld>
            <a:endParaRPr lang="en-US"/>
          </a:p>
        </p:txBody>
      </p:sp>
    </p:spTree>
    <p:extLst>
      <p:ext uri="{BB962C8B-B14F-4D97-AF65-F5344CB8AC3E}">
        <p14:creationId xmlns:p14="http://schemas.microsoft.com/office/powerpoint/2010/main" val="29970295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75</a:t>
            </a:fld>
            <a:endParaRPr lang="en-US"/>
          </a:p>
        </p:txBody>
      </p:sp>
    </p:spTree>
    <p:extLst>
      <p:ext uri="{BB962C8B-B14F-4D97-AF65-F5344CB8AC3E}">
        <p14:creationId xmlns:p14="http://schemas.microsoft.com/office/powerpoint/2010/main" val="109203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76</a:t>
            </a:fld>
            <a:endParaRPr lang="en-US"/>
          </a:p>
        </p:txBody>
      </p:sp>
    </p:spTree>
    <p:extLst>
      <p:ext uri="{BB962C8B-B14F-4D97-AF65-F5344CB8AC3E}">
        <p14:creationId xmlns:p14="http://schemas.microsoft.com/office/powerpoint/2010/main" val="34529623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77</a:t>
            </a:fld>
            <a:endParaRPr lang="en-US"/>
          </a:p>
        </p:txBody>
      </p:sp>
    </p:spTree>
    <p:extLst>
      <p:ext uri="{BB962C8B-B14F-4D97-AF65-F5344CB8AC3E}">
        <p14:creationId xmlns:p14="http://schemas.microsoft.com/office/powerpoint/2010/main" val="24207968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78</a:t>
            </a:fld>
            <a:endParaRPr lang="en-US"/>
          </a:p>
        </p:txBody>
      </p:sp>
    </p:spTree>
    <p:extLst>
      <p:ext uri="{BB962C8B-B14F-4D97-AF65-F5344CB8AC3E}">
        <p14:creationId xmlns:p14="http://schemas.microsoft.com/office/powerpoint/2010/main" val="24121746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8fdd9d815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8fdd9d815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08049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85</a:t>
            </a:fld>
            <a:endParaRPr lang="en-US"/>
          </a:p>
        </p:txBody>
      </p:sp>
    </p:spTree>
    <p:extLst>
      <p:ext uri="{BB962C8B-B14F-4D97-AF65-F5344CB8AC3E}">
        <p14:creationId xmlns:p14="http://schemas.microsoft.com/office/powerpoint/2010/main" val="16710619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88</a:t>
            </a:fld>
            <a:endParaRPr lang="en-US"/>
          </a:p>
        </p:txBody>
      </p:sp>
    </p:spTree>
    <p:extLst>
      <p:ext uri="{BB962C8B-B14F-4D97-AF65-F5344CB8AC3E}">
        <p14:creationId xmlns:p14="http://schemas.microsoft.com/office/powerpoint/2010/main" val="723450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Instead of copying directly from the full chromosome, we have to perform a bunch of additional steps to go from the original DNA to our text encoded copy. Primary among these additional steps is the need to cut the full DNA strand into many many smaller segments, sequence those segments, and then try and put the little pieces back together again.</a:t>
            </a:r>
          </a:p>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8</a:t>
            </a:fld>
            <a:endParaRPr lang="en-US"/>
          </a:p>
        </p:txBody>
      </p:sp>
    </p:spTree>
    <p:extLst>
      <p:ext uri="{BB962C8B-B14F-4D97-AF65-F5344CB8AC3E}">
        <p14:creationId xmlns:p14="http://schemas.microsoft.com/office/powerpoint/2010/main" val="1518865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additional steps unfortunately introduce lots of opportunities for errors to make their way into the sequence. Some technologies, like the first generation </a:t>
            </a:r>
            <a:r>
              <a:rPr lang="en-US" dirty="0" err="1"/>
              <a:t>pacbio</a:t>
            </a:r>
            <a:r>
              <a:rPr lang="en-US" dirty="0"/>
              <a:t> and nanopore long reads, have a sequencing error rate of up to 20%. These are getting better, but an error rate of even 1% in a genome with 3billion bp means 30 million bases are sequenced incorrectly. This can be devastating for an experiment in which you’re trying to say, identify a variant involved with disease.</a:t>
            </a:r>
          </a:p>
          <a:p>
            <a:endParaRPr lang="en-US" dirty="0"/>
          </a:p>
        </p:txBody>
      </p:sp>
      <p:sp>
        <p:nvSpPr>
          <p:cNvPr id="4" name="Slide Number Placeholder 3"/>
          <p:cNvSpPr>
            <a:spLocks noGrp="1"/>
          </p:cNvSpPr>
          <p:nvPr>
            <p:ph type="sldNum" sz="quarter" idx="5"/>
          </p:nvPr>
        </p:nvSpPr>
        <p:spPr/>
        <p:txBody>
          <a:bodyPr/>
          <a:lstStyle/>
          <a:p>
            <a:fld id="{1CA9CD97-9DC4-49E4-8B27-209E95896BDD}" type="slidenum">
              <a:rPr lang="en-US" smtClean="0"/>
              <a:t>9</a:t>
            </a:fld>
            <a:endParaRPr lang="en-US"/>
          </a:p>
        </p:txBody>
      </p:sp>
    </p:spTree>
    <p:extLst>
      <p:ext uri="{BB962C8B-B14F-4D97-AF65-F5344CB8AC3E}">
        <p14:creationId xmlns:p14="http://schemas.microsoft.com/office/powerpoint/2010/main" val="254831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0D6CA-A68F-4682-AEF3-8A904CC2E5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4EA4B1-05E8-4103-AE0A-B38C1C717F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83EA8F-5680-45B5-8BFB-E240968F1ED5}"/>
              </a:ext>
            </a:extLst>
          </p:cNvPr>
          <p:cNvSpPr>
            <a:spLocks noGrp="1"/>
          </p:cNvSpPr>
          <p:nvPr>
            <p:ph type="dt" sz="half" idx="10"/>
          </p:nvPr>
        </p:nvSpPr>
        <p:spPr/>
        <p:txBody>
          <a:bodyPr/>
          <a:lstStyle/>
          <a:p>
            <a:fld id="{50027925-5440-4A9D-8E1D-AE9997B6F50B}" type="datetimeFigureOut">
              <a:rPr lang="en-US" smtClean="0"/>
              <a:t>8/25/23</a:t>
            </a:fld>
            <a:endParaRPr lang="en-US"/>
          </a:p>
        </p:txBody>
      </p:sp>
      <p:sp>
        <p:nvSpPr>
          <p:cNvPr id="5" name="Footer Placeholder 4">
            <a:extLst>
              <a:ext uri="{FF2B5EF4-FFF2-40B4-BE49-F238E27FC236}">
                <a16:creationId xmlns:a16="http://schemas.microsoft.com/office/drawing/2014/main" id="{F3E78683-6D2B-45E5-9317-13F5024D8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DBE266-023F-48EF-BF2D-5613EA185B45}"/>
              </a:ext>
            </a:extLst>
          </p:cNvPr>
          <p:cNvSpPr>
            <a:spLocks noGrp="1"/>
          </p:cNvSpPr>
          <p:nvPr>
            <p:ph type="sldNum" sz="quarter" idx="12"/>
          </p:nvPr>
        </p:nvSpPr>
        <p:spPr/>
        <p:txBody>
          <a:bodyPr/>
          <a:lstStyle/>
          <a:p>
            <a:fld id="{319AA7CB-3592-4CE3-B288-DE76F595F5B0}" type="slidenum">
              <a:rPr lang="en-US" smtClean="0"/>
              <a:t>‹#›</a:t>
            </a:fld>
            <a:endParaRPr lang="en-US"/>
          </a:p>
        </p:txBody>
      </p:sp>
    </p:spTree>
    <p:extLst>
      <p:ext uri="{BB962C8B-B14F-4D97-AF65-F5344CB8AC3E}">
        <p14:creationId xmlns:p14="http://schemas.microsoft.com/office/powerpoint/2010/main" val="1613764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CD76E-2455-46C1-8D87-D99BF37AF9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DB531B-3B93-4F2D-9C1C-4E1C935694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DE6DF-A346-4CD5-A4CC-FD9D3B581591}"/>
              </a:ext>
            </a:extLst>
          </p:cNvPr>
          <p:cNvSpPr>
            <a:spLocks noGrp="1"/>
          </p:cNvSpPr>
          <p:nvPr>
            <p:ph type="dt" sz="half" idx="10"/>
          </p:nvPr>
        </p:nvSpPr>
        <p:spPr/>
        <p:txBody>
          <a:bodyPr/>
          <a:lstStyle/>
          <a:p>
            <a:fld id="{50027925-5440-4A9D-8E1D-AE9997B6F50B}" type="datetimeFigureOut">
              <a:rPr lang="en-US" smtClean="0"/>
              <a:t>8/25/23</a:t>
            </a:fld>
            <a:endParaRPr lang="en-US"/>
          </a:p>
        </p:txBody>
      </p:sp>
      <p:sp>
        <p:nvSpPr>
          <p:cNvPr id="5" name="Footer Placeholder 4">
            <a:extLst>
              <a:ext uri="{FF2B5EF4-FFF2-40B4-BE49-F238E27FC236}">
                <a16:creationId xmlns:a16="http://schemas.microsoft.com/office/drawing/2014/main" id="{087F74AB-02D8-4573-86B8-FAA1335FC8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D2720-7DED-4231-9BAF-8676F87960AD}"/>
              </a:ext>
            </a:extLst>
          </p:cNvPr>
          <p:cNvSpPr>
            <a:spLocks noGrp="1"/>
          </p:cNvSpPr>
          <p:nvPr>
            <p:ph type="sldNum" sz="quarter" idx="12"/>
          </p:nvPr>
        </p:nvSpPr>
        <p:spPr/>
        <p:txBody>
          <a:bodyPr/>
          <a:lstStyle/>
          <a:p>
            <a:fld id="{319AA7CB-3592-4CE3-B288-DE76F595F5B0}" type="slidenum">
              <a:rPr lang="en-US" smtClean="0"/>
              <a:t>‹#›</a:t>
            </a:fld>
            <a:endParaRPr lang="en-US"/>
          </a:p>
        </p:txBody>
      </p:sp>
    </p:spTree>
    <p:extLst>
      <p:ext uri="{BB962C8B-B14F-4D97-AF65-F5344CB8AC3E}">
        <p14:creationId xmlns:p14="http://schemas.microsoft.com/office/powerpoint/2010/main" val="1613590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874B90-6E7E-4258-9DF6-0306CB29C8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59DA3E-78F4-41D0-A5B0-F58CD13946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BCB50-A20A-434D-A583-148E956514CA}"/>
              </a:ext>
            </a:extLst>
          </p:cNvPr>
          <p:cNvSpPr>
            <a:spLocks noGrp="1"/>
          </p:cNvSpPr>
          <p:nvPr>
            <p:ph type="dt" sz="half" idx="10"/>
          </p:nvPr>
        </p:nvSpPr>
        <p:spPr/>
        <p:txBody>
          <a:bodyPr/>
          <a:lstStyle/>
          <a:p>
            <a:fld id="{50027925-5440-4A9D-8E1D-AE9997B6F50B}" type="datetimeFigureOut">
              <a:rPr lang="en-US" smtClean="0"/>
              <a:t>8/25/23</a:t>
            </a:fld>
            <a:endParaRPr lang="en-US"/>
          </a:p>
        </p:txBody>
      </p:sp>
      <p:sp>
        <p:nvSpPr>
          <p:cNvPr id="5" name="Footer Placeholder 4">
            <a:extLst>
              <a:ext uri="{FF2B5EF4-FFF2-40B4-BE49-F238E27FC236}">
                <a16:creationId xmlns:a16="http://schemas.microsoft.com/office/drawing/2014/main" id="{1CE962C7-BA23-4323-A9D2-48E3ABBC6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F4A413-AB55-47E1-BF73-8F24A1CB976B}"/>
              </a:ext>
            </a:extLst>
          </p:cNvPr>
          <p:cNvSpPr>
            <a:spLocks noGrp="1"/>
          </p:cNvSpPr>
          <p:nvPr>
            <p:ph type="sldNum" sz="quarter" idx="12"/>
          </p:nvPr>
        </p:nvSpPr>
        <p:spPr/>
        <p:txBody>
          <a:bodyPr/>
          <a:lstStyle/>
          <a:p>
            <a:fld id="{319AA7CB-3592-4CE3-B288-DE76F595F5B0}" type="slidenum">
              <a:rPr lang="en-US" smtClean="0"/>
              <a:t>‹#›</a:t>
            </a:fld>
            <a:endParaRPr lang="en-US"/>
          </a:p>
        </p:txBody>
      </p:sp>
    </p:spTree>
    <p:extLst>
      <p:ext uri="{BB962C8B-B14F-4D97-AF65-F5344CB8AC3E}">
        <p14:creationId xmlns:p14="http://schemas.microsoft.com/office/powerpoint/2010/main" val="232891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4FF64-8C14-4817-9059-61761773B8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28C6A5-2BC3-4DFC-BF31-4D16884E7F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3CC7DE-11C2-4EE6-82C7-80F843AE4167}"/>
              </a:ext>
            </a:extLst>
          </p:cNvPr>
          <p:cNvSpPr>
            <a:spLocks noGrp="1"/>
          </p:cNvSpPr>
          <p:nvPr>
            <p:ph type="dt" sz="half" idx="10"/>
          </p:nvPr>
        </p:nvSpPr>
        <p:spPr/>
        <p:txBody>
          <a:bodyPr/>
          <a:lstStyle/>
          <a:p>
            <a:fld id="{50027925-5440-4A9D-8E1D-AE9997B6F50B}" type="datetimeFigureOut">
              <a:rPr lang="en-US" smtClean="0"/>
              <a:t>8/25/23</a:t>
            </a:fld>
            <a:endParaRPr lang="en-US"/>
          </a:p>
        </p:txBody>
      </p:sp>
      <p:sp>
        <p:nvSpPr>
          <p:cNvPr id="5" name="Footer Placeholder 4">
            <a:extLst>
              <a:ext uri="{FF2B5EF4-FFF2-40B4-BE49-F238E27FC236}">
                <a16:creationId xmlns:a16="http://schemas.microsoft.com/office/drawing/2014/main" id="{706E8CA6-0E3E-44C2-A0A7-686F1F6A0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2CDA5-9FD2-42D6-A2A0-FDC58DC49BB6}"/>
              </a:ext>
            </a:extLst>
          </p:cNvPr>
          <p:cNvSpPr>
            <a:spLocks noGrp="1"/>
          </p:cNvSpPr>
          <p:nvPr>
            <p:ph type="sldNum" sz="quarter" idx="12"/>
          </p:nvPr>
        </p:nvSpPr>
        <p:spPr/>
        <p:txBody>
          <a:bodyPr/>
          <a:lstStyle/>
          <a:p>
            <a:fld id="{319AA7CB-3592-4CE3-B288-DE76F595F5B0}" type="slidenum">
              <a:rPr lang="en-US" smtClean="0"/>
              <a:t>‹#›</a:t>
            </a:fld>
            <a:endParaRPr lang="en-US"/>
          </a:p>
        </p:txBody>
      </p:sp>
    </p:spTree>
    <p:extLst>
      <p:ext uri="{BB962C8B-B14F-4D97-AF65-F5344CB8AC3E}">
        <p14:creationId xmlns:p14="http://schemas.microsoft.com/office/powerpoint/2010/main" val="3978145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9DEAC-6C98-441D-9924-E67EE7E9F0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E8F147-64F4-4E1C-BBC9-8B45436F0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9375B6-9DDD-479F-AD80-BD06DD2DA54F}"/>
              </a:ext>
            </a:extLst>
          </p:cNvPr>
          <p:cNvSpPr>
            <a:spLocks noGrp="1"/>
          </p:cNvSpPr>
          <p:nvPr>
            <p:ph type="dt" sz="half" idx="10"/>
          </p:nvPr>
        </p:nvSpPr>
        <p:spPr/>
        <p:txBody>
          <a:bodyPr/>
          <a:lstStyle/>
          <a:p>
            <a:fld id="{50027925-5440-4A9D-8E1D-AE9997B6F50B}" type="datetimeFigureOut">
              <a:rPr lang="en-US" smtClean="0"/>
              <a:t>8/25/23</a:t>
            </a:fld>
            <a:endParaRPr lang="en-US"/>
          </a:p>
        </p:txBody>
      </p:sp>
      <p:sp>
        <p:nvSpPr>
          <p:cNvPr id="5" name="Footer Placeholder 4">
            <a:extLst>
              <a:ext uri="{FF2B5EF4-FFF2-40B4-BE49-F238E27FC236}">
                <a16:creationId xmlns:a16="http://schemas.microsoft.com/office/drawing/2014/main" id="{61D1C2CC-954E-4856-95C1-6644CEE07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9417B-B440-4AAF-A4C7-87E75F2C5106}"/>
              </a:ext>
            </a:extLst>
          </p:cNvPr>
          <p:cNvSpPr>
            <a:spLocks noGrp="1"/>
          </p:cNvSpPr>
          <p:nvPr>
            <p:ph type="sldNum" sz="quarter" idx="12"/>
          </p:nvPr>
        </p:nvSpPr>
        <p:spPr/>
        <p:txBody>
          <a:bodyPr/>
          <a:lstStyle/>
          <a:p>
            <a:fld id="{319AA7CB-3592-4CE3-B288-DE76F595F5B0}" type="slidenum">
              <a:rPr lang="en-US" smtClean="0"/>
              <a:t>‹#›</a:t>
            </a:fld>
            <a:endParaRPr lang="en-US"/>
          </a:p>
        </p:txBody>
      </p:sp>
    </p:spTree>
    <p:extLst>
      <p:ext uri="{BB962C8B-B14F-4D97-AF65-F5344CB8AC3E}">
        <p14:creationId xmlns:p14="http://schemas.microsoft.com/office/powerpoint/2010/main" val="1774986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40616-8A73-48B8-AB19-4438360E71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8BE35E-3226-44DC-865B-7E5CEDAFD2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DC163A-375F-40BB-8EEE-9112ECEA01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F37738-4033-48C7-A9B7-4FAC57FC279D}"/>
              </a:ext>
            </a:extLst>
          </p:cNvPr>
          <p:cNvSpPr>
            <a:spLocks noGrp="1"/>
          </p:cNvSpPr>
          <p:nvPr>
            <p:ph type="dt" sz="half" idx="10"/>
          </p:nvPr>
        </p:nvSpPr>
        <p:spPr/>
        <p:txBody>
          <a:bodyPr/>
          <a:lstStyle/>
          <a:p>
            <a:fld id="{50027925-5440-4A9D-8E1D-AE9997B6F50B}" type="datetimeFigureOut">
              <a:rPr lang="en-US" smtClean="0"/>
              <a:t>8/25/23</a:t>
            </a:fld>
            <a:endParaRPr lang="en-US"/>
          </a:p>
        </p:txBody>
      </p:sp>
      <p:sp>
        <p:nvSpPr>
          <p:cNvPr id="6" name="Footer Placeholder 5">
            <a:extLst>
              <a:ext uri="{FF2B5EF4-FFF2-40B4-BE49-F238E27FC236}">
                <a16:creationId xmlns:a16="http://schemas.microsoft.com/office/drawing/2014/main" id="{37AB71D0-CB1B-4BE4-A6E0-4BCD77403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3F64CF-D1A2-47FC-92CA-7616A4E25CD3}"/>
              </a:ext>
            </a:extLst>
          </p:cNvPr>
          <p:cNvSpPr>
            <a:spLocks noGrp="1"/>
          </p:cNvSpPr>
          <p:nvPr>
            <p:ph type="sldNum" sz="quarter" idx="12"/>
          </p:nvPr>
        </p:nvSpPr>
        <p:spPr/>
        <p:txBody>
          <a:bodyPr/>
          <a:lstStyle/>
          <a:p>
            <a:fld id="{319AA7CB-3592-4CE3-B288-DE76F595F5B0}" type="slidenum">
              <a:rPr lang="en-US" smtClean="0"/>
              <a:t>‹#›</a:t>
            </a:fld>
            <a:endParaRPr lang="en-US"/>
          </a:p>
        </p:txBody>
      </p:sp>
    </p:spTree>
    <p:extLst>
      <p:ext uri="{BB962C8B-B14F-4D97-AF65-F5344CB8AC3E}">
        <p14:creationId xmlns:p14="http://schemas.microsoft.com/office/powerpoint/2010/main" val="61888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0CD6E-24AB-4478-958D-1BC8960B95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027298-73E8-42D5-892E-56BEEA7F4D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263567-DD35-4741-A4A3-1C314D4689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A92CA9-B9A5-41CA-A077-16B539DE26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F69E1-567B-42C8-B816-B8A401459C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254F0F-CE79-4020-A63C-644EE78671C9}"/>
              </a:ext>
            </a:extLst>
          </p:cNvPr>
          <p:cNvSpPr>
            <a:spLocks noGrp="1"/>
          </p:cNvSpPr>
          <p:nvPr>
            <p:ph type="dt" sz="half" idx="10"/>
          </p:nvPr>
        </p:nvSpPr>
        <p:spPr/>
        <p:txBody>
          <a:bodyPr/>
          <a:lstStyle/>
          <a:p>
            <a:fld id="{50027925-5440-4A9D-8E1D-AE9997B6F50B}" type="datetimeFigureOut">
              <a:rPr lang="en-US" smtClean="0"/>
              <a:t>8/25/23</a:t>
            </a:fld>
            <a:endParaRPr lang="en-US"/>
          </a:p>
        </p:txBody>
      </p:sp>
      <p:sp>
        <p:nvSpPr>
          <p:cNvPr id="8" name="Footer Placeholder 7">
            <a:extLst>
              <a:ext uri="{FF2B5EF4-FFF2-40B4-BE49-F238E27FC236}">
                <a16:creationId xmlns:a16="http://schemas.microsoft.com/office/drawing/2014/main" id="{A1950742-14FA-455F-8C2E-42727698CA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BD90D6-52E3-4A78-9E1D-296076FFBBA5}"/>
              </a:ext>
            </a:extLst>
          </p:cNvPr>
          <p:cNvSpPr>
            <a:spLocks noGrp="1"/>
          </p:cNvSpPr>
          <p:nvPr>
            <p:ph type="sldNum" sz="quarter" idx="12"/>
          </p:nvPr>
        </p:nvSpPr>
        <p:spPr/>
        <p:txBody>
          <a:bodyPr/>
          <a:lstStyle/>
          <a:p>
            <a:fld id="{319AA7CB-3592-4CE3-B288-DE76F595F5B0}" type="slidenum">
              <a:rPr lang="en-US" smtClean="0"/>
              <a:t>‹#›</a:t>
            </a:fld>
            <a:endParaRPr lang="en-US"/>
          </a:p>
        </p:txBody>
      </p:sp>
    </p:spTree>
    <p:extLst>
      <p:ext uri="{BB962C8B-B14F-4D97-AF65-F5344CB8AC3E}">
        <p14:creationId xmlns:p14="http://schemas.microsoft.com/office/powerpoint/2010/main" val="1691409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E8C1B-B128-4843-90C7-F49FB6B38D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1BC0F3-9255-4818-A2AB-F515194F9CBD}"/>
              </a:ext>
            </a:extLst>
          </p:cNvPr>
          <p:cNvSpPr>
            <a:spLocks noGrp="1"/>
          </p:cNvSpPr>
          <p:nvPr>
            <p:ph type="dt" sz="half" idx="10"/>
          </p:nvPr>
        </p:nvSpPr>
        <p:spPr/>
        <p:txBody>
          <a:bodyPr/>
          <a:lstStyle/>
          <a:p>
            <a:fld id="{50027925-5440-4A9D-8E1D-AE9997B6F50B}" type="datetimeFigureOut">
              <a:rPr lang="en-US" smtClean="0"/>
              <a:t>8/25/23</a:t>
            </a:fld>
            <a:endParaRPr lang="en-US"/>
          </a:p>
        </p:txBody>
      </p:sp>
      <p:sp>
        <p:nvSpPr>
          <p:cNvPr id="4" name="Footer Placeholder 3">
            <a:extLst>
              <a:ext uri="{FF2B5EF4-FFF2-40B4-BE49-F238E27FC236}">
                <a16:creationId xmlns:a16="http://schemas.microsoft.com/office/drawing/2014/main" id="{5D2CFC27-D551-41A4-90E4-81642DBC88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8C7EA3-4469-4565-B008-E2402B0C5724}"/>
              </a:ext>
            </a:extLst>
          </p:cNvPr>
          <p:cNvSpPr>
            <a:spLocks noGrp="1"/>
          </p:cNvSpPr>
          <p:nvPr>
            <p:ph type="sldNum" sz="quarter" idx="12"/>
          </p:nvPr>
        </p:nvSpPr>
        <p:spPr/>
        <p:txBody>
          <a:bodyPr/>
          <a:lstStyle/>
          <a:p>
            <a:fld id="{319AA7CB-3592-4CE3-B288-DE76F595F5B0}" type="slidenum">
              <a:rPr lang="en-US" smtClean="0"/>
              <a:t>‹#›</a:t>
            </a:fld>
            <a:endParaRPr lang="en-US"/>
          </a:p>
        </p:txBody>
      </p:sp>
    </p:spTree>
    <p:extLst>
      <p:ext uri="{BB962C8B-B14F-4D97-AF65-F5344CB8AC3E}">
        <p14:creationId xmlns:p14="http://schemas.microsoft.com/office/powerpoint/2010/main" val="48865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BE6F4-496A-4E09-81EB-0C0AAA0B94F3}"/>
              </a:ext>
            </a:extLst>
          </p:cNvPr>
          <p:cNvSpPr>
            <a:spLocks noGrp="1"/>
          </p:cNvSpPr>
          <p:nvPr>
            <p:ph type="dt" sz="half" idx="10"/>
          </p:nvPr>
        </p:nvSpPr>
        <p:spPr/>
        <p:txBody>
          <a:bodyPr/>
          <a:lstStyle/>
          <a:p>
            <a:fld id="{50027925-5440-4A9D-8E1D-AE9997B6F50B}" type="datetimeFigureOut">
              <a:rPr lang="en-US" smtClean="0"/>
              <a:t>8/25/23</a:t>
            </a:fld>
            <a:endParaRPr lang="en-US"/>
          </a:p>
        </p:txBody>
      </p:sp>
      <p:sp>
        <p:nvSpPr>
          <p:cNvPr id="3" name="Footer Placeholder 2">
            <a:extLst>
              <a:ext uri="{FF2B5EF4-FFF2-40B4-BE49-F238E27FC236}">
                <a16:creationId xmlns:a16="http://schemas.microsoft.com/office/drawing/2014/main" id="{32CD9D3C-8BC2-4DA7-A109-B638B5C7B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567D73-076A-4672-8736-CABD7BCCD1CA}"/>
              </a:ext>
            </a:extLst>
          </p:cNvPr>
          <p:cNvSpPr>
            <a:spLocks noGrp="1"/>
          </p:cNvSpPr>
          <p:nvPr>
            <p:ph type="sldNum" sz="quarter" idx="12"/>
          </p:nvPr>
        </p:nvSpPr>
        <p:spPr/>
        <p:txBody>
          <a:bodyPr/>
          <a:lstStyle/>
          <a:p>
            <a:fld id="{319AA7CB-3592-4CE3-B288-DE76F595F5B0}" type="slidenum">
              <a:rPr lang="en-US" smtClean="0"/>
              <a:t>‹#›</a:t>
            </a:fld>
            <a:endParaRPr lang="en-US"/>
          </a:p>
        </p:txBody>
      </p:sp>
    </p:spTree>
    <p:extLst>
      <p:ext uri="{BB962C8B-B14F-4D97-AF65-F5344CB8AC3E}">
        <p14:creationId xmlns:p14="http://schemas.microsoft.com/office/powerpoint/2010/main" val="650831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069A7-7DFB-4B66-ADE3-DA73B3F170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FEFB3B-C77D-4F30-BAE3-BD484C0EB3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578C3D-854D-4F00-AF56-3DC1BFA93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15C79A-9653-4D09-8694-B314016D3130}"/>
              </a:ext>
            </a:extLst>
          </p:cNvPr>
          <p:cNvSpPr>
            <a:spLocks noGrp="1"/>
          </p:cNvSpPr>
          <p:nvPr>
            <p:ph type="dt" sz="half" idx="10"/>
          </p:nvPr>
        </p:nvSpPr>
        <p:spPr/>
        <p:txBody>
          <a:bodyPr/>
          <a:lstStyle/>
          <a:p>
            <a:fld id="{50027925-5440-4A9D-8E1D-AE9997B6F50B}" type="datetimeFigureOut">
              <a:rPr lang="en-US" smtClean="0"/>
              <a:t>8/25/23</a:t>
            </a:fld>
            <a:endParaRPr lang="en-US"/>
          </a:p>
        </p:txBody>
      </p:sp>
      <p:sp>
        <p:nvSpPr>
          <p:cNvPr id="6" name="Footer Placeholder 5">
            <a:extLst>
              <a:ext uri="{FF2B5EF4-FFF2-40B4-BE49-F238E27FC236}">
                <a16:creationId xmlns:a16="http://schemas.microsoft.com/office/drawing/2014/main" id="{339DFB40-6BE3-4A05-AB6C-F2CC05B80F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F441B8-A42E-4035-87AD-F6E67DC1000C}"/>
              </a:ext>
            </a:extLst>
          </p:cNvPr>
          <p:cNvSpPr>
            <a:spLocks noGrp="1"/>
          </p:cNvSpPr>
          <p:nvPr>
            <p:ph type="sldNum" sz="quarter" idx="12"/>
          </p:nvPr>
        </p:nvSpPr>
        <p:spPr/>
        <p:txBody>
          <a:bodyPr/>
          <a:lstStyle/>
          <a:p>
            <a:fld id="{319AA7CB-3592-4CE3-B288-DE76F595F5B0}" type="slidenum">
              <a:rPr lang="en-US" smtClean="0"/>
              <a:t>‹#›</a:t>
            </a:fld>
            <a:endParaRPr lang="en-US"/>
          </a:p>
        </p:txBody>
      </p:sp>
    </p:spTree>
    <p:extLst>
      <p:ext uri="{BB962C8B-B14F-4D97-AF65-F5344CB8AC3E}">
        <p14:creationId xmlns:p14="http://schemas.microsoft.com/office/powerpoint/2010/main" val="1537595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369A0-BB37-4CF8-8025-34D90BE3D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9F61C4-C8CC-4399-AF34-0EE1AEB3DD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05E51-C252-4788-A7FC-B55EC880B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C042D9-D64D-4045-8945-F078DE9F60E3}"/>
              </a:ext>
            </a:extLst>
          </p:cNvPr>
          <p:cNvSpPr>
            <a:spLocks noGrp="1"/>
          </p:cNvSpPr>
          <p:nvPr>
            <p:ph type="dt" sz="half" idx="10"/>
          </p:nvPr>
        </p:nvSpPr>
        <p:spPr/>
        <p:txBody>
          <a:bodyPr/>
          <a:lstStyle/>
          <a:p>
            <a:fld id="{50027925-5440-4A9D-8E1D-AE9997B6F50B}" type="datetimeFigureOut">
              <a:rPr lang="en-US" smtClean="0"/>
              <a:t>8/25/23</a:t>
            </a:fld>
            <a:endParaRPr lang="en-US"/>
          </a:p>
        </p:txBody>
      </p:sp>
      <p:sp>
        <p:nvSpPr>
          <p:cNvPr id="6" name="Footer Placeholder 5">
            <a:extLst>
              <a:ext uri="{FF2B5EF4-FFF2-40B4-BE49-F238E27FC236}">
                <a16:creationId xmlns:a16="http://schemas.microsoft.com/office/drawing/2014/main" id="{06EAAAFD-4531-4E10-9CF7-7C5FD5858A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177B81-CCB7-424E-980E-BE67965C0BF2}"/>
              </a:ext>
            </a:extLst>
          </p:cNvPr>
          <p:cNvSpPr>
            <a:spLocks noGrp="1"/>
          </p:cNvSpPr>
          <p:nvPr>
            <p:ph type="sldNum" sz="quarter" idx="12"/>
          </p:nvPr>
        </p:nvSpPr>
        <p:spPr/>
        <p:txBody>
          <a:bodyPr/>
          <a:lstStyle/>
          <a:p>
            <a:fld id="{319AA7CB-3592-4CE3-B288-DE76F595F5B0}" type="slidenum">
              <a:rPr lang="en-US" smtClean="0"/>
              <a:t>‹#›</a:t>
            </a:fld>
            <a:endParaRPr lang="en-US"/>
          </a:p>
        </p:txBody>
      </p:sp>
    </p:spTree>
    <p:extLst>
      <p:ext uri="{BB962C8B-B14F-4D97-AF65-F5344CB8AC3E}">
        <p14:creationId xmlns:p14="http://schemas.microsoft.com/office/powerpoint/2010/main" val="977417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CAB53-EEEB-4299-AB4C-DCB1E1EFD84E}"/>
              </a:ext>
            </a:extLst>
          </p:cNvPr>
          <p:cNvSpPr>
            <a:spLocks noGrp="1"/>
          </p:cNvSpPr>
          <p:nvPr>
            <p:ph type="title"/>
          </p:nvPr>
        </p:nvSpPr>
        <p:spPr>
          <a:xfrm>
            <a:off x="195649" y="142702"/>
            <a:ext cx="11526794" cy="80464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76F03D9-939B-4DF8-9A23-39284FB3913C}"/>
              </a:ext>
            </a:extLst>
          </p:cNvPr>
          <p:cNvSpPr>
            <a:spLocks noGrp="1"/>
          </p:cNvSpPr>
          <p:nvPr>
            <p:ph type="body" idx="1"/>
          </p:nvPr>
        </p:nvSpPr>
        <p:spPr>
          <a:xfrm>
            <a:off x="195649" y="1054443"/>
            <a:ext cx="11526794" cy="51225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151592-86FF-4BBF-997B-3CD823A26D25}"/>
              </a:ext>
            </a:extLst>
          </p:cNvPr>
          <p:cNvSpPr>
            <a:spLocks noGrp="1"/>
          </p:cNvSpPr>
          <p:nvPr>
            <p:ph type="dt" sz="half" idx="2"/>
          </p:nvPr>
        </p:nvSpPr>
        <p:spPr>
          <a:xfrm>
            <a:off x="195649" y="636132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027925-5440-4A9D-8E1D-AE9997B6F50B}" type="datetimeFigureOut">
              <a:rPr lang="en-US" smtClean="0"/>
              <a:t>8/25/23</a:t>
            </a:fld>
            <a:endParaRPr lang="en-US"/>
          </a:p>
        </p:txBody>
      </p:sp>
      <p:sp>
        <p:nvSpPr>
          <p:cNvPr id="5" name="Footer Placeholder 4">
            <a:extLst>
              <a:ext uri="{FF2B5EF4-FFF2-40B4-BE49-F238E27FC236}">
                <a16:creationId xmlns:a16="http://schemas.microsoft.com/office/drawing/2014/main" id="{77589FE1-C9F9-4678-9B96-91EA9632D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D3F112-7B7D-4C29-95DC-1E5F0C3D49A4}"/>
              </a:ext>
            </a:extLst>
          </p:cNvPr>
          <p:cNvSpPr>
            <a:spLocks noGrp="1"/>
          </p:cNvSpPr>
          <p:nvPr>
            <p:ph type="sldNum" sz="quarter" idx="4"/>
          </p:nvPr>
        </p:nvSpPr>
        <p:spPr>
          <a:xfrm>
            <a:off x="8979243" y="636132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9AA7CB-3592-4CE3-B288-DE76F595F5B0}" type="slidenum">
              <a:rPr lang="en-US" smtClean="0"/>
              <a:t>‹#›</a:t>
            </a:fld>
            <a:endParaRPr lang="en-US"/>
          </a:p>
        </p:txBody>
      </p:sp>
    </p:spTree>
    <p:extLst>
      <p:ext uri="{BB962C8B-B14F-4D97-AF65-F5344CB8AC3E}">
        <p14:creationId xmlns:p14="http://schemas.microsoft.com/office/powerpoint/2010/main" val="434592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tif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tiff"/><Relationship Id="rId10" Type="http://schemas.openxmlformats.org/officeDocument/2006/relationships/image" Target="../media/image8.jpg"/><Relationship Id="rId4" Type="http://schemas.openxmlformats.org/officeDocument/2006/relationships/image" Target="../media/image2.tiff"/><Relationship Id="rId9" Type="http://schemas.openxmlformats.org/officeDocument/2006/relationships/image" Target="../media/image7.tif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www.ecseq.com/support/ngs/what-is-mate-pair-sequencing-useful-for"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51.w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51.wmf"/></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genomesize.com/" TargetMode="External"/><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82.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tiff"/></Relationships>
</file>

<file path=ppt/slides/_rels/slide8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89.xml.rels><?xml version="1.0" encoding="UTF-8" standalone="yes"?>
<Relationships xmlns="http://schemas.openxmlformats.org/package/2006/relationships"><Relationship Id="rId2" Type="http://schemas.openxmlformats.org/officeDocument/2006/relationships/hyperlink" Target="https://gwct.github.io/congen/assembl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CD4C18-63B7-B549-A48A-870D6A3B1A3D}"/>
              </a:ext>
            </a:extLst>
          </p:cNvPr>
          <p:cNvPicPr>
            <a:picLocks noChangeAspect="1"/>
          </p:cNvPicPr>
          <p:nvPr/>
        </p:nvPicPr>
        <p:blipFill>
          <a:blip r:embed="rId3"/>
          <a:stretch>
            <a:fillRect/>
          </a:stretch>
        </p:blipFill>
        <p:spPr>
          <a:xfrm>
            <a:off x="78829" y="-3"/>
            <a:ext cx="3823855" cy="3823855"/>
          </a:xfrm>
          <a:prstGeom prst="rect">
            <a:avLst/>
          </a:prstGeom>
        </p:spPr>
      </p:pic>
      <p:pic>
        <p:nvPicPr>
          <p:cNvPr id="5" name="Picture 4">
            <a:extLst>
              <a:ext uri="{FF2B5EF4-FFF2-40B4-BE49-F238E27FC236}">
                <a16:creationId xmlns:a16="http://schemas.microsoft.com/office/drawing/2014/main" id="{A2AE04FE-9929-7B4A-A226-3A93C34607E6}"/>
              </a:ext>
            </a:extLst>
          </p:cNvPr>
          <p:cNvPicPr>
            <a:picLocks noChangeAspect="1"/>
          </p:cNvPicPr>
          <p:nvPr/>
        </p:nvPicPr>
        <p:blipFill>
          <a:blip r:embed="rId4"/>
          <a:stretch>
            <a:fillRect/>
          </a:stretch>
        </p:blipFill>
        <p:spPr>
          <a:xfrm>
            <a:off x="8232604" y="-1"/>
            <a:ext cx="3959396" cy="2639597"/>
          </a:xfrm>
          <a:prstGeom prst="rect">
            <a:avLst/>
          </a:prstGeom>
        </p:spPr>
      </p:pic>
      <p:pic>
        <p:nvPicPr>
          <p:cNvPr id="6" name="Picture 5">
            <a:extLst>
              <a:ext uri="{FF2B5EF4-FFF2-40B4-BE49-F238E27FC236}">
                <a16:creationId xmlns:a16="http://schemas.microsoft.com/office/drawing/2014/main" id="{EAE22276-DB2B-9541-97AA-AF75CBD7F4AA}"/>
              </a:ext>
            </a:extLst>
          </p:cNvPr>
          <p:cNvPicPr>
            <a:picLocks noChangeAspect="1"/>
          </p:cNvPicPr>
          <p:nvPr/>
        </p:nvPicPr>
        <p:blipFill>
          <a:blip r:embed="rId5"/>
          <a:stretch>
            <a:fillRect/>
          </a:stretch>
        </p:blipFill>
        <p:spPr>
          <a:xfrm>
            <a:off x="6421417" y="2911135"/>
            <a:ext cx="5950656" cy="3946864"/>
          </a:xfrm>
          <a:prstGeom prst="rect">
            <a:avLst/>
          </a:prstGeom>
        </p:spPr>
      </p:pic>
      <p:pic>
        <p:nvPicPr>
          <p:cNvPr id="8" name="Picture 7">
            <a:extLst>
              <a:ext uri="{FF2B5EF4-FFF2-40B4-BE49-F238E27FC236}">
                <a16:creationId xmlns:a16="http://schemas.microsoft.com/office/drawing/2014/main" id="{9B90DEFB-1B8D-8245-BAFB-571D2469BD71}"/>
              </a:ext>
            </a:extLst>
          </p:cNvPr>
          <p:cNvPicPr>
            <a:picLocks noChangeAspect="1"/>
          </p:cNvPicPr>
          <p:nvPr/>
        </p:nvPicPr>
        <p:blipFill>
          <a:blip r:embed="rId6"/>
          <a:stretch>
            <a:fillRect/>
          </a:stretch>
        </p:blipFill>
        <p:spPr>
          <a:xfrm>
            <a:off x="7006682" y="-2"/>
            <a:ext cx="5210038" cy="2933702"/>
          </a:xfrm>
          <a:prstGeom prst="rect">
            <a:avLst/>
          </a:prstGeom>
        </p:spPr>
      </p:pic>
      <p:pic>
        <p:nvPicPr>
          <p:cNvPr id="9" name="Picture 8">
            <a:extLst>
              <a:ext uri="{FF2B5EF4-FFF2-40B4-BE49-F238E27FC236}">
                <a16:creationId xmlns:a16="http://schemas.microsoft.com/office/drawing/2014/main" id="{95F89B45-9420-9B4D-A0B7-8E4AA425F8C7}"/>
              </a:ext>
            </a:extLst>
          </p:cNvPr>
          <p:cNvPicPr>
            <a:picLocks noChangeAspect="1"/>
          </p:cNvPicPr>
          <p:nvPr/>
        </p:nvPicPr>
        <p:blipFill rotWithShape="1">
          <a:blip r:embed="rId7"/>
          <a:srcRect r="36379"/>
          <a:stretch/>
        </p:blipFill>
        <p:spPr>
          <a:xfrm>
            <a:off x="3828080" y="-1"/>
            <a:ext cx="3191088" cy="2476542"/>
          </a:xfrm>
          <a:prstGeom prst="rect">
            <a:avLst/>
          </a:prstGeom>
        </p:spPr>
      </p:pic>
      <p:sp>
        <p:nvSpPr>
          <p:cNvPr id="10" name="TextBox 9">
            <a:extLst>
              <a:ext uri="{FF2B5EF4-FFF2-40B4-BE49-F238E27FC236}">
                <a16:creationId xmlns:a16="http://schemas.microsoft.com/office/drawing/2014/main" id="{47F102AC-AD24-DE46-A1E9-CFA08C17B035}"/>
              </a:ext>
            </a:extLst>
          </p:cNvPr>
          <p:cNvSpPr txBox="1"/>
          <p:nvPr/>
        </p:nvSpPr>
        <p:spPr>
          <a:xfrm>
            <a:off x="0" y="3994443"/>
            <a:ext cx="3981515" cy="2739211"/>
          </a:xfrm>
          <a:prstGeom prst="rect">
            <a:avLst/>
          </a:prstGeom>
          <a:noFill/>
        </p:spPr>
        <p:txBody>
          <a:bodyPr wrap="square" rtlCol="0">
            <a:spAutoFit/>
          </a:bodyPr>
          <a:lstStyle/>
          <a:p>
            <a:r>
              <a:rPr lang="en-US" sz="2800" dirty="0"/>
              <a:t>Ellie Armstrong</a:t>
            </a:r>
          </a:p>
          <a:p>
            <a:r>
              <a:rPr lang="en-US" sz="2400" dirty="0"/>
              <a:t>Washington State University</a:t>
            </a:r>
          </a:p>
          <a:p>
            <a:r>
              <a:rPr lang="en-US" sz="2400" dirty="0"/>
              <a:t>Postdoctoral Fellow</a:t>
            </a:r>
          </a:p>
          <a:p>
            <a:endParaRPr lang="en-US" sz="2400" dirty="0"/>
          </a:p>
          <a:p>
            <a:r>
              <a:rPr lang="en-US" sz="2400" dirty="0"/>
              <a:t>(Incoming) Assistant Professor</a:t>
            </a:r>
          </a:p>
          <a:p>
            <a:r>
              <a:rPr lang="en-US" sz="2400" dirty="0"/>
              <a:t>University of California, Riverside</a:t>
            </a:r>
          </a:p>
        </p:txBody>
      </p:sp>
      <p:pic>
        <p:nvPicPr>
          <p:cNvPr id="11" name="Picture 10">
            <a:extLst>
              <a:ext uri="{FF2B5EF4-FFF2-40B4-BE49-F238E27FC236}">
                <a16:creationId xmlns:a16="http://schemas.microsoft.com/office/drawing/2014/main" id="{B2E9B4FF-277D-2C4B-B437-F067798343BC}"/>
              </a:ext>
            </a:extLst>
          </p:cNvPr>
          <p:cNvPicPr>
            <a:picLocks noChangeAspect="1"/>
          </p:cNvPicPr>
          <p:nvPr/>
        </p:nvPicPr>
        <p:blipFill>
          <a:blip r:embed="rId8"/>
          <a:stretch>
            <a:fillRect/>
          </a:stretch>
        </p:blipFill>
        <p:spPr>
          <a:xfrm>
            <a:off x="4039856" y="2461759"/>
            <a:ext cx="3564577" cy="4381459"/>
          </a:xfrm>
          <a:prstGeom prst="rect">
            <a:avLst/>
          </a:prstGeom>
        </p:spPr>
      </p:pic>
      <p:pic>
        <p:nvPicPr>
          <p:cNvPr id="16" name="Picture 15">
            <a:extLst>
              <a:ext uri="{FF2B5EF4-FFF2-40B4-BE49-F238E27FC236}">
                <a16:creationId xmlns:a16="http://schemas.microsoft.com/office/drawing/2014/main" id="{58ACE9FE-DCBE-A34A-BA78-14063478A1B7}"/>
              </a:ext>
            </a:extLst>
          </p:cNvPr>
          <p:cNvPicPr>
            <a:picLocks noChangeAspect="1"/>
          </p:cNvPicPr>
          <p:nvPr/>
        </p:nvPicPr>
        <p:blipFill>
          <a:blip r:embed="rId9"/>
          <a:stretch>
            <a:fillRect/>
          </a:stretch>
        </p:blipFill>
        <p:spPr>
          <a:xfrm>
            <a:off x="3828080" y="-2"/>
            <a:ext cx="3346206" cy="2500941"/>
          </a:xfrm>
          <a:prstGeom prst="rect">
            <a:avLst/>
          </a:prstGeom>
        </p:spPr>
      </p:pic>
      <p:pic>
        <p:nvPicPr>
          <p:cNvPr id="3" name="Picture 2" descr="A bear in tall grass&#10;&#10;Description automatically generated">
            <a:extLst>
              <a:ext uri="{FF2B5EF4-FFF2-40B4-BE49-F238E27FC236}">
                <a16:creationId xmlns:a16="http://schemas.microsoft.com/office/drawing/2014/main" id="{1D6A2CB3-3E5C-A65D-3DB4-3C12171FE0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26634" y="1688059"/>
            <a:ext cx="4762500" cy="3441700"/>
          </a:xfrm>
          <a:prstGeom prst="rect">
            <a:avLst/>
          </a:prstGeom>
        </p:spPr>
      </p:pic>
      <p:pic>
        <p:nvPicPr>
          <p:cNvPr id="3074" name="Picture 2" descr="Lions and Tigers and Bears, oh my! – Sanctuary">
            <a:extLst>
              <a:ext uri="{FF2B5EF4-FFF2-40B4-BE49-F238E27FC236}">
                <a16:creationId xmlns:a16="http://schemas.microsoft.com/office/drawing/2014/main" id="{05C4E691-87FF-D2DD-7B1E-11C13F8F22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22144" y="4884567"/>
            <a:ext cx="45466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58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67F87AC-B1B9-4583-95A8-D68EBE277B29}"/>
              </a:ext>
            </a:extLst>
          </p:cNvPr>
          <p:cNvSpPr/>
          <p:nvPr/>
        </p:nvSpPr>
        <p:spPr>
          <a:xfrm>
            <a:off x="4985673" y="107586"/>
            <a:ext cx="2184710" cy="55989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28467C36-83A2-4687-AB55-CB9A1C9306BD}"/>
              </a:ext>
            </a:extLst>
          </p:cNvPr>
          <p:cNvSpPr>
            <a:spLocks noGrp="1"/>
          </p:cNvSpPr>
          <p:nvPr>
            <p:ph type="title"/>
          </p:nvPr>
        </p:nvSpPr>
        <p:spPr>
          <a:xfrm>
            <a:off x="332603" y="254462"/>
            <a:ext cx="11526794" cy="804648"/>
          </a:xfrm>
        </p:spPr>
        <p:txBody>
          <a:bodyPr>
            <a:normAutofit fontScale="90000"/>
          </a:bodyPr>
          <a:lstStyle/>
          <a:p>
            <a:r>
              <a:rPr lang="en-US" dirty="0"/>
              <a:t>A genome assembly is a </a:t>
            </a:r>
            <a:r>
              <a:rPr lang="en-US" dirty="0">
                <a:solidFill>
                  <a:schemeClr val="bg1"/>
                </a:solidFill>
              </a:rPr>
              <a:t>hypothesis</a:t>
            </a:r>
            <a:r>
              <a:rPr lang="en-US" dirty="0"/>
              <a:t> regarding the information encoded in the original DNA</a:t>
            </a:r>
          </a:p>
        </p:txBody>
      </p:sp>
      <p:sp>
        <p:nvSpPr>
          <p:cNvPr id="21" name="TextBox 20">
            <a:extLst>
              <a:ext uri="{FF2B5EF4-FFF2-40B4-BE49-F238E27FC236}">
                <a16:creationId xmlns:a16="http://schemas.microsoft.com/office/drawing/2014/main" id="{5A973EC9-0A35-4F5F-8888-D4D515D30FDE}"/>
              </a:ext>
            </a:extLst>
          </p:cNvPr>
          <p:cNvSpPr txBox="1"/>
          <p:nvPr/>
        </p:nvSpPr>
        <p:spPr>
          <a:xfrm>
            <a:off x="8346684" y="3136612"/>
            <a:ext cx="3937002" cy="584775"/>
          </a:xfrm>
          <a:prstGeom prst="rect">
            <a:avLst/>
          </a:prstGeom>
          <a:noFill/>
        </p:spPr>
        <p:txBody>
          <a:bodyPr wrap="square" rtlCol="0">
            <a:spAutoFit/>
          </a:bodyPr>
          <a:lstStyle/>
          <a:p>
            <a:r>
              <a:rPr lang="en-US" sz="3200" dirty="0"/>
              <a:t>…CGGTACAACTGGCA…</a:t>
            </a:r>
          </a:p>
        </p:txBody>
      </p:sp>
      <p:pic>
        <p:nvPicPr>
          <p:cNvPr id="2" name="Picture 1" descr="A picture containing drawing&#10;&#10;Description automatically generated">
            <a:extLst>
              <a:ext uri="{FF2B5EF4-FFF2-40B4-BE49-F238E27FC236}">
                <a16:creationId xmlns:a16="http://schemas.microsoft.com/office/drawing/2014/main" id="{45A119EA-9C6C-48AB-8E65-D51A9E195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62" y="2028825"/>
            <a:ext cx="1057275" cy="2800350"/>
          </a:xfrm>
          <a:prstGeom prst="rect">
            <a:avLst/>
          </a:prstGeom>
        </p:spPr>
      </p:pic>
      <p:sp>
        <p:nvSpPr>
          <p:cNvPr id="3" name="Rectangle: Rounded Corners 2">
            <a:extLst>
              <a:ext uri="{FF2B5EF4-FFF2-40B4-BE49-F238E27FC236}">
                <a16:creationId xmlns:a16="http://schemas.microsoft.com/office/drawing/2014/main" id="{D499DDBD-1414-4911-9700-EE8A92CB4CA2}"/>
              </a:ext>
            </a:extLst>
          </p:cNvPr>
          <p:cNvSpPr/>
          <p:nvPr/>
        </p:nvSpPr>
        <p:spPr>
          <a:xfrm>
            <a:off x="436879" y="5166964"/>
            <a:ext cx="2118853" cy="665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A73799-2696-44EA-8384-39E8EAC2E533}"/>
              </a:ext>
            </a:extLst>
          </p:cNvPr>
          <p:cNvSpPr/>
          <p:nvPr/>
        </p:nvSpPr>
        <p:spPr>
          <a:xfrm>
            <a:off x="671399" y="5176796"/>
            <a:ext cx="1649812" cy="646331"/>
          </a:xfrm>
          <a:prstGeom prst="rect">
            <a:avLst/>
          </a:prstGeom>
        </p:spPr>
        <p:txBody>
          <a:bodyPr wrap="none">
            <a:spAutoFit/>
          </a:bodyPr>
          <a:lstStyle/>
          <a:p>
            <a:pPr algn="ctr"/>
            <a:r>
              <a:rPr lang="en-US" sz="3600" dirty="0">
                <a:solidFill>
                  <a:schemeClr val="bg1"/>
                </a:solidFill>
              </a:rPr>
              <a:t>Original</a:t>
            </a:r>
            <a:endParaRPr lang="en-US" dirty="0"/>
          </a:p>
        </p:txBody>
      </p:sp>
      <p:cxnSp>
        <p:nvCxnSpPr>
          <p:cNvPr id="7" name="Straight Connector 6">
            <a:extLst>
              <a:ext uri="{FF2B5EF4-FFF2-40B4-BE49-F238E27FC236}">
                <a16:creationId xmlns:a16="http://schemas.microsoft.com/office/drawing/2014/main" id="{A2596028-0876-44D2-A204-A907B5657D60}"/>
              </a:ext>
            </a:extLst>
          </p:cNvPr>
          <p:cNvCxnSpPr>
            <a:cxnSpLocks/>
          </p:cNvCxnSpPr>
          <p:nvPr/>
        </p:nvCxnSpPr>
        <p:spPr>
          <a:xfrm>
            <a:off x="3362960" y="2780009"/>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90951796-5764-490F-AE2B-2ED5746069FA}"/>
              </a:ext>
            </a:extLst>
          </p:cNvPr>
          <p:cNvCxnSpPr>
            <a:cxnSpLocks/>
          </p:cNvCxnSpPr>
          <p:nvPr/>
        </p:nvCxnSpPr>
        <p:spPr>
          <a:xfrm>
            <a:off x="3515360" y="2932409"/>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E75BAFB-995A-43B9-93B3-40CFC917BED6}"/>
              </a:ext>
            </a:extLst>
          </p:cNvPr>
          <p:cNvCxnSpPr>
            <a:cxnSpLocks/>
          </p:cNvCxnSpPr>
          <p:nvPr/>
        </p:nvCxnSpPr>
        <p:spPr>
          <a:xfrm>
            <a:off x="3296920" y="3585476"/>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695617D3-5FB4-442F-BF3E-C5B531C0A880}"/>
              </a:ext>
            </a:extLst>
          </p:cNvPr>
          <p:cNvCxnSpPr>
            <a:cxnSpLocks/>
          </p:cNvCxnSpPr>
          <p:nvPr/>
        </p:nvCxnSpPr>
        <p:spPr>
          <a:xfrm>
            <a:off x="3820160" y="3237209"/>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928E2DFE-5A71-4214-A7FD-EC1121BBF7AB}"/>
              </a:ext>
            </a:extLst>
          </p:cNvPr>
          <p:cNvCxnSpPr>
            <a:cxnSpLocks/>
          </p:cNvCxnSpPr>
          <p:nvPr/>
        </p:nvCxnSpPr>
        <p:spPr>
          <a:xfrm>
            <a:off x="4109720" y="2745698"/>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7D769C9-02F5-438F-8482-60CA2025C72D}"/>
              </a:ext>
            </a:extLst>
          </p:cNvPr>
          <p:cNvCxnSpPr>
            <a:cxnSpLocks/>
          </p:cNvCxnSpPr>
          <p:nvPr/>
        </p:nvCxnSpPr>
        <p:spPr>
          <a:xfrm>
            <a:off x="3942080" y="3343888"/>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8C48B9AD-82EA-4ADA-AD28-9AB978BF3777}"/>
              </a:ext>
            </a:extLst>
          </p:cNvPr>
          <p:cNvCxnSpPr>
            <a:cxnSpLocks/>
          </p:cNvCxnSpPr>
          <p:nvPr/>
        </p:nvCxnSpPr>
        <p:spPr>
          <a:xfrm>
            <a:off x="3606800" y="3846809"/>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7139B448-61E3-4E0E-80AB-2CE2423D15BB}"/>
              </a:ext>
            </a:extLst>
          </p:cNvPr>
          <p:cNvCxnSpPr>
            <a:cxnSpLocks/>
          </p:cNvCxnSpPr>
          <p:nvPr/>
        </p:nvCxnSpPr>
        <p:spPr>
          <a:xfrm>
            <a:off x="4109720" y="3629947"/>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0D93447A-6866-467F-B6C7-71AA47EEC697}"/>
              </a:ext>
            </a:extLst>
          </p:cNvPr>
          <p:cNvCxnSpPr>
            <a:cxnSpLocks/>
          </p:cNvCxnSpPr>
          <p:nvPr/>
        </p:nvCxnSpPr>
        <p:spPr>
          <a:xfrm>
            <a:off x="3362960" y="4178258"/>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02DF1A63-6F5D-47CC-A97A-AA3232982A1D}"/>
              </a:ext>
            </a:extLst>
          </p:cNvPr>
          <p:cNvCxnSpPr>
            <a:cxnSpLocks/>
          </p:cNvCxnSpPr>
          <p:nvPr/>
        </p:nvCxnSpPr>
        <p:spPr>
          <a:xfrm>
            <a:off x="4262120" y="4050009"/>
            <a:ext cx="640080" cy="0"/>
          </a:xfrm>
          <a:prstGeom prst="line">
            <a:avLst/>
          </a:prstGeom>
          <a:ln w="25400"/>
        </p:spPr>
        <p:style>
          <a:lnRef idx="1">
            <a:schemeClr val="dk1"/>
          </a:lnRef>
          <a:fillRef idx="0">
            <a:schemeClr val="dk1"/>
          </a:fillRef>
          <a:effectRef idx="0">
            <a:schemeClr val="dk1"/>
          </a:effectRef>
          <a:fontRef idx="minor">
            <a:schemeClr val="tx1"/>
          </a:fontRef>
        </p:style>
      </p:cxnSp>
      <p:sp>
        <p:nvSpPr>
          <p:cNvPr id="9" name="Arrow: Right 8">
            <a:extLst>
              <a:ext uri="{FF2B5EF4-FFF2-40B4-BE49-F238E27FC236}">
                <a16:creationId xmlns:a16="http://schemas.microsoft.com/office/drawing/2014/main" id="{FF7D9D9A-5243-44F0-80D9-75537F5D6480}"/>
              </a:ext>
            </a:extLst>
          </p:cNvPr>
          <p:cNvSpPr/>
          <p:nvPr/>
        </p:nvSpPr>
        <p:spPr>
          <a:xfrm>
            <a:off x="5178814" y="3081307"/>
            <a:ext cx="9245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5691352-9E18-4D9C-940C-FE9471E0B5AA}"/>
              </a:ext>
            </a:extLst>
          </p:cNvPr>
          <p:cNvSpPr txBox="1"/>
          <p:nvPr/>
        </p:nvSpPr>
        <p:spPr>
          <a:xfrm>
            <a:off x="5877380" y="2559357"/>
            <a:ext cx="660331" cy="215444"/>
          </a:xfrm>
          <a:prstGeom prst="rect">
            <a:avLst/>
          </a:prstGeom>
          <a:noFill/>
        </p:spPr>
        <p:txBody>
          <a:bodyPr wrap="square" rtlCol="0">
            <a:spAutoFit/>
          </a:bodyPr>
          <a:lstStyle/>
          <a:p>
            <a:r>
              <a:rPr lang="en-US" sz="800" dirty="0"/>
              <a:t>ATCATGTA</a:t>
            </a:r>
          </a:p>
        </p:txBody>
      </p:sp>
      <p:sp>
        <p:nvSpPr>
          <p:cNvPr id="17" name="TextBox 16">
            <a:extLst>
              <a:ext uri="{FF2B5EF4-FFF2-40B4-BE49-F238E27FC236}">
                <a16:creationId xmlns:a16="http://schemas.microsoft.com/office/drawing/2014/main" id="{7FB50188-68EF-4261-BB4B-F9E99BF0AA37}"/>
              </a:ext>
            </a:extLst>
          </p:cNvPr>
          <p:cNvSpPr txBox="1"/>
          <p:nvPr/>
        </p:nvSpPr>
        <p:spPr>
          <a:xfrm>
            <a:off x="6040223" y="2743167"/>
            <a:ext cx="660331" cy="215444"/>
          </a:xfrm>
          <a:prstGeom prst="rect">
            <a:avLst/>
          </a:prstGeom>
          <a:noFill/>
        </p:spPr>
        <p:txBody>
          <a:bodyPr wrap="square" rtlCol="0">
            <a:spAutoFit/>
          </a:bodyPr>
          <a:lstStyle/>
          <a:p>
            <a:r>
              <a:rPr lang="en-US" sz="800" dirty="0"/>
              <a:t>ATCATGTA</a:t>
            </a:r>
          </a:p>
        </p:txBody>
      </p:sp>
      <p:sp>
        <p:nvSpPr>
          <p:cNvPr id="18" name="TextBox 17">
            <a:extLst>
              <a:ext uri="{FF2B5EF4-FFF2-40B4-BE49-F238E27FC236}">
                <a16:creationId xmlns:a16="http://schemas.microsoft.com/office/drawing/2014/main" id="{52276020-CC36-4D57-938E-E24FD74878D3}"/>
              </a:ext>
            </a:extLst>
          </p:cNvPr>
          <p:cNvSpPr txBox="1"/>
          <p:nvPr/>
        </p:nvSpPr>
        <p:spPr>
          <a:xfrm>
            <a:off x="6520212" y="2985547"/>
            <a:ext cx="660331" cy="215444"/>
          </a:xfrm>
          <a:prstGeom prst="rect">
            <a:avLst/>
          </a:prstGeom>
          <a:noFill/>
        </p:spPr>
        <p:txBody>
          <a:bodyPr wrap="square" rtlCol="0">
            <a:spAutoFit/>
          </a:bodyPr>
          <a:lstStyle/>
          <a:p>
            <a:r>
              <a:rPr lang="en-US" sz="800" dirty="0"/>
              <a:t>ATCATGTA</a:t>
            </a:r>
          </a:p>
        </p:txBody>
      </p:sp>
      <p:sp>
        <p:nvSpPr>
          <p:cNvPr id="19" name="TextBox 18">
            <a:extLst>
              <a:ext uri="{FF2B5EF4-FFF2-40B4-BE49-F238E27FC236}">
                <a16:creationId xmlns:a16="http://schemas.microsoft.com/office/drawing/2014/main" id="{BAE31ED9-A34A-4209-89F8-BD98C65C0FBE}"/>
              </a:ext>
            </a:extLst>
          </p:cNvPr>
          <p:cNvSpPr txBox="1"/>
          <p:nvPr/>
        </p:nvSpPr>
        <p:spPr>
          <a:xfrm>
            <a:off x="6691916" y="3136544"/>
            <a:ext cx="660331" cy="215444"/>
          </a:xfrm>
          <a:prstGeom prst="rect">
            <a:avLst/>
          </a:prstGeom>
          <a:noFill/>
        </p:spPr>
        <p:txBody>
          <a:bodyPr wrap="square" rtlCol="0">
            <a:spAutoFit/>
          </a:bodyPr>
          <a:lstStyle/>
          <a:p>
            <a:r>
              <a:rPr lang="en-US" sz="800" dirty="0"/>
              <a:t>ATCATGTA</a:t>
            </a:r>
          </a:p>
        </p:txBody>
      </p:sp>
      <p:sp>
        <p:nvSpPr>
          <p:cNvPr id="20" name="TextBox 19">
            <a:extLst>
              <a:ext uri="{FF2B5EF4-FFF2-40B4-BE49-F238E27FC236}">
                <a16:creationId xmlns:a16="http://schemas.microsoft.com/office/drawing/2014/main" id="{7C71A2AD-F471-4E76-9BB7-17C153812681}"/>
              </a:ext>
            </a:extLst>
          </p:cNvPr>
          <p:cNvSpPr txBox="1"/>
          <p:nvPr/>
        </p:nvSpPr>
        <p:spPr>
          <a:xfrm>
            <a:off x="6912452" y="3504388"/>
            <a:ext cx="660331" cy="215444"/>
          </a:xfrm>
          <a:prstGeom prst="rect">
            <a:avLst/>
          </a:prstGeom>
          <a:noFill/>
        </p:spPr>
        <p:txBody>
          <a:bodyPr wrap="square" rtlCol="0">
            <a:spAutoFit/>
          </a:bodyPr>
          <a:lstStyle/>
          <a:p>
            <a:r>
              <a:rPr lang="en-US" sz="800" dirty="0"/>
              <a:t>ATCATGTA</a:t>
            </a:r>
          </a:p>
        </p:txBody>
      </p:sp>
      <p:sp>
        <p:nvSpPr>
          <p:cNvPr id="42" name="TextBox 41">
            <a:extLst>
              <a:ext uri="{FF2B5EF4-FFF2-40B4-BE49-F238E27FC236}">
                <a16:creationId xmlns:a16="http://schemas.microsoft.com/office/drawing/2014/main" id="{B039A6F8-2125-4B4E-8503-A194B82E155C}"/>
              </a:ext>
            </a:extLst>
          </p:cNvPr>
          <p:cNvSpPr txBox="1"/>
          <p:nvPr/>
        </p:nvSpPr>
        <p:spPr>
          <a:xfrm>
            <a:off x="6073400" y="3435689"/>
            <a:ext cx="660331" cy="215444"/>
          </a:xfrm>
          <a:prstGeom prst="rect">
            <a:avLst/>
          </a:prstGeom>
          <a:noFill/>
        </p:spPr>
        <p:txBody>
          <a:bodyPr wrap="square" rtlCol="0">
            <a:spAutoFit/>
          </a:bodyPr>
          <a:lstStyle/>
          <a:p>
            <a:r>
              <a:rPr lang="en-US" sz="800" dirty="0"/>
              <a:t>ATCATGTA</a:t>
            </a:r>
          </a:p>
        </p:txBody>
      </p:sp>
      <p:sp>
        <p:nvSpPr>
          <p:cNvPr id="44" name="TextBox 43">
            <a:extLst>
              <a:ext uri="{FF2B5EF4-FFF2-40B4-BE49-F238E27FC236}">
                <a16:creationId xmlns:a16="http://schemas.microsoft.com/office/drawing/2014/main" id="{09AD253C-D050-4510-8D67-593CC9D262B0}"/>
              </a:ext>
            </a:extLst>
          </p:cNvPr>
          <p:cNvSpPr txBox="1"/>
          <p:nvPr/>
        </p:nvSpPr>
        <p:spPr>
          <a:xfrm>
            <a:off x="6272476" y="3695811"/>
            <a:ext cx="660331" cy="215444"/>
          </a:xfrm>
          <a:prstGeom prst="rect">
            <a:avLst/>
          </a:prstGeom>
          <a:noFill/>
        </p:spPr>
        <p:txBody>
          <a:bodyPr wrap="square" rtlCol="0">
            <a:spAutoFit/>
          </a:bodyPr>
          <a:lstStyle/>
          <a:p>
            <a:r>
              <a:rPr lang="en-US" sz="800" dirty="0"/>
              <a:t>ATCATGTA</a:t>
            </a:r>
          </a:p>
        </p:txBody>
      </p:sp>
      <p:sp>
        <p:nvSpPr>
          <p:cNvPr id="46" name="TextBox 45">
            <a:extLst>
              <a:ext uri="{FF2B5EF4-FFF2-40B4-BE49-F238E27FC236}">
                <a16:creationId xmlns:a16="http://schemas.microsoft.com/office/drawing/2014/main" id="{63DB2A65-F97B-4DE3-B098-997C65022A2A}"/>
              </a:ext>
            </a:extLst>
          </p:cNvPr>
          <p:cNvSpPr txBox="1"/>
          <p:nvPr/>
        </p:nvSpPr>
        <p:spPr>
          <a:xfrm>
            <a:off x="6974943" y="3825808"/>
            <a:ext cx="660331" cy="215444"/>
          </a:xfrm>
          <a:prstGeom prst="rect">
            <a:avLst/>
          </a:prstGeom>
          <a:noFill/>
        </p:spPr>
        <p:txBody>
          <a:bodyPr wrap="square" rtlCol="0">
            <a:spAutoFit/>
          </a:bodyPr>
          <a:lstStyle/>
          <a:p>
            <a:r>
              <a:rPr lang="en-US" sz="800" dirty="0"/>
              <a:t>ATCATGTA</a:t>
            </a:r>
          </a:p>
        </p:txBody>
      </p:sp>
      <p:sp>
        <p:nvSpPr>
          <p:cNvPr id="48" name="TextBox 47">
            <a:extLst>
              <a:ext uri="{FF2B5EF4-FFF2-40B4-BE49-F238E27FC236}">
                <a16:creationId xmlns:a16="http://schemas.microsoft.com/office/drawing/2014/main" id="{21A1C499-B9E4-4ADF-B337-F25F0597F557}"/>
              </a:ext>
            </a:extLst>
          </p:cNvPr>
          <p:cNvSpPr txBox="1"/>
          <p:nvPr/>
        </p:nvSpPr>
        <p:spPr>
          <a:xfrm>
            <a:off x="6212943" y="4063655"/>
            <a:ext cx="660331" cy="215444"/>
          </a:xfrm>
          <a:prstGeom prst="rect">
            <a:avLst/>
          </a:prstGeom>
          <a:noFill/>
        </p:spPr>
        <p:txBody>
          <a:bodyPr wrap="square" rtlCol="0">
            <a:spAutoFit/>
          </a:bodyPr>
          <a:lstStyle/>
          <a:p>
            <a:r>
              <a:rPr lang="en-US" sz="800" dirty="0"/>
              <a:t>ATCATGTA</a:t>
            </a:r>
          </a:p>
        </p:txBody>
      </p:sp>
      <p:sp>
        <p:nvSpPr>
          <p:cNvPr id="50" name="TextBox 49">
            <a:extLst>
              <a:ext uri="{FF2B5EF4-FFF2-40B4-BE49-F238E27FC236}">
                <a16:creationId xmlns:a16="http://schemas.microsoft.com/office/drawing/2014/main" id="{6CAD365B-9E94-40BD-BB54-2BD582F3CD9F}"/>
              </a:ext>
            </a:extLst>
          </p:cNvPr>
          <p:cNvSpPr txBox="1"/>
          <p:nvPr/>
        </p:nvSpPr>
        <p:spPr>
          <a:xfrm>
            <a:off x="6639800" y="2518096"/>
            <a:ext cx="660331" cy="215444"/>
          </a:xfrm>
          <a:prstGeom prst="rect">
            <a:avLst/>
          </a:prstGeom>
          <a:noFill/>
        </p:spPr>
        <p:txBody>
          <a:bodyPr wrap="square" rtlCol="0">
            <a:spAutoFit/>
          </a:bodyPr>
          <a:lstStyle/>
          <a:p>
            <a:r>
              <a:rPr lang="en-US" sz="800" dirty="0"/>
              <a:t>ATCATGTA</a:t>
            </a:r>
          </a:p>
        </p:txBody>
      </p:sp>
      <p:sp>
        <p:nvSpPr>
          <p:cNvPr id="52" name="Arrow: Right 51">
            <a:extLst>
              <a:ext uri="{FF2B5EF4-FFF2-40B4-BE49-F238E27FC236}">
                <a16:creationId xmlns:a16="http://schemas.microsoft.com/office/drawing/2014/main" id="{D3EDFD09-34FF-480F-ADE1-446D0D32BEF4}"/>
              </a:ext>
            </a:extLst>
          </p:cNvPr>
          <p:cNvSpPr/>
          <p:nvPr/>
        </p:nvSpPr>
        <p:spPr>
          <a:xfrm>
            <a:off x="7478509" y="3021028"/>
            <a:ext cx="9245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D4D73FF2-45E4-47F2-BBEA-6EF84DD6D54C}"/>
              </a:ext>
            </a:extLst>
          </p:cNvPr>
          <p:cNvSpPr/>
          <p:nvPr/>
        </p:nvSpPr>
        <p:spPr>
          <a:xfrm>
            <a:off x="9144229" y="5166964"/>
            <a:ext cx="2423424" cy="66599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0345B99-8CE5-47B6-8D05-5A3CD1E64D65}"/>
              </a:ext>
            </a:extLst>
          </p:cNvPr>
          <p:cNvSpPr/>
          <p:nvPr/>
        </p:nvSpPr>
        <p:spPr>
          <a:xfrm>
            <a:off x="9226465" y="5169761"/>
            <a:ext cx="2258952" cy="646331"/>
          </a:xfrm>
          <a:prstGeom prst="rect">
            <a:avLst/>
          </a:prstGeom>
        </p:spPr>
        <p:txBody>
          <a:bodyPr wrap="square">
            <a:spAutoFit/>
          </a:bodyPr>
          <a:lstStyle/>
          <a:p>
            <a:pPr algn="ctr"/>
            <a:r>
              <a:rPr lang="en-US" sz="3600" dirty="0">
                <a:solidFill>
                  <a:schemeClr val="bg1"/>
                </a:solidFill>
              </a:rPr>
              <a:t>Hypothesis</a:t>
            </a:r>
            <a:endParaRPr lang="en-US" dirty="0"/>
          </a:p>
        </p:txBody>
      </p:sp>
      <p:grpSp>
        <p:nvGrpSpPr>
          <p:cNvPr id="72" name="Group 71">
            <a:extLst>
              <a:ext uri="{FF2B5EF4-FFF2-40B4-BE49-F238E27FC236}">
                <a16:creationId xmlns:a16="http://schemas.microsoft.com/office/drawing/2014/main" id="{84DB6B9A-1B33-4FB8-972C-C06CF572E907}"/>
              </a:ext>
            </a:extLst>
          </p:cNvPr>
          <p:cNvGrpSpPr/>
          <p:nvPr/>
        </p:nvGrpSpPr>
        <p:grpSpPr>
          <a:xfrm>
            <a:off x="3544486" y="5983926"/>
            <a:ext cx="4939465" cy="665996"/>
            <a:chOff x="3594433" y="5983926"/>
            <a:chExt cx="4939465" cy="665996"/>
          </a:xfrm>
        </p:grpSpPr>
        <p:sp>
          <p:nvSpPr>
            <p:cNvPr id="73" name="Rectangle: Rounded Corners 72">
              <a:extLst>
                <a:ext uri="{FF2B5EF4-FFF2-40B4-BE49-F238E27FC236}">
                  <a16:creationId xmlns:a16="http://schemas.microsoft.com/office/drawing/2014/main" id="{193E1BB1-4B44-43D3-A638-8A7BDA2201ED}"/>
                </a:ext>
              </a:extLst>
            </p:cNvPr>
            <p:cNvSpPr/>
            <p:nvPr/>
          </p:nvSpPr>
          <p:spPr>
            <a:xfrm>
              <a:off x="3644382" y="5983926"/>
              <a:ext cx="4839569" cy="665996"/>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29CB6786-B8CC-452B-A292-CD019B8999C0}"/>
                </a:ext>
              </a:extLst>
            </p:cNvPr>
            <p:cNvSpPr txBox="1"/>
            <p:nvPr/>
          </p:nvSpPr>
          <p:spPr>
            <a:xfrm>
              <a:off x="3594433" y="6086091"/>
              <a:ext cx="4939465" cy="461665"/>
            </a:xfrm>
            <a:prstGeom prst="rect">
              <a:avLst/>
            </a:prstGeom>
            <a:noFill/>
          </p:spPr>
          <p:txBody>
            <a:bodyPr wrap="square" rtlCol="0">
              <a:spAutoFit/>
            </a:bodyPr>
            <a:lstStyle/>
            <a:p>
              <a:pPr algn="ctr"/>
              <a:r>
                <a:rPr lang="en-US" sz="2400" dirty="0">
                  <a:solidFill>
                    <a:schemeClr val="bg1">
                      <a:lumMod val="95000"/>
                    </a:schemeClr>
                  </a:solidFill>
                </a:rPr>
                <a:t>Sequencing error rate up to 20%!</a:t>
              </a:r>
            </a:p>
          </p:txBody>
        </p:sp>
      </p:grpSp>
      <p:sp>
        <p:nvSpPr>
          <p:cNvPr id="8" name="Arrow: Right 7">
            <a:extLst>
              <a:ext uri="{FF2B5EF4-FFF2-40B4-BE49-F238E27FC236}">
                <a16:creationId xmlns:a16="http://schemas.microsoft.com/office/drawing/2014/main" id="{5E118FA6-7453-4813-8FEF-412245E946AA}"/>
              </a:ext>
            </a:extLst>
          </p:cNvPr>
          <p:cNvSpPr/>
          <p:nvPr/>
        </p:nvSpPr>
        <p:spPr>
          <a:xfrm>
            <a:off x="2321211" y="3076443"/>
            <a:ext cx="9245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60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67F87AC-B1B9-4583-95A8-D68EBE277B29}"/>
              </a:ext>
            </a:extLst>
          </p:cNvPr>
          <p:cNvSpPr/>
          <p:nvPr/>
        </p:nvSpPr>
        <p:spPr>
          <a:xfrm>
            <a:off x="4985673" y="107586"/>
            <a:ext cx="2184710" cy="55989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28467C36-83A2-4687-AB55-CB9A1C9306BD}"/>
              </a:ext>
            </a:extLst>
          </p:cNvPr>
          <p:cNvSpPr>
            <a:spLocks noGrp="1"/>
          </p:cNvSpPr>
          <p:nvPr>
            <p:ph type="title"/>
          </p:nvPr>
        </p:nvSpPr>
        <p:spPr>
          <a:xfrm>
            <a:off x="332603" y="254462"/>
            <a:ext cx="11526794" cy="804648"/>
          </a:xfrm>
        </p:spPr>
        <p:txBody>
          <a:bodyPr>
            <a:normAutofit fontScale="90000"/>
          </a:bodyPr>
          <a:lstStyle/>
          <a:p>
            <a:r>
              <a:rPr lang="en-US" dirty="0"/>
              <a:t>A genome assembly is a </a:t>
            </a:r>
            <a:r>
              <a:rPr lang="en-US" dirty="0">
                <a:solidFill>
                  <a:schemeClr val="bg1"/>
                </a:solidFill>
              </a:rPr>
              <a:t>hypothesis</a:t>
            </a:r>
            <a:r>
              <a:rPr lang="en-US" dirty="0"/>
              <a:t> regarding the information encoded in the original DNA</a:t>
            </a:r>
          </a:p>
        </p:txBody>
      </p:sp>
      <p:sp>
        <p:nvSpPr>
          <p:cNvPr id="21" name="TextBox 20">
            <a:extLst>
              <a:ext uri="{FF2B5EF4-FFF2-40B4-BE49-F238E27FC236}">
                <a16:creationId xmlns:a16="http://schemas.microsoft.com/office/drawing/2014/main" id="{5A973EC9-0A35-4F5F-8888-D4D515D30FDE}"/>
              </a:ext>
            </a:extLst>
          </p:cNvPr>
          <p:cNvSpPr txBox="1"/>
          <p:nvPr/>
        </p:nvSpPr>
        <p:spPr>
          <a:xfrm>
            <a:off x="8346684" y="3136612"/>
            <a:ext cx="3937002" cy="584775"/>
          </a:xfrm>
          <a:prstGeom prst="rect">
            <a:avLst/>
          </a:prstGeom>
          <a:noFill/>
        </p:spPr>
        <p:txBody>
          <a:bodyPr wrap="square" rtlCol="0">
            <a:spAutoFit/>
          </a:bodyPr>
          <a:lstStyle/>
          <a:p>
            <a:r>
              <a:rPr lang="en-US" sz="3200" dirty="0"/>
              <a:t>…CGGTACAACTGGCA…</a:t>
            </a:r>
          </a:p>
        </p:txBody>
      </p:sp>
      <p:pic>
        <p:nvPicPr>
          <p:cNvPr id="2" name="Picture 1" descr="A picture containing drawing&#10;&#10;Description automatically generated">
            <a:extLst>
              <a:ext uri="{FF2B5EF4-FFF2-40B4-BE49-F238E27FC236}">
                <a16:creationId xmlns:a16="http://schemas.microsoft.com/office/drawing/2014/main" id="{45A119EA-9C6C-48AB-8E65-D51A9E195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62" y="2028825"/>
            <a:ext cx="1057275" cy="2800350"/>
          </a:xfrm>
          <a:prstGeom prst="rect">
            <a:avLst/>
          </a:prstGeom>
        </p:spPr>
      </p:pic>
      <p:sp>
        <p:nvSpPr>
          <p:cNvPr id="3" name="Rectangle: Rounded Corners 2">
            <a:extLst>
              <a:ext uri="{FF2B5EF4-FFF2-40B4-BE49-F238E27FC236}">
                <a16:creationId xmlns:a16="http://schemas.microsoft.com/office/drawing/2014/main" id="{D499DDBD-1414-4911-9700-EE8A92CB4CA2}"/>
              </a:ext>
            </a:extLst>
          </p:cNvPr>
          <p:cNvSpPr/>
          <p:nvPr/>
        </p:nvSpPr>
        <p:spPr>
          <a:xfrm>
            <a:off x="436879" y="5166964"/>
            <a:ext cx="2118853" cy="665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A73799-2696-44EA-8384-39E8EAC2E533}"/>
              </a:ext>
            </a:extLst>
          </p:cNvPr>
          <p:cNvSpPr/>
          <p:nvPr/>
        </p:nvSpPr>
        <p:spPr>
          <a:xfrm>
            <a:off x="671399" y="5176796"/>
            <a:ext cx="1649812" cy="646331"/>
          </a:xfrm>
          <a:prstGeom prst="rect">
            <a:avLst/>
          </a:prstGeom>
        </p:spPr>
        <p:txBody>
          <a:bodyPr wrap="none">
            <a:spAutoFit/>
          </a:bodyPr>
          <a:lstStyle/>
          <a:p>
            <a:pPr algn="ctr"/>
            <a:r>
              <a:rPr lang="en-US" sz="3600" dirty="0">
                <a:solidFill>
                  <a:schemeClr val="bg1"/>
                </a:solidFill>
              </a:rPr>
              <a:t>Original</a:t>
            </a:r>
            <a:endParaRPr lang="en-US" dirty="0"/>
          </a:p>
        </p:txBody>
      </p:sp>
      <p:sp>
        <p:nvSpPr>
          <p:cNvPr id="5" name="Arrow: Right 4">
            <a:extLst>
              <a:ext uri="{FF2B5EF4-FFF2-40B4-BE49-F238E27FC236}">
                <a16:creationId xmlns:a16="http://schemas.microsoft.com/office/drawing/2014/main" id="{9A7F24F9-5C92-43AF-A15D-93B2167632CA}"/>
              </a:ext>
            </a:extLst>
          </p:cNvPr>
          <p:cNvSpPr/>
          <p:nvPr/>
        </p:nvSpPr>
        <p:spPr>
          <a:xfrm>
            <a:off x="2179812" y="3053654"/>
            <a:ext cx="9245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A2596028-0876-44D2-A204-A907B5657D60}"/>
              </a:ext>
            </a:extLst>
          </p:cNvPr>
          <p:cNvCxnSpPr>
            <a:cxnSpLocks/>
          </p:cNvCxnSpPr>
          <p:nvPr/>
        </p:nvCxnSpPr>
        <p:spPr>
          <a:xfrm>
            <a:off x="3362960" y="2780009"/>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90951796-5764-490F-AE2B-2ED5746069FA}"/>
              </a:ext>
            </a:extLst>
          </p:cNvPr>
          <p:cNvCxnSpPr>
            <a:cxnSpLocks/>
          </p:cNvCxnSpPr>
          <p:nvPr/>
        </p:nvCxnSpPr>
        <p:spPr>
          <a:xfrm>
            <a:off x="3515360" y="2932409"/>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E75BAFB-995A-43B9-93B3-40CFC917BED6}"/>
              </a:ext>
            </a:extLst>
          </p:cNvPr>
          <p:cNvCxnSpPr>
            <a:cxnSpLocks/>
          </p:cNvCxnSpPr>
          <p:nvPr/>
        </p:nvCxnSpPr>
        <p:spPr>
          <a:xfrm>
            <a:off x="3296920" y="3585476"/>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695617D3-5FB4-442F-BF3E-C5B531C0A880}"/>
              </a:ext>
            </a:extLst>
          </p:cNvPr>
          <p:cNvCxnSpPr>
            <a:cxnSpLocks/>
          </p:cNvCxnSpPr>
          <p:nvPr/>
        </p:nvCxnSpPr>
        <p:spPr>
          <a:xfrm>
            <a:off x="3820160" y="3237209"/>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928E2DFE-5A71-4214-A7FD-EC1121BBF7AB}"/>
              </a:ext>
            </a:extLst>
          </p:cNvPr>
          <p:cNvCxnSpPr>
            <a:cxnSpLocks/>
          </p:cNvCxnSpPr>
          <p:nvPr/>
        </p:nvCxnSpPr>
        <p:spPr>
          <a:xfrm>
            <a:off x="4109720" y="2745698"/>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7D769C9-02F5-438F-8482-60CA2025C72D}"/>
              </a:ext>
            </a:extLst>
          </p:cNvPr>
          <p:cNvCxnSpPr>
            <a:cxnSpLocks/>
          </p:cNvCxnSpPr>
          <p:nvPr/>
        </p:nvCxnSpPr>
        <p:spPr>
          <a:xfrm>
            <a:off x="3942080" y="3343888"/>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8C48B9AD-82EA-4ADA-AD28-9AB978BF3777}"/>
              </a:ext>
            </a:extLst>
          </p:cNvPr>
          <p:cNvCxnSpPr>
            <a:cxnSpLocks/>
          </p:cNvCxnSpPr>
          <p:nvPr/>
        </p:nvCxnSpPr>
        <p:spPr>
          <a:xfrm>
            <a:off x="3606800" y="3846809"/>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7139B448-61E3-4E0E-80AB-2CE2423D15BB}"/>
              </a:ext>
            </a:extLst>
          </p:cNvPr>
          <p:cNvCxnSpPr>
            <a:cxnSpLocks/>
          </p:cNvCxnSpPr>
          <p:nvPr/>
        </p:nvCxnSpPr>
        <p:spPr>
          <a:xfrm>
            <a:off x="4109720" y="3629947"/>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0D93447A-6866-467F-B6C7-71AA47EEC697}"/>
              </a:ext>
            </a:extLst>
          </p:cNvPr>
          <p:cNvCxnSpPr>
            <a:cxnSpLocks/>
          </p:cNvCxnSpPr>
          <p:nvPr/>
        </p:nvCxnSpPr>
        <p:spPr>
          <a:xfrm>
            <a:off x="3362960" y="4178258"/>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02DF1A63-6F5D-47CC-A97A-AA3232982A1D}"/>
              </a:ext>
            </a:extLst>
          </p:cNvPr>
          <p:cNvCxnSpPr>
            <a:cxnSpLocks/>
          </p:cNvCxnSpPr>
          <p:nvPr/>
        </p:nvCxnSpPr>
        <p:spPr>
          <a:xfrm>
            <a:off x="4262120" y="4050009"/>
            <a:ext cx="640080" cy="0"/>
          </a:xfrm>
          <a:prstGeom prst="line">
            <a:avLst/>
          </a:prstGeom>
          <a:ln w="25400"/>
        </p:spPr>
        <p:style>
          <a:lnRef idx="1">
            <a:schemeClr val="dk1"/>
          </a:lnRef>
          <a:fillRef idx="0">
            <a:schemeClr val="dk1"/>
          </a:fillRef>
          <a:effectRef idx="0">
            <a:schemeClr val="dk1"/>
          </a:effectRef>
          <a:fontRef idx="minor">
            <a:schemeClr val="tx1"/>
          </a:fontRef>
        </p:style>
      </p:cxnSp>
      <p:sp>
        <p:nvSpPr>
          <p:cNvPr id="9" name="Arrow: Right 8">
            <a:extLst>
              <a:ext uri="{FF2B5EF4-FFF2-40B4-BE49-F238E27FC236}">
                <a16:creationId xmlns:a16="http://schemas.microsoft.com/office/drawing/2014/main" id="{FF7D9D9A-5243-44F0-80D9-75537F5D6480}"/>
              </a:ext>
            </a:extLst>
          </p:cNvPr>
          <p:cNvSpPr/>
          <p:nvPr/>
        </p:nvSpPr>
        <p:spPr>
          <a:xfrm>
            <a:off x="5178814" y="3081307"/>
            <a:ext cx="9245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5691352-9E18-4D9C-940C-FE9471E0B5AA}"/>
              </a:ext>
            </a:extLst>
          </p:cNvPr>
          <p:cNvSpPr txBox="1"/>
          <p:nvPr/>
        </p:nvSpPr>
        <p:spPr>
          <a:xfrm>
            <a:off x="5877380" y="2559357"/>
            <a:ext cx="660331" cy="215444"/>
          </a:xfrm>
          <a:prstGeom prst="rect">
            <a:avLst/>
          </a:prstGeom>
          <a:noFill/>
        </p:spPr>
        <p:txBody>
          <a:bodyPr wrap="square" rtlCol="0">
            <a:spAutoFit/>
          </a:bodyPr>
          <a:lstStyle/>
          <a:p>
            <a:r>
              <a:rPr lang="en-US" sz="800" dirty="0"/>
              <a:t>ATCATGTA</a:t>
            </a:r>
          </a:p>
        </p:txBody>
      </p:sp>
      <p:sp>
        <p:nvSpPr>
          <p:cNvPr id="17" name="TextBox 16">
            <a:extLst>
              <a:ext uri="{FF2B5EF4-FFF2-40B4-BE49-F238E27FC236}">
                <a16:creationId xmlns:a16="http://schemas.microsoft.com/office/drawing/2014/main" id="{7FB50188-68EF-4261-BB4B-F9E99BF0AA37}"/>
              </a:ext>
            </a:extLst>
          </p:cNvPr>
          <p:cNvSpPr txBox="1"/>
          <p:nvPr/>
        </p:nvSpPr>
        <p:spPr>
          <a:xfrm>
            <a:off x="6040223" y="2743167"/>
            <a:ext cx="660331" cy="215444"/>
          </a:xfrm>
          <a:prstGeom prst="rect">
            <a:avLst/>
          </a:prstGeom>
          <a:noFill/>
        </p:spPr>
        <p:txBody>
          <a:bodyPr wrap="square" rtlCol="0">
            <a:spAutoFit/>
          </a:bodyPr>
          <a:lstStyle/>
          <a:p>
            <a:r>
              <a:rPr lang="en-US" sz="800" dirty="0"/>
              <a:t>ATCATGTA</a:t>
            </a:r>
          </a:p>
        </p:txBody>
      </p:sp>
      <p:sp>
        <p:nvSpPr>
          <p:cNvPr id="18" name="TextBox 17">
            <a:extLst>
              <a:ext uri="{FF2B5EF4-FFF2-40B4-BE49-F238E27FC236}">
                <a16:creationId xmlns:a16="http://schemas.microsoft.com/office/drawing/2014/main" id="{52276020-CC36-4D57-938E-E24FD74878D3}"/>
              </a:ext>
            </a:extLst>
          </p:cNvPr>
          <p:cNvSpPr txBox="1"/>
          <p:nvPr/>
        </p:nvSpPr>
        <p:spPr>
          <a:xfrm>
            <a:off x="6520212" y="2985547"/>
            <a:ext cx="660331" cy="215444"/>
          </a:xfrm>
          <a:prstGeom prst="rect">
            <a:avLst/>
          </a:prstGeom>
          <a:noFill/>
        </p:spPr>
        <p:txBody>
          <a:bodyPr wrap="square" rtlCol="0">
            <a:spAutoFit/>
          </a:bodyPr>
          <a:lstStyle/>
          <a:p>
            <a:r>
              <a:rPr lang="en-US" sz="800" dirty="0"/>
              <a:t>ATCATGTA</a:t>
            </a:r>
          </a:p>
        </p:txBody>
      </p:sp>
      <p:sp>
        <p:nvSpPr>
          <p:cNvPr id="19" name="TextBox 18">
            <a:extLst>
              <a:ext uri="{FF2B5EF4-FFF2-40B4-BE49-F238E27FC236}">
                <a16:creationId xmlns:a16="http://schemas.microsoft.com/office/drawing/2014/main" id="{BAE31ED9-A34A-4209-89F8-BD98C65C0FBE}"/>
              </a:ext>
            </a:extLst>
          </p:cNvPr>
          <p:cNvSpPr txBox="1"/>
          <p:nvPr/>
        </p:nvSpPr>
        <p:spPr>
          <a:xfrm>
            <a:off x="6691916" y="3136544"/>
            <a:ext cx="660331" cy="215444"/>
          </a:xfrm>
          <a:prstGeom prst="rect">
            <a:avLst/>
          </a:prstGeom>
          <a:noFill/>
        </p:spPr>
        <p:txBody>
          <a:bodyPr wrap="square" rtlCol="0">
            <a:spAutoFit/>
          </a:bodyPr>
          <a:lstStyle/>
          <a:p>
            <a:r>
              <a:rPr lang="en-US" sz="800" dirty="0"/>
              <a:t>ATCATGTA</a:t>
            </a:r>
          </a:p>
        </p:txBody>
      </p:sp>
      <p:sp>
        <p:nvSpPr>
          <p:cNvPr id="20" name="TextBox 19">
            <a:extLst>
              <a:ext uri="{FF2B5EF4-FFF2-40B4-BE49-F238E27FC236}">
                <a16:creationId xmlns:a16="http://schemas.microsoft.com/office/drawing/2014/main" id="{7C71A2AD-F471-4E76-9BB7-17C153812681}"/>
              </a:ext>
            </a:extLst>
          </p:cNvPr>
          <p:cNvSpPr txBox="1"/>
          <p:nvPr/>
        </p:nvSpPr>
        <p:spPr>
          <a:xfrm>
            <a:off x="6912452" y="3504388"/>
            <a:ext cx="660331" cy="215444"/>
          </a:xfrm>
          <a:prstGeom prst="rect">
            <a:avLst/>
          </a:prstGeom>
          <a:noFill/>
        </p:spPr>
        <p:txBody>
          <a:bodyPr wrap="square" rtlCol="0">
            <a:spAutoFit/>
          </a:bodyPr>
          <a:lstStyle/>
          <a:p>
            <a:r>
              <a:rPr lang="en-US" sz="800" dirty="0"/>
              <a:t>ATCATGTA</a:t>
            </a:r>
          </a:p>
        </p:txBody>
      </p:sp>
      <p:sp>
        <p:nvSpPr>
          <p:cNvPr id="42" name="TextBox 41">
            <a:extLst>
              <a:ext uri="{FF2B5EF4-FFF2-40B4-BE49-F238E27FC236}">
                <a16:creationId xmlns:a16="http://schemas.microsoft.com/office/drawing/2014/main" id="{B039A6F8-2125-4B4E-8503-A194B82E155C}"/>
              </a:ext>
            </a:extLst>
          </p:cNvPr>
          <p:cNvSpPr txBox="1"/>
          <p:nvPr/>
        </p:nvSpPr>
        <p:spPr>
          <a:xfrm>
            <a:off x="6073400" y="3435689"/>
            <a:ext cx="660331" cy="215444"/>
          </a:xfrm>
          <a:prstGeom prst="rect">
            <a:avLst/>
          </a:prstGeom>
          <a:noFill/>
        </p:spPr>
        <p:txBody>
          <a:bodyPr wrap="square" rtlCol="0">
            <a:spAutoFit/>
          </a:bodyPr>
          <a:lstStyle/>
          <a:p>
            <a:r>
              <a:rPr lang="en-US" sz="800" dirty="0"/>
              <a:t>ATCATGTA</a:t>
            </a:r>
          </a:p>
        </p:txBody>
      </p:sp>
      <p:sp>
        <p:nvSpPr>
          <p:cNvPr id="44" name="TextBox 43">
            <a:extLst>
              <a:ext uri="{FF2B5EF4-FFF2-40B4-BE49-F238E27FC236}">
                <a16:creationId xmlns:a16="http://schemas.microsoft.com/office/drawing/2014/main" id="{09AD253C-D050-4510-8D67-593CC9D262B0}"/>
              </a:ext>
            </a:extLst>
          </p:cNvPr>
          <p:cNvSpPr txBox="1"/>
          <p:nvPr/>
        </p:nvSpPr>
        <p:spPr>
          <a:xfrm>
            <a:off x="6272476" y="3695811"/>
            <a:ext cx="660331" cy="215444"/>
          </a:xfrm>
          <a:prstGeom prst="rect">
            <a:avLst/>
          </a:prstGeom>
          <a:noFill/>
        </p:spPr>
        <p:txBody>
          <a:bodyPr wrap="square" rtlCol="0">
            <a:spAutoFit/>
          </a:bodyPr>
          <a:lstStyle/>
          <a:p>
            <a:r>
              <a:rPr lang="en-US" sz="800" dirty="0"/>
              <a:t>ATCATGTA</a:t>
            </a:r>
          </a:p>
        </p:txBody>
      </p:sp>
      <p:sp>
        <p:nvSpPr>
          <p:cNvPr id="46" name="TextBox 45">
            <a:extLst>
              <a:ext uri="{FF2B5EF4-FFF2-40B4-BE49-F238E27FC236}">
                <a16:creationId xmlns:a16="http://schemas.microsoft.com/office/drawing/2014/main" id="{63DB2A65-F97B-4DE3-B098-997C65022A2A}"/>
              </a:ext>
            </a:extLst>
          </p:cNvPr>
          <p:cNvSpPr txBox="1"/>
          <p:nvPr/>
        </p:nvSpPr>
        <p:spPr>
          <a:xfrm>
            <a:off x="6974943" y="3825808"/>
            <a:ext cx="660331" cy="215444"/>
          </a:xfrm>
          <a:prstGeom prst="rect">
            <a:avLst/>
          </a:prstGeom>
          <a:noFill/>
        </p:spPr>
        <p:txBody>
          <a:bodyPr wrap="square" rtlCol="0">
            <a:spAutoFit/>
          </a:bodyPr>
          <a:lstStyle/>
          <a:p>
            <a:r>
              <a:rPr lang="en-US" sz="800" dirty="0"/>
              <a:t>ATCATGTA</a:t>
            </a:r>
          </a:p>
        </p:txBody>
      </p:sp>
      <p:sp>
        <p:nvSpPr>
          <p:cNvPr id="48" name="TextBox 47">
            <a:extLst>
              <a:ext uri="{FF2B5EF4-FFF2-40B4-BE49-F238E27FC236}">
                <a16:creationId xmlns:a16="http://schemas.microsoft.com/office/drawing/2014/main" id="{21A1C499-B9E4-4ADF-B337-F25F0597F557}"/>
              </a:ext>
            </a:extLst>
          </p:cNvPr>
          <p:cNvSpPr txBox="1"/>
          <p:nvPr/>
        </p:nvSpPr>
        <p:spPr>
          <a:xfrm>
            <a:off x="6212943" y="4063655"/>
            <a:ext cx="660331" cy="215444"/>
          </a:xfrm>
          <a:prstGeom prst="rect">
            <a:avLst/>
          </a:prstGeom>
          <a:noFill/>
        </p:spPr>
        <p:txBody>
          <a:bodyPr wrap="square" rtlCol="0">
            <a:spAutoFit/>
          </a:bodyPr>
          <a:lstStyle/>
          <a:p>
            <a:r>
              <a:rPr lang="en-US" sz="800" dirty="0"/>
              <a:t>ATCATGTA</a:t>
            </a:r>
          </a:p>
        </p:txBody>
      </p:sp>
      <p:sp>
        <p:nvSpPr>
          <p:cNvPr id="50" name="TextBox 49">
            <a:extLst>
              <a:ext uri="{FF2B5EF4-FFF2-40B4-BE49-F238E27FC236}">
                <a16:creationId xmlns:a16="http://schemas.microsoft.com/office/drawing/2014/main" id="{6CAD365B-9E94-40BD-BB54-2BD582F3CD9F}"/>
              </a:ext>
            </a:extLst>
          </p:cNvPr>
          <p:cNvSpPr txBox="1"/>
          <p:nvPr/>
        </p:nvSpPr>
        <p:spPr>
          <a:xfrm>
            <a:off x="6639800" y="2518096"/>
            <a:ext cx="660331" cy="215444"/>
          </a:xfrm>
          <a:prstGeom prst="rect">
            <a:avLst/>
          </a:prstGeom>
          <a:noFill/>
        </p:spPr>
        <p:txBody>
          <a:bodyPr wrap="square" rtlCol="0">
            <a:spAutoFit/>
          </a:bodyPr>
          <a:lstStyle/>
          <a:p>
            <a:r>
              <a:rPr lang="en-US" sz="800" dirty="0"/>
              <a:t>ATCATGTA</a:t>
            </a:r>
          </a:p>
        </p:txBody>
      </p:sp>
      <p:sp>
        <p:nvSpPr>
          <p:cNvPr id="52" name="Arrow: Right 51">
            <a:extLst>
              <a:ext uri="{FF2B5EF4-FFF2-40B4-BE49-F238E27FC236}">
                <a16:creationId xmlns:a16="http://schemas.microsoft.com/office/drawing/2014/main" id="{D3EDFD09-34FF-480F-ADE1-446D0D32BEF4}"/>
              </a:ext>
            </a:extLst>
          </p:cNvPr>
          <p:cNvSpPr/>
          <p:nvPr/>
        </p:nvSpPr>
        <p:spPr>
          <a:xfrm>
            <a:off x="7478509" y="3021028"/>
            <a:ext cx="9245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D4D73FF2-45E4-47F2-BBEA-6EF84DD6D54C}"/>
              </a:ext>
            </a:extLst>
          </p:cNvPr>
          <p:cNvSpPr/>
          <p:nvPr/>
        </p:nvSpPr>
        <p:spPr>
          <a:xfrm>
            <a:off x="9144229" y="5166964"/>
            <a:ext cx="2423424" cy="66599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0345B99-8CE5-47B6-8D05-5A3CD1E64D65}"/>
              </a:ext>
            </a:extLst>
          </p:cNvPr>
          <p:cNvSpPr/>
          <p:nvPr/>
        </p:nvSpPr>
        <p:spPr>
          <a:xfrm>
            <a:off x="9226465" y="5169761"/>
            <a:ext cx="2258952" cy="646331"/>
          </a:xfrm>
          <a:prstGeom prst="rect">
            <a:avLst/>
          </a:prstGeom>
        </p:spPr>
        <p:txBody>
          <a:bodyPr wrap="square">
            <a:spAutoFit/>
          </a:bodyPr>
          <a:lstStyle/>
          <a:p>
            <a:pPr algn="ctr"/>
            <a:r>
              <a:rPr lang="en-US" sz="3600" dirty="0">
                <a:solidFill>
                  <a:schemeClr val="bg1"/>
                </a:solidFill>
              </a:rPr>
              <a:t>Hypothesis</a:t>
            </a:r>
            <a:endParaRPr lang="en-US" dirty="0"/>
          </a:p>
        </p:txBody>
      </p:sp>
      <p:grpSp>
        <p:nvGrpSpPr>
          <p:cNvPr id="72" name="Group 71">
            <a:extLst>
              <a:ext uri="{FF2B5EF4-FFF2-40B4-BE49-F238E27FC236}">
                <a16:creationId xmlns:a16="http://schemas.microsoft.com/office/drawing/2014/main" id="{84DB6B9A-1B33-4FB8-972C-C06CF572E907}"/>
              </a:ext>
            </a:extLst>
          </p:cNvPr>
          <p:cNvGrpSpPr/>
          <p:nvPr/>
        </p:nvGrpSpPr>
        <p:grpSpPr>
          <a:xfrm>
            <a:off x="3544486" y="5983926"/>
            <a:ext cx="4939465" cy="665996"/>
            <a:chOff x="3594433" y="5983926"/>
            <a:chExt cx="4939465" cy="665996"/>
          </a:xfrm>
        </p:grpSpPr>
        <p:sp>
          <p:nvSpPr>
            <p:cNvPr id="73" name="Rectangle: Rounded Corners 72">
              <a:extLst>
                <a:ext uri="{FF2B5EF4-FFF2-40B4-BE49-F238E27FC236}">
                  <a16:creationId xmlns:a16="http://schemas.microsoft.com/office/drawing/2014/main" id="{193E1BB1-4B44-43D3-A638-8A7BDA2201ED}"/>
                </a:ext>
              </a:extLst>
            </p:cNvPr>
            <p:cNvSpPr/>
            <p:nvPr/>
          </p:nvSpPr>
          <p:spPr>
            <a:xfrm>
              <a:off x="3644382" y="5983926"/>
              <a:ext cx="4839569" cy="665996"/>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29CB6786-B8CC-452B-A292-CD019B8999C0}"/>
                </a:ext>
              </a:extLst>
            </p:cNvPr>
            <p:cNvSpPr txBox="1"/>
            <p:nvPr/>
          </p:nvSpPr>
          <p:spPr>
            <a:xfrm>
              <a:off x="3594433" y="6086091"/>
              <a:ext cx="4939465" cy="461665"/>
            </a:xfrm>
            <a:prstGeom prst="rect">
              <a:avLst/>
            </a:prstGeom>
            <a:noFill/>
          </p:spPr>
          <p:txBody>
            <a:bodyPr wrap="square" rtlCol="0">
              <a:spAutoFit/>
            </a:bodyPr>
            <a:lstStyle/>
            <a:p>
              <a:pPr algn="ctr"/>
              <a:r>
                <a:rPr lang="en-US" sz="2400" dirty="0">
                  <a:solidFill>
                    <a:schemeClr val="bg1">
                      <a:lumMod val="95000"/>
                    </a:schemeClr>
                  </a:solidFill>
                </a:rPr>
                <a:t>Sequencing error rate up to 20%!</a:t>
              </a:r>
            </a:p>
          </p:txBody>
        </p:sp>
      </p:grpSp>
      <p:sp>
        <p:nvSpPr>
          <p:cNvPr id="8" name="Rectangle 7">
            <a:extLst>
              <a:ext uri="{FF2B5EF4-FFF2-40B4-BE49-F238E27FC236}">
                <a16:creationId xmlns:a16="http://schemas.microsoft.com/office/drawing/2014/main" id="{A778B273-D9E6-4EBC-A276-DC03BD58069C}"/>
              </a:ext>
            </a:extLst>
          </p:cNvPr>
          <p:cNvSpPr/>
          <p:nvPr/>
        </p:nvSpPr>
        <p:spPr>
          <a:xfrm>
            <a:off x="0" y="6689"/>
            <a:ext cx="12192000" cy="6858000"/>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CB9B0A4-A9A8-4C10-9995-EE68CC8CAFC7}"/>
              </a:ext>
            </a:extLst>
          </p:cNvPr>
          <p:cNvSpPr txBox="1"/>
          <p:nvPr/>
        </p:nvSpPr>
        <p:spPr>
          <a:xfrm>
            <a:off x="0" y="1950720"/>
            <a:ext cx="12192000" cy="2308324"/>
          </a:xfrm>
          <a:prstGeom prst="rect">
            <a:avLst/>
          </a:prstGeom>
          <a:solidFill>
            <a:schemeClr val="bg1"/>
          </a:solidFill>
        </p:spPr>
        <p:txBody>
          <a:bodyPr wrap="square" rtlCol="0">
            <a:spAutoFit/>
          </a:bodyPr>
          <a:lstStyle/>
          <a:p>
            <a:pPr algn="ctr"/>
            <a:r>
              <a:rPr lang="en-US" sz="4800" dirty="0"/>
              <a:t>Goal of Genome Assembly:</a:t>
            </a:r>
          </a:p>
          <a:p>
            <a:pPr algn="ctr"/>
            <a:r>
              <a:rPr lang="en-US" sz="4800" dirty="0"/>
              <a:t>Accurate chromosome-level representations of the original strand of DNA</a:t>
            </a:r>
          </a:p>
        </p:txBody>
      </p:sp>
      <p:cxnSp>
        <p:nvCxnSpPr>
          <p:cNvPr id="13" name="Straight Connector 12">
            <a:extLst>
              <a:ext uri="{FF2B5EF4-FFF2-40B4-BE49-F238E27FC236}">
                <a16:creationId xmlns:a16="http://schemas.microsoft.com/office/drawing/2014/main" id="{2BEDA4CC-BDCB-42D6-BF52-9961E1F8185D}"/>
              </a:ext>
            </a:extLst>
          </p:cNvPr>
          <p:cNvCxnSpPr/>
          <p:nvPr/>
        </p:nvCxnSpPr>
        <p:spPr>
          <a:xfrm>
            <a:off x="223520" y="3429000"/>
            <a:ext cx="2301732" cy="0"/>
          </a:xfrm>
          <a:prstGeom prst="line">
            <a:avLst/>
          </a:prstGeom>
          <a:ln w="3810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8858784-6B31-48D2-AD06-46402733F048}"/>
              </a:ext>
            </a:extLst>
          </p:cNvPr>
          <p:cNvCxnSpPr>
            <a:cxnSpLocks/>
          </p:cNvCxnSpPr>
          <p:nvPr/>
        </p:nvCxnSpPr>
        <p:spPr>
          <a:xfrm>
            <a:off x="2631440" y="3429000"/>
            <a:ext cx="4638211" cy="0"/>
          </a:xfrm>
          <a:prstGeom prst="line">
            <a:avLst/>
          </a:prstGeom>
          <a:ln w="38100" cap="rnd">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156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DC72B4D-0881-498C-BB6D-F431F7EE61CA}"/>
              </a:ext>
            </a:extLst>
          </p:cNvPr>
          <p:cNvGraphicFramePr>
            <a:graphicFrameLocks noGrp="1"/>
          </p:cNvGraphicFramePr>
          <p:nvPr>
            <p:extLst>
              <p:ext uri="{D42A27DB-BD31-4B8C-83A1-F6EECF244321}">
                <p14:modId xmlns:p14="http://schemas.microsoft.com/office/powerpoint/2010/main" val="456110087"/>
              </p:ext>
            </p:extLst>
          </p:nvPr>
        </p:nvGraphicFramePr>
        <p:xfrm>
          <a:off x="383458" y="1460806"/>
          <a:ext cx="11425084" cy="3936387"/>
        </p:xfrm>
        <a:graphic>
          <a:graphicData uri="http://schemas.openxmlformats.org/drawingml/2006/table">
            <a:tbl>
              <a:tblPr firstRow="1" bandRow="1">
                <a:tableStyleId>{2D5ABB26-0587-4C30-8999-92F81FD0307C}</a:tableStyleId>
              </a:tblPr>
              <a:tblGrid>
                <a:gridCol w="1081548">
                  <a:extLst>
                    <a:ext uri="{9D8B030D-6E8A-4147-A177-3AD203B41FA5}">
                      <a16:colId xmlns:a16="http://schemas.microsoft.com/office/drawing/2014/main" val="1183419011"/>
                    </a:ext>
                  </a:extLst>
                </a:gridCol>
                <a:gridCol w="10343536">
                  <a:extLst>
                    <a:ext uri="{9D8B030D-6E8A-4147-A177-3AD203B41FA5}">
                      <a16:colId xmlns:a16="http://schemas.microsoft.com/office/drawing/2014/main" val="2834125590"/>
                    </a:ext>
                  </a:extLst>
                </a:gridCol>
              </a:tblGrid>
              <a:tr h="1312129">
                <a:tc>
                  <a:txBody>
                    <a:bodyPr/>
                    <a:lstStyle/>
                    <a:p>
                      <a:pPr algn="ctr"/>
                      <a:r>
                        <a:rPr lang="en-US" sz="4000" dirty="0">
                          <a:solidFill>
                            <a:schemeClr val="tx1"/>
                          </a:solidFill>
                        </a:rPr>
                        <a:t>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4000" dirty="0">
                          <a:solidFill>
                            <a:schemeClr val="tx1"/>
                          </a:solidFill>
                        </a:rPr>
                        <a:t>A brief history of sequencing technology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0926891"/>
                  </a:ext>
                </a:extLst>
              </a:tr>
              <a:tr h="1312129">
                <a:tc>
                  <a:txBody>
                    <a:bodyPr/>
                    <a:lstStyle/>
                    <a:p>
                      <a:pPr algn="ctr"/>
                      <a:r>
                        <a:rPr lang="en-US" sz="4000" dirty="0">
                          <a:solidFill>
                            <a:schemeClr val="tx1"/>
                          </a:solidFill>
                        </a:rPr>
                        <a:t>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4000" i="1" dirty="0">
                          <a:solidFill>
                            <a:schemeClr val="tx1"/>
                          </a:solidFill>
                        </a:rPr>
                        <a:t>de novo </a:t>
                      </a:r>
                      <a:r>
                        <a:rPr lang="en-US" sz="4000" i="0" dirty="0">
                          <a:solidFill>
                            <a:schemeClr val="tx1"/>
                          </a:solidFill>
                        </a:rPr>
                        <a:t>Assembly: reads, contigs, and scaffolds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7939168"/>
                  </a:ext>
                </a:extLst>
              </a:tr>
              <a:tr h="1312129">
                <a:tc>
                  <a:txBody>
                    <a:bodyPr/>
                    <a:lstStyle/>
                    <a:p>
                      <a:pPr algn="ctr"/>
                      <a:r>
                        <a:rPr lang="en-US" sz="4000" dirty="0">
                          <a:solidFill>
                            <a:schemeClr val="tx1"/>
                          </a:solidFill>
                        </a:rPr>
                        <a:t>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chemeClr val="tx1"/>
                          </a:solidFill>
                        </a:rPr>
                        <a:t>Practical considerations for genome assembly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7625163"/>
                  </a:ext>
                </a:extLst>
              </a:tr>
            </a:tbl>
          </a:graphicData>
        </a:graphic>
      </p:graphicFrame>
    </p:spTree>
    <p:extLst>
      <p:ext uri="{BB962C8B-B14F-4D97-AF65-F5344CB8AC3E}">
        <p14:creationId xmlns:p14="http://schemas.microsoft.com/office/powerpoint/2010/main" val="3436188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34B0E60E-DB86-D970-8335-15883AEC541C}"/>
              </a:ext>
            </a:extLst>
          </p:cNvPr>
          <p:cNvGraphicFramePr>
            <a:graphicFrameLocks noGrp="1"/>
          </p:cNvGraphicFramePr>
          <p:nvPr>
            <p:extLst>
              <p:ext uri="{D42A27DB-BD31-4B8C-83A1-F6EECF244321}">
                <p14:modId xmlns:p14="http://schemas.microsoft.com/office/powerpoint/2010/main" val="2999866180"/>
              </p:ext>
            </p:extLst>
          </p:nvPr>
        </p:nvGraphicFramePr>
        <p:xfrm>
          <a:off x="383458" y="1460806"/>
          <a:ext cx="11425084" cy="3936387"/>
        </p:xfrm>
        <a:graphic>
          <a:graphicData uri="http://schemas.openxmlformats.org/drawingml/2006/table">
            <a:tbl>
              <a:tblPr firstRow="1" bandRow="1">
                <a:tableStyleId>{2D5ABB26-0587-4C30-8999-92F81FD0307C}</a:tableStyleId>
              </a:tblPr>
              <a:tblGrid>
                <a:gridCol w="1081548">
                  <a:extLst>
                    <a:ext uri="{9D8B030D-6E8A-4147-A177-3AD203B41FA5}">
                      <a16:colId xmlns:a16="http://schemas.microsoft.com/office/drawing/2014/main" val="1183419011"/>
                    </a:ext>
                  </a:extLst>
                </a:gridCol>
                <a:gridCol w="10343536">
                  <a:extLst>
                    <a:ext uri="{9D8B030D-6E8A-4147-A177-3AD203B41FA5}">
                      <a16:colId xmlns:a16="http://schemas.microsoft.com/office/drawing/2014/main" val="2834125590"/>
                    </a:ext>
                  </a:extLst>
                </a:gridCol>
              </a:tblGrid>
              <a:tr h="1312129">
                <a:tc>
                  <a:txBody>
                    <a:bodyPr/>
                    <a:lstStyle/>
                    <a:p>
                      <a:pPr algn="ctr"/>
                      <a:r>
                        <a:rPr lang="en-US" sz="4000" dirty="0">
                          <a:solidFill>
                            <a:schemeClr val="tx1"/>
                          </a:solidFill>
                        </a:rPr>
                        <a:t>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4000" dirty="0">
                          <a:solidFill>
                            <a:schemeClr val="tx1"/>
                          </a:solidFill>
                        </a:rPr>
                        <a:t>A brief history of sequencing technology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0926891"/>
                  </a:ext>
                </a:extLst>
              </a:tr>
              <a:tr h="1312129">
                <a:tc>
                  <a:txBody>
                    <a:bodyPr/>
                    <a:lstStyle/>
                    <a:p>
                      <a:pPr algn="ctr"/>
                      <a:r>
                        <a:rPr lang="en-US" sz="4000" dirty="0">
                          <a:solidFill>
                            <a:schemeClr val="bg2">
                              <a:lumMod val="90000"/>
                            </a:schemeClr>
                          </a:solidFill>
                        </a:rPr>
                        <a:t>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4000" i="1" dirty="0">
                          <a:solidFill>
                            <a:schemeClr val="bg2">
                              <a:lumMod val="90000"/>
                            </a:schemeClr>
                          </a:solidFill>
                        </a:rPr>
                        <a:t>de novo </a:t>
                      </a:r>
                      <a:r>
                        <a:rPr lang="en-US" sz="4000" i="0" dirty="0">
                          <a:solidFill>
                            <a:schemeClr val="bg2">
                              <a:lumMod val="90000"/>
                            </a:schemeClr>
                          </a:solidFill>
                        </a:rPr>
                        <a:t>Assembly: reads, contigs, and scaffolds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7939168"/>
                  </a:ext>
                </a:extLst>
              </a:tr>
              <a:tr h="1312129">
                <a:tc>
                  <a:txBody>
                    <a:bodyPr/>
                    <a:lstStyle/>
                    <a:p>
                      <a:pPr algn="ctr"/>
                      <a:r>
                        <a:rPr lang="en-US" sz="4000" dirty="0">
                          <a:solidFill>
                            <a:schemeClr val="bg2">
                              <a:lumMod val="90000"/>
                            </a:schemeClr>
                          </a:solidFill>
                        </a:rPr>
                        <a:t>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chemeClr val="bg2">
                              <a:lumMod val="90000"/>
                            </a:schemeClr>
                          </a:solidFill>
                        </a:rPr>
                        <a:t>Practical considerations for genome assembly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7625163"/>
                  </a:ext>
                </a:extLst>
              </a:tr>
            </a:tbl>
          </a:graphicData>
        </a:graphic>
      </p:graphicFrame>
    </p:spTree>
    <p:extLst>
      <p:ext uri="{BB962C8B-B14F-4D97-AF65-F5344CB8AC3E}">
        <p14:creationId xmlns:p14="http://schemas.microsoft.com/office/powerpoint/2010/main" val="3058822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A1E03-578D-4797-8DBC-76328F52BA53}"/>
              </a:ext>
            </a:extLst>
          </p:cNvPr>
          <p:cNvSpPr>
            <a:spLocks noGrp="1"/>
          </p:cNvSpPr>
          <p:nvPr>
            <p:ph type="title"/>
          </p:nvPr>
        </p:nvSpPr>
        <p:spPr/>
        <p:txBody>
          <a:bodyPr>
            <a:normAutofit fontScale="90000"/>
          </a:bodyPr>
          <a:lstStyle/>
          <a:p>
            <a:r>
              <a:rPr lang="en-US" dirty="0"/>
              <a:t>Synthesizing and reading long fragments of DNA is hard</a:t>
            </a:r>
          </a:p>
        </p:txBody>
      </p:sp>
      <p:sp>
        <p:nvSpPr>
          <p:cNvPr id="4" name="TextBox 3">
            <a:extLst>
              <a:ext uri="{FF2B5EF4-FFF2-40B4-BE49-F238E27FC236}">
                <a16:creationId xmlns:a16="http://schemas.microsoft.com/office/drawing/2014/main" id="{ED5D3AB9-2B0F-4625-BEDE-855F6E64BD2A}"/>
              </a:ext>
            </a:extLst>
          </p:cNvPr>
          <p:cNvSpPr txBox="1"/>
          <p:nvPr/>
        </p:nvSpPr>
        <p:spPr>
          <a:xfrm>
            <a:off x="467360" y="1991360"/>
            <a:ext cx="7620000" cy="246221"/>
          </a:xfrm>
          <a:prstGeom prst="rect">
            <a:avLst/>
          </a:prstGeom>
          <a:noFill/>
        </p:spPr>
        <p:txBody>
          <a:bodyPr wrap="square" rtlCol="0">
            <a:spAutoFit/>
          </a:bodyPr>
          <a:lstStyle/>
          <a:p>
            <a:r>
              <a:rPr lang="en-US" sz="1000" dirty="0"/>
              <a:t>…TAGAAAACGCGATCTTACGGCGGTACATTAGGGTTCTACCCCAACCTCTTCGAGCAGTTAATGCGCGGGACGTCCGGAGTTCTCTCGCAATCTGAACATT…</a:t>
            </a:r>
          </a:p>
        </p:txBody>
      </p:sp>
    </p:spTree>
    <p:extLst>
      <p:ext uri="{BB962C8B-B14F-4D97-AF65-F5344CB8AC3E}">
        <p14:creationId xmlns:p14="http://schemas.microsoft.com/office/powerpoint/2010/main" val="427262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A1E03-578D-4797-8DBC-76328F52BA53}"/>
              </a:ext>
            </a:extLst>
          </p:cNvPr>
          <p:cNvSpPr>
            <a:spLocks noGrp="1"/>
          </p:cNvSpPr>
          <p:nvPr>
            <p:ph type="title"/>
          </p:nvPr>
        </p:nvSpPr>
        <p:spPr/>
        <p:txBody>
          <a:bodyPr>
            <a:normAutofit fontScale="90000"/>
          </a:bodyPr>
          <a:lstStyle/>
          <a:p>
            <a:r>
              <a:rPr lang="en-US" dirty="0"/>
              <a:t>Synthesizing and reading long fragments of DNA is hard</a:t>
            </a:r>
          </a:p>
        </p:txBody>
      </p:sp>
      <p:sp>
        <p:nvSpPr>
          <p:cNvPr id="4" name="TextBox 3">
            <a:extLst>
              <a:ext uri="{FF2B5EF4-FFF2-40B4-BE49-F238E27FC236}">
                <a16:creationId xmlns:a16="http://schemas.microsoft.com/office/drawing/2014/main" id="{ED5D3AB9-2B0F-4625-BEDE-855F6E64BD2A}"/>
              </a:ext>
            </a:extLst>
          </p:cNvPr>
          <p:cNvSpPr txBox="1"/>
          <p:nvPr/>
        </p:nvSpPr>
        <p:spPr>
          <a:xfrm>
            <a:off x="467360" y="1991360"/>
            <a:ext cx="7620000" cy="246221"/>
          </a:xfrm>
          <a:prstGeom prst="rect">
            <a:avLst/>
          </a:prstGeom>
          <a:noFill/>
        </p:spPr>
        <p:txBody>
          <a:bodyPr wrap="square" rtlCol="0">
            <a:spAutoFit/>
          </a:bodyPr>
          <a:lstStyle/>
          <a:p>
            <a:r>
              <a:rPr lang="en-US" sz="1000" dirty="0"/>
              <a:t>…TAGAAAACGCGATCTTACGGCGGTACATTAGGGTTCTACCCCAACCTCTTCGAGCAGTTAATGCGCGGGACGTCCGGAGTTCTCTCGCAATCTGAACATT…</a:t>
            </a:r>
          </a:p>
        </p:txBody>
      </p:sp>
      <p:pic>
        <p:nvPicPr>
          <p:cNvPr id="5" name="Graphic 4">
            <a:extLst>
              <a:ext uri="{FF2B5EF4-FFF2-40B4-BE49-F238E27FC236}">
                <a16:creationId xmlns:a16="http://schemas.microsoft.com/office/drawing/2014/main" id="{54D7B799-CE94-4426-8AF7-73D1B981DA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82427" y="1276388"/>
            <a:ext cx="1816320" cy="1676163"/>
          </a:xfrm>
          <a:prstGeom prst="rect">
            <a:avLst/>
          </a:prstGeom>
        </p:spPr>
      </p:pic>
      <p:sp>
        <p:nvSpPr>
          <p:cNvPr id="6" name="TextBox 5">
            <a:extLst>
              <a:ext uri="{FF2B5EF4-FFF2-40B4-BE49-F238E27FC236}">
                <a16:creationId xmlns:a16="http://schemas.microsoft.com/office/drawing/2014/main" id="{DB10413C-9BB4-451E-A805-B6434C7EDC44}"/>
              </a:ext>
            </a:extLst>
          </p:cNvPr>
          <p:cNvSpPr txBox="1"/>
          <p:nvPr/>
        </p:nvSpPr>
        <p:spPr>
          <a:xfrm rot="243853">
            <a:off x="8849359" y="1557151"/>
            <a:ext cx="1310640" cy="523220"/>
          </a:xfrm>
          <a:prstGeom prst="rect">
            <a:avLst/>
          </a:prstGeom>
          <a:noFill/>
        </p:spPr>
        <p:txBody>
          <a:bodyPr wrap="square" rtlCol="0">
            <a:spAutoFit/>
          </a:bodyPr>
          <a:lstStyle/>
          <a:p>
            <a:pPr algn="ctr"/>
            <a:r>
              <a:rPr lang="en-US" sz="1400" dirty="0">
                <a:solidFill>
                  <a:schemeClr val="bg1"/>
                </a:solidFill>
              </a:rPr>
              <a:t>The Human Genome</a:t>
            </a:r>
          </a:p>
        </p:txBody>
      </p:sp>
    </p:spTree>
    <p:extLst>
      <p:ext uri="{BB962C8B-B14F-4D97-AF65-F5344CB8AC3E}">
        <p14:creationId xmlns:p14="http://schemas.microsoft.com/office/powerpoint/2010/main" val="1214610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A1E03-578D-4797-8DBC-76328F52BA53}"/>
              </a:ext>
            </a:extLst>
          </p:cNvPr>
          <p:cNvSpPr>
            <a:spLocks noGrp="1"/>
          </p:cNvSpPr>
          <p:nvPr>
            <p:ph type="title"/>
          </p:nvPr>
        </p:nvSpPr>
        <p:spPr/>
        <p:txBody>
          <a:bodyPr>
            <a:normAutofit fontScale="90000"/>
          </a:bodyPr>
          <a:lstStyle/>
          <a:p>
            <a:r>
              <a:rPr lang="en-US" dirty="0"/>
              <a:t>Synthesizing and reading long fragments of DNA is hard</a:t>
            </a:r>
          </a:p>
        </p:txBody>
      </p:sp>
      <p:sp>
        <p:nvSpPr>
          <p:cNvPr id="4" name="TextBox 3">
            <a:extLst>
              <a:ext uri="{FF2B5EF4-FFF2-40B4-BE49-F238E27FC236}">
                <a16:creationId xmlns:a16="http://schemas.microsoft.com/office/drawing/2014/main" id="{ED5D3AB9-2B0F-4625-BEDE-855F6E64BD2A}"/>
              </a:ext>
            </a:extLst>
          </p:cNvPr>
          <p:cNvSpPr txBox="1"/>
          <p:nvPr/>
        </p:nvSpPr>
        <p:spPr>
          <a:xfrm>
            <a:off x="467360" y="1991360"/>
            <a:ext cx="7620000" cy="246221"/>
          </a:xfrm>
          <a:prstGeom prst="rect">
            <a:avLst/>
          </a:prstGeom>
          <a:noFill/>
        </p:spPr>
        <p:txBody>
          <a:bodyPr wrap="square" rtlCol="0">
            <a:spAutoFit/>
          </a:bodyPr>
          <a:lstStyle/>
          <a:p>
            <a:r>
              <a:rPr lang="en-US" sz="1000" dirty="0"/>
              <a:t>…TAGAAAACGCGATCTTACGGCGGTACATTAGGGTTCTACCCCAACCTCTTCGAGCAGTTAATGCGCGGGACGTCCGGAGTTCTCTCGCAATCTGAACATT…</a:t>
            </a:r>
          </a:p>
        </p:txBody>
      </p:sp>
      <p:pic>
        <p:nvPicPr>
          <p:cNvPr id="5" name="Graphic 4">
            <a:extLst>
              <a:ext uri="{FF2B5EF4-FFF2-40B4-BE49-F238E27FC236}">
                <a16:creationId xmlns:a16="http://schemas.microsoft.com/office/drawing/2014/main" id="{54D7B799-CE94-4426-8AF7-73D1B981DA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82427" y="1276388"/>
            <a:ext cx="1816320" cy="1676163"/>
          </a:xfrm>
          <a:prstGeom prst="rect">
            <a:avLst/>
          </a:prstGeom>
        </p:spPr>
      </p:pic>
      <p:sp>
        <p:nvSpPr>
          <p:cNvPr id="6" name="TextBox 5">
            <a:extLst>
              <a:ext uri="{FF2B5EF4-FFF2-40B4-BE49-F238E27FC236}">
                <a16:creationId xmlns:a16="http://schemas.microsoft.com/office/drawing/2014/main" id="{DB10413C-9BB4-451E-A805-B6434C7EDC44}"/>
              </a:ext>
            </a:extLst>
          </p:cNvPr>
          <p:cNvSpPr txBox="1"/>
          <p:nvPr/>
        </p:nvSpPr>
        <p:spPr>
          <a:xfrm rot="243853">
            <a:off x="8849359" y="1557151"/>
            <a:ext cx="1310640" cy="523220"/>
          </a:xfrm>
          <a:prstGeom prst="rect">
            <a:avLst/>
          </a:prstGeom>
          <a:noFill/>
        </p:spPr>
        <p:txBody>
          <a:bodyPr wrap="square" rtlCol="0">
            <a:spAutoFit/>
          </a:bodyPr>
          <a:lstStyle/>
          <a:p>
            <a:pPr algn="ctr"/>
            <a:r>
              <a:rPr lang="en-US" sz="1400" dirty="0">
                <a:solidFill>
                  <a:schemeClr val="bg1"/>
                </a:solidFill>
              </a:rPr>
              <a:t>The Human Genome</a:t>
            </a:r>
          </a:p>
        </p:txBody>
      </p:sp>
      <p:sp>
        <p:nvSpPr>
          <p:cNvPr id="3" name="TextBox 2">
            <a:extLst>
              <a:ext uri="{FF2B5EF4-FFF2-40B4-BE49-F238E27FC236}">
                <a16:creationId xmlns:a16="http://schemas.microsoft.com/office/drawing/2014/main" id="{CE2407C7-E5A4-4586-A3B1-5B0819D86027}"/>
              </a:ext>
            </a:extLst>
          </p:cNvPr>
          <p:cNvSpPr txBox="1"/>
          <p:nvPr/>
        </p:nvSpPr>
        <p:spPr>
          <a:xfrm>
            <a:off x="9019747" y="1084312"/>
            <a:ext cx="741680" cy="1631216"/>
          </a:xfrm>
          <a:prstGeom prst="rect">
            <a:avLst/>
          </a:prstGeom>
          <a:noFill/>
        </p:spPr>
        <p:txBody>
          <a:bodyPr wrap="square" rtlCol="0">
            <a:spAutoFit/>
          </a:bodyPr>
          <a:lstStyle/>
          <a:p>
            <a:r>
              <a:rPr lang="en-US" sz="10000" dirty="0">
                <a:solidFill>
                  <a:schemeClr val="accent2"/>
                </a:solidFill>
              </a:rPr>
              <a:t>x</a:t>
            </a:r>
          </a:p>
        </p:txBody>
      </p:sp>
      <p:sp>
        <p:nvSpPr>
          <p:cNvPr id="7" name="TextBox 6">
            <a:extLst>
              <a:ext uri="{FF2B5EF4-FFF2-40B4-BE49-F238E27FC236}">
                <a16:creationId xmlns:a16="http://schemas.microsoft.com/office/drawing/2014/main" id="{101F1BED-E9EF-46CF-A3BA-EFFFE1890053}"/>
              </a:ext>
            </a:extLst>
          </p:cNvPr>
          <p:cNvSpPr txBox="1"/>
          <p:nvPr/>
        </p:nvSpPr>
        <p:spPr>
          <a:xfrm>
            <a:off x="3251200" y="4876800"/>
            <a:ext cx="2052320" cy="461665"/>
          </a:xfrm>
          <a:prstGeom prst="rect">
            <a:avLst/>
          </a:prstGeom>
          <a:noFill/>
        </p:spPr>
        <p:txBody>
          <a:bodyPr wrap="square" rtlCol="0">
            <a:spAutoFit/>
          </a:bodyPr>
          <a:lstStyle/>
          <a:p>
            <a:r>
              <a:rPr lang="en-US" sz="2400" dirty="0"/>
              <a:t>CGGTAACTCAG</a:t>
            </a:r>
          </a:p>
        </p:txBody>
      </p:sp>
      <p:sp>
        <p:nvSpPr>
          <p:cNvPr id="9" name="TextBox 8">
            <a:extLst>
              <a:ext uri="{FF2B5EF4-FFF2-40B4-BE49-F238E27FC236}">
                <a16:creationId xmlns:a16="http://schemas.microsoft.com/office/drawing/2014/main" id="{A06BC3D7-11DC-446D-B2B9-3E7372CA7F16}"/>
              </a:ext>
            </a:extLst>
          </p:cNvPr>
          <p:cNvSpPr txBox="1"/>
          <p:nvPr/>
        </p:nvSpPr>
        <p:spPr>
          <a:xfrm>
            <a:off x="1545303" y="5471652"/>
            <a:ext cx="2052320" cy="461665"/>
          </a:xfrm>
          <a:prstGeom prst="rect">
            <a:avLst/>
          </a:prstGeom>
          <a:noFill/>
        </p:spPr>
        <p:txBody>
          <a:bodyPr wrap="square" rtlCol="0">
            <a:spAutoFit/>
          </a:bodyPr>
          <a:lstStyle/>
          <a:p>
            <a:r>
              <a:rPr lang="en-US" sz="2400" dirty="0"/>
              <a:t>TAGAAAACGC</a:t>
            </a:r>
          </a:p>
        </p:txBody>
      </p:sp>
      <p:sp>
        <p:nvSpPr>
          <p:cNvPr id="11" name="TextBox 10">
            <a:extLst>
              <a:ext uri="{FF2B5EF4-FFF2-40B4-BE49-F238E27FC236}">
                <a16:creationId xmlns:a16="http://schemas.microsoft.com/office/drawing/2014/main" id="{F0CA0DD6-0AE8-4E68-A463-7B445FAA10F7}"/>
              </a:ext>
            </a:extLst>
          </p:cNvPr>
          <p:cNvSpPr txBox="1"/>
          <p:nvPr/>
        </p:nvSpPr>
        <p:spPr>
          <a:xfrm>
            <a:off x="4711290" y="5338465"/>
            <a:ext cx="2052320" cy="461665"/>
          </a:xfrm>
          <a:prstGeom prst="rect">
            <a:avLst/>
          </a:prstGeom>
          <a:noFill/>
        </p:spPr>
        <p:txBody>
          <a:bodyPr wrap="square" rtlCol="0">
            <a:spAutoFit/>
          </a:bodyPr>
          <a:lstStyle/>
          <a:p>
            <a:r>
              <a:rPr lang="en-US" sz="2400" dirty="0"/>
              <a:t>CTACCC</a:t>
            </a:r>
          </a:p>
        </p:txBody>
      </p:sp>
      <p:sp>
        <p:nvSpPr>
          <p:cNvPr id="13" name="TextBox 12">
            <a:extLst>
              <a:ext uri="{FF2B5EF4-FFF2-40B4-BE49-F238E27FC236}">
                <a16:creationId xmlns:a16="http://schemas.microsoft.com/office/drawing/2014/main" id="{B6A2C9FF-B7F0-447B-9B2E-21789D73BB2A}"/>
              </a:ext>
            </a:extLst>
          </p:cNvPr>
          <p:cNvSpPr txBox="1"/>
          <p:nvPr/>
        </p:nvSpPr>
        <p:spPr>
          <a:xfrm>
            <a:off x="4809613" y="4390555"/>
            <a:ext cx="2220452" cy="461665"/>
          </a:xfrm>
          <a:prstGeom prst="rect">
            <a:avLst/>
          </a:prstGeom>
          <a:noFill/>
        </p:spPr>
        <p:txBody>
          <a:bodyPr wrap="square" rtlCol="0">
            <a:spAutoFit/>
          </a:bodyPr>
          <a:lstStyle/>
          <a:p>
            <a:r>
              <a:rPr lang="en-US" sz="2400" dirty="0"/>
              <a:t>GGACGTCCGGA</a:t>
            </a:r>
          </a:p>
        </p:txBody>
      </p:sp>
      <p:sp>
        <p:nvSpPr>
          <p:cNvPr id="15" name="TextBox 14">
            <a:extLst>
              <a:ext uri="{FF2B5EF4-FFF2-40B4-BE49-F238E27FC236}">
                <a16:creationId xmlns:a16="http://schemas.microsoft.com/office/drawing/2014/main" id="{421B5034-6DF5-4E15-8563-DF1F4CDC949D}"/>
              </a:ext>
            </a:extLst>
          </p:cNvPr>
          <p:cNvSpPr txBox="1"/>
          <p:nvPr/>
        </p:nvSpPr>
        <p:spPr>
          <a:xfrm>
            <a:off x="601406" y="4605672"/>
            <a:ext cx="2052320" cy="461665"/>
          </a:xfrm>
          <a:prstGeom prst="rect">
            <a:avLst/>
          </a:prstGeom>
          <a:noFill/>
        </p:spPr>
        <p:txBody>
          <a:bodyPr wrap="square" rtlCol="0">
            <a:spAutoFit/>
          </a:bodyPr>
          <a:lstStyle/>
          <a:p>
            <a:r>
              <a:rPr lang="en-US" sz="2400" dirty="0"/>
              <a:t>CGGTACAT</a:t>
            </a:r>
          </a:p>
        </p:txBody>
      </p:sp>
    </p:spTree>
    <p:extLst>
      <p:ext uri="{BB962C8B-B14F-4D97-AF65-F5344CB8AC3E}">
        <p14:creationId xmlns:p14="http://schemas.microsoft.com/office/powerpoint/2010/main" val="3265540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500809E-00D3-48D6-8659-3B0ED31B13A9}"/>
              </a:ext>
            </a:extLst>
          </p:cNvPr>
          <p:cNvSpPr/>
          <p:nvPr/>
        </p:nvSpPr>
        <p:spPr>
          <a:xfrm>
            <a:off x="10010840" y="4817579"/>
            <a:ext cx="1187336" cy="42950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A1E03-578D-4797-8DBC-76328F52BA53}"/>
              </a:ext>
            </a:extLst>
          </p:cNvPr>
          <p:cNvSpPr>
            <a:spLocks noGrp="1"/>
          </p:cNvSpPr>
          <p:nvPr>
            <p:ph type="title"/>
          </p:nvPr>
        </p:nvSpPr>
        <p:spPr/>
        <p:txBody>
          <a:bodyPr>
            <a:normAutofit fontScale="90000"/>
          </a:bodyPr>
          <a:lstStyle/>
          <a:p>
            <a:r>
              <a:rPr lang="en-US" dirty="0"/>
              <a:t>Synthesizing and reading long fragments of DNA is hard</a:t>
            </a:r>
          </a:p>
        </p:txBody>
      </p:sp>
      <p:sp>
        <p:nvSpPr>
          <p:cNvPr id="4" name="TextBox 3">
            <a:extLst>
              <a:ext uri="{FF2B5EF4-FFF2-40B4-BE49-F238E27FC236}">
                <a16:creationId xmlns:a16="http://schemas.microsoft.com/office/drawing/2014/main" id="{ED5D3AB9-2B0F-4625-BEDE-855F6E64BD2A}"/>
              </a:ext>
            </a:extLst>
          </p:cNvPr>
          <p:cNvSpPr txBox="1"/>
          <p:nvPr/>
        </p:nvSpPr>
        <p:spPr>
          <a:xfrm>
            <a:off x="467360" y="1991360"/>
            <a:ext cx="7620000" cy="246221"/>
          </a:xfrm>
          <a:prstGeom prst="rect">
            <a:avLst/>
          </a:prstGeom>
          <a:noFill/>
        </p:spPr>
        <p:txBody>
          <a:bodyPr wrap="square" rtlCol="0">
            <a:spAutoFit/>
          </a:bodyPr>
          <a:lstStyle/>
          <a:p>
            <a:r>
              <a:rPr lang="en-US" sz="1000" dirty="0"/>
              <a:t>…TAGAAAACGCGATCTTACGGCGGTACATTAGGGTTCTACCCCAACCTCTTCGAGCAGTTAATGCGCGGGACGTCCGGAGTTCTCTCGCAATCTGAACATT…</a:t>
            </a:r>
          </a:p>
        </p:txBody>
      </p:sp>
      <p:pic>
        <p:nvPicPr>
          <p:cNvPr id="5" name="Graphic 4">
            <a:extLst>
              <a:ext uri="{FF2B5EF4-FFF2-40B4-BE49-F238E27FC236}">
                <a16:creationId xmlns:a16="http://schemas.microsoft.com/office/drawing/2014/main" id="{54D7B799-CE94-4426-8AF7-73D1B981DA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82427" y="1276388"/>
            <a:ext cx="1816320" cy="1676163"/>
          </a:xfrm>
          <a:prstGeom prst="rect">
            <a:avLst/>
          </a:prstGeom>
        </p:spPr>
      </p:pic>
      <p:sp>
        <p:nvSpPr>
          <p:cNvPr id="6" name="TextBox 5">
            <a:extLst>
              <a:ext uri="{FF2B5EF4-FFF2-40B4-BE49-F238E27FC236}">
                <a16:creationId xmlns:a16="http://schemas.microsoft.com/office/drawing/2014/main" id="{DB10413C-9BB4-451E-A805-B6434C7EDC44}"/>
              </a:ext>
            </a:extLst>
          </p:cNvPr>
          <p:cNvSpPr txBox="1"/>
          <p:nvPr/>
        </p:nvSpPr>
        <p:spPr>
          <a:xfrm rot="243853">
            <a:off x="8849359" y="1557151"/>
            <a:ext cx="1310640" cy="523220"/>
          </a:xfrm>
          <a:prstGeom prst="rect">
            <a:avLst/>
          </a:prstGeom>
          <a:noFill/>
        </p:spPr>
        <p:txBody>
          <a:bodyPr wrap="square" rtlCol="0">
            <a:spAutoFit/>
          </a:bodyPr>
          <a:lstStyle/>
          <a:p>
            <a:pPr algn="ctr"/>
            <a:r>
              <a:rPr lang="en-US" sz="1400" dirty="0">
                <a:solidFill>
                  <a:schemeClr val="bg1"/>
                </a:solidFill>
              </a:rPr>
              <a:t>The Human Genome</a:t>
            </a:r>
          </a:p>
        </p:txBody>
      </p:sp>
      <p:sp>
        <p:nvSpPr>
          <p:cNvPr id="3" name="TextBox 2">
            <a:extLst>
              <a:ext uri="{FF2B5EF4-FFF2-40B4-BE49-F238E27FC236}">
                <a16:creationId xmlns:a16="http://schemas.microsoft.com/office/drawing/2014/main" id="{CE2407C7-E5A4-4586-A3B1-5B0819D86027}"/>
              </a:ext>
            </a:extLst>
          </p:cNvPr>
          <p:cNvSpPr txBox="1"/>
          <p:nvPr/>
        </p:nvSpPr>
        <p:spPr>
          <a:xfrm>
            <a:off x="9019747" y="1084312"/>
            <a:ext cx="741680" cy="1631216"/>
          </a:xfrm>
          <a:prstGeom prst="rect">
            <a:avLst/>
          </a:prstGeom>
          <a:noFill/>
        </p:spPr>
        <p:txBody>
          <a:bodyPr wrap="square" rtlCol="0">
            <a:spAutoFit/>
          </a:bodyPr>
          <a:lstStyle/>
          <a:p>
            <a:r>
              <a:rPr lang="en-US" sz="10000" dirty="0">
                <a:solidFill>
                  <a:schemeClr val="accent2"/>
                </a:solidFill>
              </a:rPr>
              <a:t>x</a:t>
            </a:r>
          </a:p>
        </p:txBody>
      </p:sp>
      <p:sp>
        <p:nvSpPr>
          <p:cNvPr id="8" name="TextBox 7">
            <a:extLst>
              <a:ext uri="{FF2B5EF4-FFF2-40B4-BE49-F238E27FC236}">
                <a16:creationId xmlns:a16="http://schemas.microsoft.com/office/drawing/2014/main" id="{7F9A445F-BEFD-4AB7-BC5C-02D71BFE696A}"/>
              </a:ext>
            </a:extLst>
          </p:cNvPr>
          <p:cNvSpPr txBox="1"/>
          <p:nvPr/>
        </p:nvSpPr>
        <p:spPr>
          <a:xfrm>
            <a:off x="8087360" y="4692134"/>
            <a:ext cx="3211379" cy="646331"/>
          </a:xfrm>
          <a:prstGeom prst="rect">
            <a:avLst/>
          </a:prstGeom>
          <a:noFill/>
        </p:spPr>
        <p:txBody>
          <a:bodyPr wrap="square" rtlCol="0">
            <a:spAutoFit/>
          </a:bodyPr>
          <a:lstStyle/>
          <a:p>
            <a:r>
              <a:rPr lang="en-US" sz="3600" dirty="0"/>
              <a:t>Sequence </a:t>
            </a:r>
            <a:r>
              <a:rPr lang="en-US" sz="3600" i="1" dirty="0">
                <a:solidFill>
                  <a:schemeClr val="bg1"/>
                </a:solidFill>
              </a:rPr>
              <a:t>reads</a:t>
            </a:r>
            <a:endParaRPr lang="en-US" sz="3600" dirty="0">
              <a:solidFill>
                <a:schemeClr val="bg1"/>
              </a:solidFill>
            </a:endParaRPr>
          </a:p>
        </p:txBody>
      </p:sp>
      <p:sp>
        <p:nvSpPr>
          <p:cNvPr id="9" name="TextBox 8">
            <a:extLst>
              <a:ext uri="{FF2B5EF4-FFF2-40B4-BE49-F238E27FC236}">
                <a16:creationId xmlns:a16="http://schemas.microsoft.com/office/drawing/2014/main" id="{D26B9C55-5228-4C48-8F8E-299AD70D6483}"/>
              </a:ext>
            </a:extLst>
          </p:cNvPr>
          <p:cNvSpPr txBox="1"/>
          <p:nvPr/>
        </p:nvSpPr>
        <p:spPr>
          <a:xfrm>
            <a:off x="3251200" y="4876800"/>
            <a:ext cx="2052320" cy="461665"/>
          </a:xfrm>
          <a:prstGeom prst="rect">
            <a:avLst/>
          </a:prstGeom>
          <a:noFill/>
        </p:spPr>
        <p:txBody>
          <a:bodyPr wrap="square" rtlCol="0">
            <a:spAutoFit/>
          </a:bodyPr>
          <a:lstStyle/>
          <a:p>
            <a:r>
              <a:rPr lang="en-US" sz="2400" dirty="0"/>
              <a:t>CGGTAACTCAG</a:t>
            </a:r>
          </a:p>
        </p:txBody>
      </p:sp>
      <p:sp>
        <p:nvSpPr>
          <p:cNvPr id="13" name="TextBox 12">
            <a:extLst>
              <a:ext uri="{FF2B5EF4-FFF2-40B4-BE49-F238E27FC236}">
                <a16:creationId xmlns:a16="http://schemas.microsoft.com/office/drawing/2014/main" id="{FAE9C189-FD79-4ACF-B0B9-A9123B3AD3FD}"/>
              </a:ext>
            </a:extLst>
          </p:cNvPr>
          <p:cNvSpPr txBox="1"/>
          <p:nvPr/>
        </p:nvSpPr>
        <p:spPr>
          <a:xfrm>
            <a:off x="1545303" y="5471652"/>
            <a:ext cx="2052320" cy="461665"/>
          </a:xfrm>
          <a:prstGeom prst="rect">
            <a:avLst/>
          </a:prstGeom>
          <a:noFill/>
        </p:spPr>
        <p:txBody>
          <a:bodyPr wrap="square" rtlCol="0">
            <a:spAutoFit/>
          </a:bodyPr>
          <a:lstStyle/>
          <a:p>
            <a:r>
              <a:rPr lang="en-US" sz="2400" dirty="0"/>
              <a:t>TAGAAAACGC</a:t>
            </a:r>
          </a:p>
        </p:txBody>
      </p:sp>
      <p:sp>
        <p:nvSpPr>
          <p:cNvPr id="15" name="TextBox 14">
            <a:extLst>
              <a:ext uri="{FF2B5EF4-FFF2-40B4-BE49-F238E27FC236}">
                <a16:creationId xmlns:a16="http://schemas.microsoft.com/office/drawing/2014/main" id="{26C22432-851A-419A-930A-1548C7A78218}"/>
              </a:ext>
            </a:extLst>
          </p:cNvPr>
          <p:cNvSpPr txBox="1"/>
          <p:nvPr/>
        </p:nvSpPr>
        <p:spPr>
          <a:xfrm>
            <a:off x="4711290" y="5338465"/>
            <a:ext cx="2052320" cy="461665"/>
          </a:xfrm>
          <a:prstGeom prst="rect">
            <a:avLst/>
          </a:prstGeom>
          <a:noFill/>
        </p:spPr>
        <p:txBody>
          <a:bodyPr wrap="square" rtlCol="0">
            <a:spAutoFit/>
          </a:bodyPr>
          <a:lstStyle/>
          <a:p>
            <a:r>
              <a:rPr lang="en-US" sz="2400" dirty="0"/>
              <a:t>CTACCC</a:t>
            </a:r>
          </a:p>
        </p:txBody>
      </p:sp>
      <p:sp>
        <p:nvSpPr>
          <p:cNvPr id="17" name="TextBox 16">
            <a:extLst>
              <a:ext uri="{FF2B5EF4-FFF2-40B4-BE49-F238E27FC236}">
                <a16:creationId xmlns:a16="http://schemas.microsoft.com/office/drawing/2014/main" id="{37126718-25BD-454F-B2D9-915493693D38}"/>
              </a:ext>
            </a:extLst>
          </p:cNvPr>
          <p:cNvSpPr txBox="1"/>
          <p:nvPr/>
        </p:nvSpPr>
        <p:spPr>
          <a:xfrm>
            <a:off x="4809613" y="4390555"/>
            <a:ext cx="2220452" cy="461665"/>
          </a:xfrm>
          <a:prstGeom prst="rect">
            <a:avLst/>
          </a:prstGeom>
          <a:noFill/>
        </p:spPr>
        <p:txBody>
          <a:bodyPr wrap="square" rtlCol="0">
            <a:spAutoFit/>
          </a:bodyPr>
          <a:lstStyle/>
          <a:p>
            <a:r>
              <a:rPr lang="en-US" sz="2400" dirty="0"/>
              <a:t>GGACGTCCGGA</a:t>
            </a:r>
          </a:p>
        </p:txBody>
      </p:sp>
      <p:sp>
        <p:nvSpPr>
          <p:cNvPr id="19" name="TextBox 18">
            <a:extLst>
              <a:ext uri="{FF2B5EF4-FFF2-40B4-BE49-F238E27FC236}">
                <a16:creationId xmlns:a16="http://schemas.microsoft.com/office/drawing/2014/main" id="{DE3C1C22-C918-42F9-A295-7ABA7EC1B358}"/>
              </a:ext>
            </a:extLst>
          </p:cNvPr>
          <p:cNvSpPr txBox="1"/>
          <p:nvPr/>
        </p:nvSpPr>
        <p:spPr>
          <a:xfrm>
            <a:off x="601406" y="4605672"/>
            <a:ext cx="2052320" cy="461665"/>
          </a:xfrm>
          <a:prstGeom prst="rect">
            <a:avLst/>
          </a:prstGeom>
          <a:noFill/>
        </p:spPr>
        <p:txBody>
          <a:bodyPr wrap="square" rtlCol="0">
            <a:spAutoFit/>
          </a:bodyPr>
          <a:lstStyle/>
          <a:p>
            <a:r>
              <a:rPr lang="en-US" sz="2400" dirty="0"/>
              <a:t>CGGTACAT</a:t>
            </a:r>
          </a:p>
        </p:txBody>
      </p:sp>
    </p:spTree>
    <p:extLst>
      <p:ext uri="{BB962C8B-B14F-4D97-AF65-F5344CB8AC3E}">
        <p14:creationId xmlns:p14="http://schemas.microsoft.com/office/powerpoint/2010/main" val="2764770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D6AF-7A67-4C32-B431-805556D3A4B3}"/>
              </a:ext>
            </a:extLst>
          </p:cNvPr>
          <p:cNvSpPr>
            <a:spLocks noGrp="1"/>
          </p:cNvSpPr>
          <p:nvPr>
            <p:ph type="title"/>
          </p:nvPr>
        </p:nvSpPr>
        <p:spPr/>
        <p:txBody>
          <a:bodyPr/>
          <a:lstStyle/>
          <a:p>
            <a:r>
              <a:rPr lang="en-US" dirty="0"/>
              <a:t>Reads are short fragments of sequenced DNA</a:t>
            </a:r>
          </a:p>
        </p:txBody>
      </p:sp>
      <p:sp>
        <p:nvSpPr>
          <p:cNvPr id="3" name="Content Placeholder 2">
            <a:extLst>
              <a:ext uri="{FF2B5EF4-FFF2-40B4-BE49-F238E27FC236}">
                <a16:creationId xmlns:a16="http://schemas.microsoft.com/office/drawing/2014/main" id="{24AB58B8-52C6-4150-84C7-FFC15470DF8E}"/>
              </a:ext>
            </a:extLst>
          </p:cNvPr>
          <p:cNvSpPr>
            <a:spLocks noGrp="1"/>
          </p:cNvSpPr>
          <p:nvPr>
            <p:ph idx="1"/>
          </p:nvPr>
        </p:nvSpPr>
        <p:spPr>
          <a:xfrm>
            <a:off x="195649" y="1054443"/>
            <a:ext cx="11526794" cy="1617637"/>
          </a:xfrm>
        </p:spPr>
        <p:txBody>
          <a:bodyPr>
            <a:normAutofit/>
          </a:bodyPr>
          <a:lstStyle/>
          <a:p>
            <a:endParaRPr lang="en-US" dirty="0"/>
          </a:p>
          <a:p>
            <a:r>
              <a:rPr lang="en-US" dirty="0"/>
              <a:t>Read length depends on sequencing platform</a:t>
            </a:r>
          </a:p>
          <a:p>
            <a:endParaRPr lang="en-US" dirty="0"/>
          </a:p>
          <a:p>
            <a:pPr marL="0" indent="0">
              <a:buNone/>
            </a:pPr>
            <a:endParaRPr lang="en-US" dirty="0"/>
          </a:p>
        </p:txBody>
      </p:sp>
      <p:graphicFrame>
        <p:nvGraphicFramePr>
          <p:cNvPr id="5" name="Table 4">
            <a:extLst>
              <a:ext uri="{FF2B5EF4-FFF2-40B4-BE49-F238E27FC236}">
                <a16:creationId xmlns:a16="http://schemas.microsoft.com/office/drawing/2014/main" id="{3AED1792-6BC5-494F-9835-61901D2E3949}"/>
              </a:ext>
            </a:extLst>
          </p:cNvPr>
          <p:cNvGraphicFramePr>
            <a:graphicFrameLocks noGrp="1"/>
          </p:cNvGraphicFramePr>
          <p:nvPr>
            <p:extLst>
              <p:ext uri="{D42A27DB-BD31-4B8C-83A1-F6EECF244321}">
                <p14:modId xmlns:p14="http://schemas.microsoft.com/office/powerpoint/2010/main" val="38565302"/>
              </p:ext>
            </p:extLst>
          </p:nvPr>
        </p:nvGraphicFramePr>
        <p:xfrm>
          <a:off x="1445343" y="2512019"/>
          <a:ext cx="9566787" cy="2253407"/>
        </p:xfrm>
        <a:graphic>
          <a:graphicData uri="http://schemas.openxmlformats.org/drawingml/2006/table">
            <a:tbl>
              <a:tblPr firstRow="1" bandRow="1">
                <a:tableStyleId>{9D7B26C5-4107-4FEC-AEDC-1716B250A1EF}</a:tableStyleId>
              </a:tblPr>
              <a:tblGrid>
                <a:gridCol w="3188929">
                  <a:extLst>
                    <a:ext uri="{9D8B030D-6E8A-4147-A177-3AD203B41FA5}">
                      <a16:colId xmlns:a16="http://schemas.microsoft.com/office/drawing/2014/main" val="629882769"/>
                    </a:ext>
                  </a:extLst>
                </a:gridCol>
                <a:gridCol w="3188929">
                  <a:extLst>
                    <a:ext uri="{9D8B030D-6E8A-4147-A177-3AD203B41FA5}">
                      <a16:colId xmlns:a16="http://schemas.microsoft.com/office/drawing/2014/main" val="754142688"/>
                    </a:ext>
                  </a:extLst>
                </a:gridCol>
                <a:gridCol w="3188929">
                  <a:extLst>
                    <a:ext uri="{9D8B030D-6E8A-4147-A177-3AD203B41FA5}">
                      <a16:colId xmlns:a16="http://schemas.microsoft.com/office/drawing/2014/main" val="2410793666"/>
                    </a:ext>
                  </a:extLst>
                </a:gridCol>
              </a:tblGrid>
              <a:tr h="478155">
                <a:tc>
                  <a:txBody>
                    <a:bodyPr/>
                    <a:lstStyle/>
                    <a:p>
                      <a:r>
                        <a:rPr lang="en-US" sz="2300" dirty="0"/>
                        <a:t>Platform</a:t>
                      </a:r>
                    </a:p>
                  </a:txBody>
                  <a:tcPr marL="117901" marR="117901" marT="58951" marB="58951"/>
                </a:tc>
                <a:tc>
                  <a:txBody>
                    <a:bodyPr/>
                    <a:lstStyle/>
                    <a:p>
                      <a:r>
                        <a:rPr lang="en-US" sz="2300" dirty="0"/>
                        <a:t>Typical read length</a:t>
                      </a:r>
                    </a:p>
                  </a:txBody>
                  <a:tcPr marL="117901" marR="117901" marT="58951" marB="58951"/>
                </a:tc>
                <a:tc>
                  <a:txBody>
                    <a:bodyPr/>
                    <a:lstStyle/>
                    <a:p>
                      <a:r>
                        <a:rPr lang="en-US" sz="2300" dirty="0"/>
                        <a:t># of reads to cover human genome once</a:t>
                      </a:r>
                    </a:p>
                  </a:txBody>
                  <a:tcPr marL="117901" marR="117901" marT="58951" marB="58951"/>
                </a:tc>
                <a:extLst>
                  <a:ext uri="{0D108BD9-81ED-4DB2-BD59-A6C34878D82A}">
                    <a16:rowId xmlns:a16="http://schemas.microsoft.com/office/drawing/2014/main" val="3225075748"/>
                  </a:ext>
                </a:extLst>
              </a:tr>
              <a:tr h="478155">
                <a:tc>
                  <a:txBody>
                    <a:bodyPr/>
                    <a:lstStyle/>
                    <a:p>
                      <a:r>
                        <a:rPr lang="en-US" sz="2300" dirty="0"/>
                        <a:t>Sanger</a:t>
                      </a:r>
                    </a:p>
                  </a:txBody>
                  <a:tcPr marL="117901" marR="117901" marT="58951" marB="58951"/>
                </a:tc>
                <a:tc>
                  <a:txBody>
                    <a:bodyPr/>
                    <a:lstStyle/>
                    <a:p>
                      <a:r>
                        <a:rPr lang="en-US" sz="2300" dirty="0"/>
                        <a:t>800 bp</a:t>
                      </a:r>
                    </a:p>
                  </a:txBody>
                  <a:tcPr marL="117901" marR="117901" marT="58951" marB="58951"/>
                </a:tc>
                <a:tc>
                  <a:txBody>
                    <a:bodyPr/>
                    <a:lstStyle/>
                    <a:p>
                      <a:r>
                        <a:rPr lang="en-US" sz="2300" dirty="0"/>
                        <a:t>3.75 million</a:t>
                      </a:r>
                    </a:p>
                  </a:txBody>
                  <a:tcPr marL="117901" marR="117901" marT="58951" marB="58951"/>
                </a:tc>
                <a:extLst>
                  <a:ext uri="{0D108BD9-81ED-4DB2-BD59-A6C34878D82A}">
                    <a16:rowId xmlns:a16="http://schemas.microsoft.com/office/drawing/2014/main" val="2951488404"/>
                  </a:ext>
                </a:extLst>
              </a:tr>
              <a:tr h="478155">
                <a:tc>
                  <a:txBody>
                    <a:bodyPr/>
                    <a:lstStyle/>
                    <a:p>
                      <a:r>
                        <a:rPr lang="en-US" sz="2300" dirty="0"/>
                        <a:t>Illumina paired-end</a:t>
                      </a:r>
                    </a:p>
                  </a:txBody>
                  <a:tcPr marL="117901" marR="117901" marT="58951" marB="58951"/>
                </a:tc>
                <a:tc>
                  <a:txBody>
                    <a:bodyPr/>
                    <a:lstStyle/>
                    <a:p>
                      <a:r>
                        <a:rPr lang="en-US" sz="2300" dirty="0"/>
                        <a:t>150 bp</a:t>
                      </a:r>
                    </a:p>
                  </a:txBody>
                  <a:tcPr marL="117901" marR="117901" marT="58951" marB="58951"/>
                </a:tc>
                <a:tc>
                  <a:txBody>
                    <a:bodyPr/>
                    <a:lstStyle/>
                    <a:p>
                      <a:r>
                        <a:rPr lang="en-US" sz="2300" dirty="0"/>
                        <a:t>20 million</a:t>
                      </a:r>
                    </a:p>
                  </a:txBody>
                  <a:tcPr marL="117901" marR="117901" marT="58951" marB="58951"/>
                </a:tc>
                <a:extLst>
                  <a:ext uri="{0D108BD9-81ED-4DB2-BD59-A6C34878D82A}">
                    <a16:rowId xmlns:a16="http://schemas.microsoft.com/office/drawing/2014/main" val="137202600"/>
                  </a:ext>
                </a:extLst>
              </a:tr>
              <a:tr h="478155">
                <a:tc>
                  <a:txBody>
                    <a:bodyPr/>
                    <a:lstStyle/>
                    <a:p>
                      <a:r>
                        <a:rPr lang="en-US" sz="2300" dirty="0"/>
                        <a:t>Long read technologies</a:t>
                      </a:r>
                    </a:p>
                  </a:txBody>
                  <a:tcPr marL="117901" marR="117901" marT="58951" marB="58951"/>
                </a:tc>
                <a:tc>
                  <a:txBody>
                    <a:bodyPr/>
                    <a:lstStyle/>
                    <a:p>
                      <a:r>
                        <a:rPr lang="en-US" sz="2300" dirty="0"/>
                        <a:t>&gt;10,000 bp</a:t>
                      </a:r>
                    </a:p>
                  </a:txBody>
                  <a:tcPr marL="117901" marR="117901" marT="58951" marB="58951"/>
                </a:tc>
                <a:tc>
                  <a:txBody>
                    <a:bodyPr/>
                    <a:lstStyle/>
                    <a:p>
                      <a:r>
                        <a:rPr lang="en-US" sz="2300" dirty="0"/>
                        <a:t>300,000</a:t>
                      </a:r>
                    </a:p>
                  </a:txBody>
                  <a:tcPr marL="117901" marR="117901" marT="58951" marB="58951"/>
                </a:tc>
                <a:extLst>
                  <a:ext uri="{0D108BD9-81ED-4DB2-BD59-A6C34878D82A}">
                    <a16:rowId xmlns:a16="http://schemas.microsoft.com/office/drawing/2014/main" val="1541439401"/>
                  </a:ext>
                </a:extLst>
              </a:tr>
            </a:tbl>
          </a:graphicData>
        </a:graphic>
      </p:graphicFrame>
    </p:spTree>
    <p:extLst>
      <p:ext uri="{BB962C8B-B14F-4D97-AF65-F5344CB8AC3E}">
        <p14:creationId xmlns:p14="http://schemas.microsoft.com/office/powerpoint/2010/main" val="706089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D6AF-7A67-4C32-B431-805556D3A4B3}"/>
              </a:ext>
            </a:extLst>
          </p:cNvPr>
          <p:cNvSpPr>
            <a:spLocks noGrp="1"/>
          </p:cNvSpPr>
          <p:nvPr>
            <p:ph type="title"/>
          </p:nvPr>
        </p:nvSpPr>
        <p:spPr/>
        <p:txBody>
          <a:bodyPr/>
          <a:lstStyle/>
          <a:p>
            <a:r>
              <a:rPr lang="en-US" dirty="0"/>
              <a:t>Reads are short fragments of sequenced DNA</a:t>
            </a:r>
          </a:p>
        </p:txBody>
      </p:sp>
      <p:sp>
        <p:nvSpPr>
          <p:cNvPr id="3" name="Content Placeholder 2">
            <a:extLst>
              <a:ext uri="{FF2B5EF4-FFF2-40B4-BE49-F238E27FC236}">
                <a16:creationId xmlns:a16="http://schemas.microsoft.com/office/drawing/2014/main" id="{24AB58B8-52C6-4150-84C7-FFC15470DF8E}"/>
              </a:ext>
            </a:extLst>
          </p:cNvPr>
          <p:cNvSpPr>
            <a:spLocks noGrp="1"/>
          </p:cNvSpPr>
          <p:nvPr>
            <p:ph idx="1"/>
          </p:nvPr>
        </p:nvSpPr>
        <p:spPr>
          <a:xfrm>
            <a:off x="195649" y="1054443"/>
            <a:ext cx="11526794" cy="1617637"/>
          </a:xfrm>
        </p:spPr>
        <p:txBody>
          <a:bodyPr>
            <a:normAutofit/>
          </a:bodyPr>
          <a:lstStyle/>
          <a:p>
            <a:endParaRPr lang="en-US" dirty="0"/>
          </a:p>
          <a:p>
            <a:r>
              <a:rPr lang="en-US" dirty="0"/>
              <a:t>Read length depends on sequencing platform</a:t>
            </a:r>
          </a:p>
          <a:p>
            <a:endParaRPr lang="en-US" dirty="0"/>
          </a:p>
          <a:p>
            <a:pPr marL="0" indent="0">
              <a:buNone/>
            </a:pPr>
            <a:endParaRPr lang="en-US" dirty="0"/>
          </a:p>
        </p:txBody>
      </p:sp>
      <p:sp>
        <p:nvSpPr>
          <p:cNvPr id="4" name="TextBox 3">
            <a:extLst>
              <a:ext uri="{FF2B5EF4-FFF2-40B4-BE49-F238E27FC236}">
                <a16:creationId xmlns:a16="http://schemas.microsoft.com/office/drawing/2014/main" id="{3B687C77-5A06-4F6E-ABB5-7CAAA979604C}"/>
              </a:ext>
            </a:extLst>
          </p:cNvPr>
          <p:cNvSpPr txBox="1"/>
          <p:nvPr/>
        </p:nvSpPr>
        <p:spPr>
          <a:xfrm>
            <a:off x="0" y="5303520"/>
            <a:ext cx="12192000" cy="954107"/>
          </a:xfrm>
          <a:prstGeom prst="rect">
            <a:avLst/>
          </a:prstGeom>
          <a:solidFill>
            <a:schemeClr val="tx1">
              <a:lumMod val="65000"/>
              <a:lumOff val="35000"/>
            </a:schemeClr>
          </a:solidFill>
        </p:spPr>
        <p:txBody>
          <a:bodyPr wrap="square" rtlCol="0">
            <a:spAutoFit/>
          </a:bodyPr>
          <a:lstStyle/>
          <a:p>
            <a:pPr algn="ctr"/>
            <a:r>
              <a:rPr lang="en-US" sz="2800" dirty="0">
                <a:solidFill>
                  <a:schemeClr val="bg1"/>
                </a:solidFill>
              </a:rPr>
              <a:t>Instead of a single linear representation of DNA, we end up with many short, overlapping pieces of the original DNA </a:t>
            </a:r>
          </a:p>
        </p:txBody>
      </p:sp>
      <p:sp>
        <p:nvSpPr>
          <p:cNvPr id="6" name="Rectangle: Rounded Corners 5">
            <a:extLst>
              <a:ext uri="{FF2B5EF4-FFF2-40B4-BE49-F238E27FC236}">
                <a16:creationId xmlns:a16="http://schemas.microsoft.com/office/drawing/2014/main" id="{6674A88B-DF1D-418D-8003-1B03C908AC36}"/>
              </a:ext>
            </a:extLst>
          </p:cNvPr>
          <p:cNvSpPr/>
          <p:nvPr/>
        </p:nvSpPr>
        <p:spPr>
          <a:xfrm>
            <a:off x="3260704" y="5793725"/>
            <a:ext cx="1832405" cy="45407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0A37D0AF-B3A5-4639-B537-445CA5555517}"/>
              </a:ext>
            </a:extLst>
          </p:cNvPr>
          <p:cNvGraphicFramePr>
            <a:graphicFrameLocks noGrp="1"/>
          </p:cNvGraphicFramePr>
          <p:nvPr>
            <p:extLst>
              <p:ext uri="{D42A27DB-BD31-4B8C-83A1-F6EECF244321}">
                <p14:modId xmlns:p14="http://schemas.microsoft.com/office/powerpoint/2010/main" val="3445449304"/>
              </p:ext>
            </p:extLst>
          </p:nvPr>
        </p:nvGraphicFramePr>
        <p:xfrm>
          <a:off x="1445343" y="2512019"/>
          <a:ext cx="9566787" cy="2253407"/>
        </p:xfrm>
        <a:graphic>
          <a:graphicData uri="http://schemas.openxmlformats.org/drawingml/2006/table">
            <a:tbl>
              <a:tblPr firstRow="1" bandRow="1">
                <a:tableStyleId>{9D7B26C5-4107-4FEC-AEDC-1716B250A1EF}</a:tableStyleId>
              </a:tblPr>
              <a:tblGrid>
                <a:gridCol w="3188929">
                  <a:extLst>
                    <a:ext uri="{9D8B030D-6E8A-4147-A177-3AD203B41FA5}">
                      <a16:colId xmlns:a16="http://schemas.microsoft.com/office/drawing/2014/main" val="629882769"/>
                    </a:ext>
                  </a:extLst>
                </a:gridCol>
                <a:gridCol w="3188929">
                  <a:extLst>
                    <a:ext uri="{9D8B030D-6E8A-4147-A177-3AD203B41FA5}">
                      <a16:colId xmlns:a16="http://schemas.microsoft.com/office/drawing/2014/main" val="754142688"/>
                    </a:ext>
                  </a:extLst>
                </a:gridCol>
                <a:gridCol w="3188929">
                  <a:extLst>
                    <a:ext uri="{9D8B030D-6E8A-4147-A177-3AD203B41FA5}">
                      <a16:colId xmlns:a16="http://schemas.microsoft.com/office/drawing/2014/main" val="2410793666"/>
                    </a:ext>
                  </a:extLst>
                </a:gridCol>
              </a:tblGrid>
              <a:tr h="478155">
                <a:tc>
                  <a:txBody>
                    <a:bodyPr/>
                    <a:lstStyle/>
                    <a:p>
                      <a:r>
                        <a:rPr lang="en-US" sz="2300" dirty="0"/>
                        <a:t>Platform</a:t>
                      </a:r>
                    </a:p>
                  </a:txBody>
                  <a:tcPr marL="117901" marR="117901" marT="58951" marB="58951"/>
                </a:tc>
                <a:tc>
                  <a:txBody>
                    <a:bodyPr/>
                    <a:lstStyle/>
                    <a:p>
                      <a:r>
                        <a:rPr lang="en-US" sz="2300" dirty="0"/>
                        <a:t>Typical read length</a:t>
                      </a:r>
                    </a:p>
                  </a:txBody>
                  <a:tcPr marL="117901" marR="117901" marT="58951" marB="58951"/>
                </a:tc>
                <a:tc>
                  <a:txBody>
                    <a:bodyPr/>
                    <a:lstStyle/>
                    <a:p>
                      <a:r>
                        <a:rPr lang="en-US" sz="2300" dirty="0"/>
                        <a:t># of reads to cover human genome once</a:t>
                      </a:r>
                    </a:p>
                  </a:txBody>
                  <a:tcPr marL="117901" marR="117901" marT="58951" marB="58951"/>
                </a:tc>
                <a:extLst>
                  <a:ext uri="{0D108BD9-81ED-4DB2-BD59-A6C34878D82A}">
                    <a16:rowId xmlns:a16="http://schemas.microsoft.com/office/drawing/2014/main" val="3225075748"/>
                  </a:ext>
                </a:extLst>
              </a:tr>
              <a:tr h="478155">
                <a:tc>
                  <a:txBody>
                    <a:bodyPr/>
                    <a:lstStyle/>
                    <a:p>
                      <a:r>
                        <a:rPr lang="en-US" sz="2300" dirty="0"/>
                        <a:t>Sanger</a:t>
                      </a:r>
                    </a:p>
                  </a:txBody>
                  <a:tcPr marL="117901" marR="117901" marT="58951" marB="58951"/>
                </a:tc>
                <a:tc>
                  <a:txBody>
                    <a:bodyPr/>
                    <a:lstStyle/>
                    <a:p>
                      <a:r>
                        <a:rPr lang="en-US" sz="2300" dirty="0"/>
                        <a:t>800 bp</a:t>
                      </a:r>
                    </a:p>
                  </a:txBody>
                  <a:tcPr marL="117901" marR="117901" marT="58951" marB="58951"/>
                </a:tc>
                <a:tc>
                  <a:txBody>
                    <a:bodyPr/>
                    <a:lstStyle/>
                    <a:p>
                      <a:r>
                        <a:rPr lang="en-US" sz="2300" dirty="0"/>
                        <a:t>3.75 million</a:t>
                      </a:r>
                    </a:p>
                  </a:txBody>
                  <a:tcPr marL="117901" marR="117901" marT="58951" marB="58951"/>
                </a:tc>
                <a:extLst>
                  <a:ext uri="{0D108BD9-81ED-4DB2-BD59-A6C34878D82A}">
                    <a16:rowId xmlns:a16="http://schemas.microsoft.com/office/drawing/2014/main" val="2951488404"/>
                  </a:ext>
                </a:extLst>
              </a:tr>
              <a:tr h="478155">
                <a:tc>
                  <a:txBody>
                    <a:bodyPr/>
                    <a:lstStyle/>
                    <a:p>
                      <a:r>
                        <a:rPr lang="en-US" sz="2300" dirty="0"/>
                        <a:t>Illumina paired-end</a:t>
                      </a:r>
                    </a:p>
                  </a:txBody>
                  <a:tcPr marL="117901" marR="117901" marT="58951" marB="58951"/>
                </a:tc>
                <a:tc>
                  <a:txBody>
                    <a:bodyPr/>
                    <a:lstStyle/>
                    <a:p>
                      <a:r>
                        <a:rPr lang="en-US" sz="2300" dirty="0"/>
                        <a:t>150 bp</a:t>
                      </a:r>
                    </a:p>
                  </a:txBody>
                  <a:tcPr marL="117901" marR="117901" marT="58951" marB="58951"/>
                </a:tc>
                <a:tc>
                  <a:txBody>
                    <a:bodyPr/>
                    <a:lstStyle/>
                    <a:p>
                      <a:r>
                        <a:rPr lang="en-US" sz="2300" dirty="0"/>
                        <a:t>20 million</a:t>
                      </a:r>
                    </a:p>
                  </a:txBody>
                  <a:tcPr marL="117901" marR="117901" marT="58951" marB="58951"/>
                </a:tc>
                <a:extLst>
                  <a:ext uri="{0D108BD9-81ED-4DB2-BD59-A6C34878D82A}">
                    <a16:rowId xmlns:a16="http://schemas.microsoft.com/office/drawing/2014/main" val="137202600"/>
                  </a:ext>
                </a:extLst>
              </a:tr>
              <a:tr h="478155">
                <a:tc>
                  <a:txBody>
                    <a:bodyPr/>
                    <a:lstStyle/>
                    <a:p>
                      <a:r>
                        <a:rPr lang="en-US" sz="2300" dirty="0"/>
                        <a:t>Long read technologies</a:t>
                      </a:r>
                    </a:p>
                  </a:txBody>
                  <a:tcPr marL="117901" marR="117901" marT="58951" marB="58951"/>
                </a:tc>
                <a:tc>
                  <a:txBody>
                    <a:bodyPr/>
                    <a:lstStyle/>
                    <a:p>
                      <a:r>
                        <a:rPr lang="en-US" sz="2300" dirty="0"/>
                        <a:t>10,000 bp</a:t>
                      </a:r>
                    </a:p>
                  </a:txBody>
                  <a:tcPr marL="117901" marR="117901" marT="58951" marB="58951"/>
                </a:tc>
                <a:tc>
                  <a:txBody>
                    <a:bodyPr/>
                    <a:lstStyle/>
                    <a:p>
                      <a:r>
                        <a:rPr lang="en-US" sz="2300" dirty="0"/>
                        <a:t>300,000</a:t>
                      </a:r>
                    </a:p>
                  </a:txBody>
                  <a:tcPr marL="117901" marR="117901" marT="58951" marB="58951"/>
                </a:tc>
                <a:extLst>
                  <a:ext uri="{0D108BD9-81ED-4DB2-BD59-A6C34878D82A}">
                    <a16:rowId xmlns:a16="http://schemas.microsoft.com/office/drawing/2014/main" val="1541439401"/>
                  </a:ext>
                </a:extLst>
              </a:tr>
            </a:tbl>
          </a:graphicData>
        </a:graphic>
      </p:graphicFrame>
    </p:spTree>
    <p:extLst>
      <p:ext uri="{BB962C8B-B14F-4D97-AF65-F5344CB8AC3E}">
        <p14:creationId xmlns:p14="http://schemas.microsoft.com/office/powerpoint/2010/main" val="3611209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necklace, knot&#10;&#10;Description automatically generated">
            <a:extLst>
              <a:ext uri="{FF2B5EF4-FFF2-40B4-BE49-F238E27FC236}">
                <a16:creationId xmlns:a16="http://schemas.microsoft.com/office/drawing/2014/main" id="{C1BAFB2B-6BD5-4240-A62F-1E537D18B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479" y="507026"/>
            <a:ext cx="7036078" cy="5843947"/>
          </a:xfrm>
          <a:prstGeom prst="rect">
            <a:avLst/>
          </a:prstGeom>
        </p:spPr>
      </p:pic>
      <p:sp>
        <p:nvSpPr>
          <p:cNvPr id="2" name="Title 1">
            <a:extLst>
              <a:ext uri="{FF2B5EF4-FFF2-40B4-BE49-F238E27FC236}">
                <a16:creationId xmlns:a16="http://schemas.microsoft.com/office/drawing/2014/main" id="{1F3787CD-2FCC-4ECE-8A9C-A87C8BD0EB96}"/>
              </a:ext>
            </a:extLst>
          </p:cNvPr>
          <p:cNvSpPr>
            <a:spLocks noGrp="1"/>
          </p:cNvSpPr>
          <p:nvPr>
            <p:ph type="ctrTitle"/>
          </p:nvPr>
        </p:nvSpPr>
        <p:spPr>
          <a:xfrm>
            <a:off x="134443" y="1791325"/>
            <a:ext cx="5961557" cy="961264"/>
          </a:xfrm>
        </p:spPr>
        <p:txBody>
          <a:bodyPr>
            <a:normAutofit fontScale="90000"/>
          </a:bodyPr>
          <a:lstStyle/>
          <a:p>
            <a:pPr algn="l"/>
            <a:r>
              <a:rPr lang="en-US" dirty="0"/>
              <a:t>Sequencing Technology &amp; Genome Assembly</a:t>
            </a:r>
          </a:p>
        </p:txBody>
      </p:sp>
      <p:sp>
        <p:nvSpPr>
          <p:cNvPr id="3" name="Subtitle 2">
            <a:extLst>
              <a:ext uri="{FF2B5EF4-FFF2-40B4-BE49-F238E27FC236}">
                <a16:creationId xmlns:a16="http://schemas.microsoft.com/office/drawing/2014/main" id="{090EC50A-BF42-4DD9-B3DC-9AF9330ACFE2}"/>
              </a:ext>
            </a:extLst>
          </p:cNvPr>
          <p:cNvSpPr>
            <a:spLocks noGrp="1"/>
          </p:cNvSpPr>
          <p:nvPr>
            <p:ph type="subTitle" idx="1"/>
          </p:nvPr>
        </p:nvSpPr>
        <p:spPr>
          <a:xfrm>
            <a:off x="219895" y="5296829"/>
            <a:ext cx="3128356" cy="1655762"/>
          </a:xfrm>
        </p:spPr>
        <p:txBody>
          <a:bodyPr/>
          <a:lstStyle/>
          <a:p>
            <a:pPr algn="l"/>
            <a:r>
              <a:rPr lang="en-US" dirty="0"/>
              <a:t>Gregg Thomas</a:t>
            </a:r>
          </a:p>
          <a:p>
            <a:pPr algn="l"/>
            <a:r>
              <a:rPr lang="en-US" dirty="0"/>
              <a:t>Harvard University</a:t>
            </a:r>
          </a:p>
          <a:p>
            <a:pPr algn="l"/>
            <a:r>
              <a:rPr lang="en-US" sz="1800" dirty="0">
                <a:solidFill>
                  <a:schemeClr val="tx1">
                    <a:lumMod val="75000"/>
                    <a:lumOff val="25000"/>
                  </a:schemeClr>
                </a:solidFill>
                <a:cs typeface="Calibri"/>
              </a:rPr>
              <a:t>       </a:t>
            </a:r>
            <a:r>
              <a:rPr lang="en-US" sz="1800" dirty="0">
                <a:solidFill>
                  <a:srgbClr val="0070C0"/>
                </a:solidFill>
                <a:cs typeface="Calibri"/>
              </a:rPr>
              <a:t>@greggwcthomas</a:t>
            </a:r>
            <a:endParaRPr lang="en-US" sz="1800" dirty="0"/>
          </a:p>
        </p:txBody>
      </p:sp>
      <p:pic>
        <p:nvPicPr>
          <p:cNvPr id="5" name="Picture 6" descr="Image result for twitter logo">
            <a:extLst>
              <a:ext uri="{FF2B5EF4-FFF2-40B4-BE49-F238E27FC236}">
                <a16:creationId xmlns:a16="http://schemas.microsoft.com/office/drawing/2014/main" id="{C068BF24-B47C-4F63-940A-C2739E0545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271" y="6202629"/>
            <a:ext cx="342901" cy="334737"/>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a:extLst>
              <a:ext uri="{FF2B5EF4-FFF2-40B4-BE49-F238E27FC236}">
                <a16:creationId xmlns:a16="http://schemas.microsoft.com/office/drawing/2014/main" id="{4BECA0C2-9D9C-4D02-A27D-FDD8B5C35A0F}"/>
              </a:ext>
            </a:extLst>
          </p:cNvPr>
          <p:cNvSpPr txBox="1">
            <a:spLocks/>
          </p:cNvSpPr>
          <p:nvPr/>
        </p:nvSpPr>
        <p:spPr>
          <a:xfrm>
            <a:off x="219895" y="3865689"/>
            <a:ext cx="3128356"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ource Sans Pro" panose="020B0503030403020204" pitchFamily="34" charset="0"/>
                <a:ea typeface="Source Sans Pro" panose="020B0503030403020204" pitchFamily="34"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0"/>
                <a:ea typeface="Source Sans Pro" panose="020B0503030403020204" pitchFamily="34"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0"/>
                <a:ea typeface="Source Sans Pro" panose="020B0503030403020204" pitchFamily="34"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ource Sans Pro" panose="020B0503030403020204" pitchFamily="34" charset="0"/>
                <a:ea typeface="Source Sans Pro" panose="020B0503030403020204" pitchFamily="34"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ource Sans Pro" panose="020B0503030403020204" pitchFamily="34" charset="0"/>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Ellie Armstrong</a:t>
            </a:r>
          </a:p>
          <a:p>
            <a:pPr algn="l"/>
            <a:r>
              <a:rPr lang="en-US" dirty="0"/>
              <a:t>WSU/UC Riverside</a:t>
            </a:r>
          </a:p>
          <a:p>
            <a:pPr algn="l">
              <a:spcBef>
                <a:spcPts val="400"/>
              </a:spcBef>
            </a:pPr>
            <a:r>
              <a:rPr lang="en-US" dirty="0"/>
              <a:t>     </a:t>
            </a:r>
            <a:r>
              <a:rPr lang="en-US" sz="1800" dirty="0">
                <a:solidFill>
                  <a:srgbClr val="0070C0"/>
                </a:solidFill>
                <a:cs typeface="Calibri"/>
              </a:rPr>
              <a:t>@_ellie_cat</a:t>
            </a:r>
            <a:endParaRPr lang="en-US" dirty="0"/>
          </a:p>
        </p:txBody>
      </p:sp>
      <p:sp>
        <p:nvSpPr>
          <p:cNvPr id="4" name="TextBox 3">
            <a:extLst>
              <a:ext uri="{FF2B5EF4-FFF2-40B4-BE49-F238E27FC236}">
                <a16:creationId xmlns:a16="http://schemas.microsoft.com/office/drawing/2014/main" id="{971EDAF5-F990-4177-A591-27E63C2C92B4}"/>
              </a:ext>
            </a:extLst>
          </p:cNvPr>
          <p:cNvSpPr txBox="1"/>
          <p:nvPr/>
        </p:nvSpPr>
        <p:spPr>
          <a:xfrm>
            <a:off x="3419475" y="6570368"/>
            <a:ext cx="6029325" cy="261610"/>
          </a:xfrm>
          <a:prstGeom prst="rect">
            <a:avLst/>
          </a:prstGeom>
          <a:noFill/>
        </p:spPr>
        <p:txBody>
          <a:bodyPr wrap="square" rtlCol="0">
            <a:spAutoFit/>
          </a:bodyPr>
          <a:lstStyle/>
          <a:p>
            <a:r>
              <a:rPr lang="en-US" sz="1100" i="1" dirty="0">
                <a:solidFill>
                  <a:schemeClr val="bg1">
                    <a:lumMod val="65000"/>
                  </a:schemeClr>
                </a:solidFill>
              </a:rPr>
              <a:t>Source: Kolmogorov et al. 2019, Nature Biotech</a:t>
            </a:r>
            <a:endParaRPr lang="en-US" i="1" dirty="0">
              <a:solidFill>
                <a:schemeClr val="bg1">
                  <a:lumMod val="65000"/>
                </a:schemeClr>
              </a:solidFill>
            </a:endParaRPr>
          </a:p>
        </p:txBody>
      </p:sp>
      <p:pic>
        <p:nvPicPr>
          <p:cNvPr id="7" name="Picture 6" descr="Image result for twitter logo">
            <a:extLst>
              <a:ext uri="{FF2B5EF4-FFF2-40B4-BE49-F238E27FC236}">
                <a16:creationId xmlns:a16="http://schemas.microsoft.com/office/drawing/2014/main" id="{606E33BC-C830-4DBD-B63C-B3C33B5F51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895" y="4747307"/>
            <a:ext cx="342901" cy="33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473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able 57">
            <a:extLst>
              <a:ext uri="{FF2B5EF4-FFF2-40B4-BE49-F238E27FC236}">
                <a16:creationId xmlns:a16="http://schemas.microsoft.com/office/drawing/2014/main" id="{D2C8025C-1F67-436D-8147-A99B79B526B1}"/>
              </a:ext>
            </a:extLst>
          </p:cNvPr>
          <p:cNvGraphicFramePr>
            <a:graphicFrameLocks noGrp="1"/>
          </p:cNvGraphicFramePr>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62" name="Rectangle 61">
            <a:extLst>
              <a:ext uri="{FF2B5EF4-FFF2-40B4-BE49-F238E27FC236}">
                <a16:creationId xmlns:a16="http://schemas.microsoft.com/office/drawing/2014/main" id="{736FB9DE-5040-44C1-831C-6BB4E5776C06}"/>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4963B2-A0D5-4C82-877F-ED8AF78336E6}"/>
              </a:ext>
            </a:extLst>
          </p:cNvPr>
          <p:cNvSpPr>
            <a:spLocks noGrp="1"/>
          </p:cNvSpPr>
          <p:nvPr>
            <p:ph type="title"/>
          </p:nvPr>
        </p:nvSpPr>
        <p:spPr/>
        <p:txBody>
          <a:bodyPr>
            <a:normAutofit/>
          </a:bodyPr>
          <a:lstStyle/>
          <a:p>
            <a:r>
              <a:rPr lang="en-US" dirty="0"/>
              <a:t>How do we sequence reads?</a:t>
            </a:r>
          </a:p>
        </p:txBody>
      </p:sp>
      <p:sp>
        <p:nvSpPr>
          <p:cNvPr id="64" name="TextBox 63">
            <a:extLst>
              <a:ext uri="{FF2B5EF4-FFF2-40B4-BE49-F238E27FC236}">
                <a16:creationId xmlns:a16="http://schemas.microsoft.com/office/drawing/2014/main" id="{5FAE590C-9500-466A-A375-25875163A249}"/>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65" name="TextBox 64">
            <a:extLst>
              <a:ext uri="{FF2B5EF4-FFF2-40B4-BE49-F238E27FC236}">
                <a16:creationId xmlns:a16="http://schemas.microsoft.com/office/drawing/2014/main" id="{AA493CCD-9A89-4C4F-943F-09DFE67A25E9}"/>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67" name="TextBox 66">
            <a:extLst>
              <a:ext uri="{FF2B5EF4-FFF2-40B4-BE49-F238E27FC236}">
                <a16:creationId xmlns:a16="http://schemas.microsoft.com/office/drawing/2014/main" id="{FB3C1F75-A0EF-418F-B110-A5777923B3DE}"/>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68" name="TextBox 67">
            <a:extLst>
              <a:ext uri="{FF2B5EF4-FFF2-40B4-BE49-F238E27FC236}">
                <a16:creationId xmlns:a16="http://schemas.microsoft.com/office/drawing/2014/main" id="{DA9B4C1B-39B1-4BE6-A1AC-220F3FBE0971}"/>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69" name="TextBox 68">
            <a:extLst>
              <a:ext uri="{FF2B5EF4-FFF2-40B4-BE49-F238E27FC236}">
                <a16:creationId xmlns:a16="http://schemas.microsoft.com/office/drawing/2014/main" id="{B363FCDF-4A1A-4F8E-8944-FBBA92416CF7}"/>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70" name="TextBox 69">
            <a:extLst>
              <a:ext uri="{FF2B5EF4-FFF2-40B4-BE49-F238E27FC236}">
                <a16:creationId xmlns:a16="http://schemas.microsoft.com/office/drawing/2014/main" id="{25008D34-42E1-49FC-8BDF-FDCDE037C1E7}"/>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Tree>
    <p:extLst>
      <p:ext uri="{BB962C8B-B14F-4D97-AF65-F5344CB8AC3E}">
        <p14:creationId xmlns:p14="http://schemas.microsoft.com/office/powerpoint/2010/main" val="4125371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able 57">
            <a:extLst>
              <a:ext uri="{FF2B5EF4-FFF2-40B4-BE49-F238E27FC236}">
                <a16:creationId xmlns:a16="http://schemas.microsoft.com/office/drawing/2014/main" id="{D2C8025C-1F67-436D-8147-A99B79B526B1}"/>
              </a:ext>
            </a:extLst>
          </p:cNvPr>
          <p:cNvGraphicFramePr>
            <a:graphicFrameLocks noGrp="1"/>
          </p:cNvGraphicFramePr>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62" name="Rectangle 61">
            <a:extLst>
              <a:ext uri="{FF2B5EF4-FFF2-40B4-BE49-F238E27FC236}">
                <a16:creationId xmlns:a16="http://schemas.microsoft.com/office/drawing/2014/main" id="{736FB9DE-5040-44C1-831C-6BB4E5776C06}"/>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4963B2-A0D5-4C82-877F-ED8AF78336E6}"/>
              </a:ext>
            </a:extLst>
          </p:cNvPr>
          <p:cNvSpPr>
            <a:spLocks noGrp="1"/>
          </p:cNvSpPr>
          <p:nvPr>
            <p:ph type="title"/>
          </p:nvPr>
        </p:nvSpPr>
        <p:spPr/>
        <p:txBody>
          <a:bodyPr>
            <a:normAutofit/>
          </a:bodyPr>
          <a:lstStyle/>
          <a:p>
            <a:r>
              <a:rPr lang="en-US" dirty="0"/>
              <a:t>Sanger sequencing (Chain termination method)</a:t>
            </a:r>
          </a:p>
        </p:txBody>
      </p:sp>
      <p:sp>
        <p:nvSpPr>
          <p:cNvPr id="3" name="TextBox 2">
            <a:extLst>
              <a:ext uri="{FF2B5EF4-FFF2-40B4-BE49-F238E27FC236}">
                <a16:creationId xmlns:a16="http://schemas.microsoft.com/office/drawing/2014/main" id="{CAD3A6A8-3B08-4E29-9AD2-E06C9D2BB190}"/>
              </a:ext>
            </a:extLst>
          </p:cNvPr>
          <p:cNvSpPr txBox="1"/>
          <p:nvPr/>
        </p:nvSpPr>
        <p:spPr>
          <a:xfrm>
            <a:off x="2085066" y="1235886"/>
            <a:ext cx="2449585" cy="461665"/>
          </a:xfrm>
          <a:prstGeom prst="rect">
            <a:avLst/>
          </a:prstGeom>
          <a:noFill/>
        </p:spPr>
        <p:txBody>
          <a:bodyPr wrap="square" rtlCol="0">
            <a:spAutoFit/>
          </a:bodyPr>
          <a:lstStyle/>
          <a:p>
            <a:r>
              <a:rPr lang="en-US" sz="2400" dirty="0">
                <a:solidFill>
                  <a:schemeClr val="bg1">
                    <a:lumMod val="65000"/>
                  </a:schemeClr>
                </a:solidFill>
              </a:rPr>
              <a:t>CTGACTTCGACAA</a:t>
            </a:r>
          </a:p>
        </p:txBody>
      </p:sp>
      <p:grpSp>
        <p:nvGrpSpPr>
          <p:cNvPr id="47" name="Group 46">
            <a:extLst>
              <a:ext uri="{FF2B5EF4-FFF2-40B4-BE49-F238E27FC236}">
                <a16:creationId xmlns:a16="http://schemas.microsoft.com/office/drawing/2014/main" id="{3AA5A179-EE37-482E-A8AC-F032B980FDD3}"/>
              </a:ext>
            </a:extLst>
          </p:cNvPr>
          <p:cNvGrpSpPr/>
          <p:nvPr/>
        </p:nvGrpSpPr>
        <p:grpSpPr>
          <a:xfrm>
            <a:off x="332604" y="1127194"/>
            <a:ext cx="1254760" cy="665996"/>
            <a:chOff x="332604" y="1391354"/>
            <a:chExt cx="1254760" cy="665996"/>
          </a:xfrm>
        </p:grpSpPr>
        <p:sp>
          <p:nvSpPr>
            <p:cNvPr id="4" name="Rectangle: Rounded Corners 3">
              <a:extLst>
                <a:ext uri="{FF2B5EF4-FFF2-40B4-BE49-F238E27FC236}">
                  <a16:creationId xmlns:a16="http://schemas.microsoft.com/office/drawing/2014/main" id="{5E95511C-EE04-4DD5-A412-F549C8BCE012}"/>
                </a:ext>
              </a:extLst>
            </p:cNvPr>
            <p:cNvSpPr/>
            <p:nvPr/>
          </p:nvSpPr>
          <p:spPr>
            <a:xfrm>
              <a:off x="332604" y="1391354"/>
              <a:ext cx="1254760" cy="66599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CA7A55F-8DF4-43E8-BCAD-F4367634860F}"/>
                </a:ext>
              </a:extLst>
            </p:cNvPr>
            <p:cNvSpPr txBox="1"/>
            <p:nvPr/>
          </p:nvSpPr>
          <p:spPr>
            <a:xfrm>
              <a:off x="443649" y="1452880"/>
              <a:ext cx="1060031" cy="523220"/>
            </a:xfrm>
            <a:prstGeom prst="rect">
              <a:avLst/>
            </a:prstGeom>
            <a:noFill/>
          </p:spPr>
          <p:txBody>
            <a:bodyPr wrap="square" rtlCol="0">
              <a:spAutoFit/>
            </a:bodyPr>
            <a:lstStyle/>
            <a:p>
              <a:pPr algn="ctr"/>
              <a:r>
                <a:rPr lang="en-US" sz="2800" dirty="0">
                  <a:solidFill>
                    <a:schemeClr val="bg1"/>
                  </a:solidFill>
                </a:rPr>
                <a:t>DNA</a:t>
              </a:r>
            </a:p>
          </p:txBody>
        </p:sp>
      </p:grpSp>
      <p:grpSp>
        <p:nvGrpSpPr>
          <p:cNvPr id="48" name="Group 47">
            <a:extLst>
              <a:ext uri="{FF2B5EF4-FFF2-40B4-BE49-F238E27FC236}">
                <a16:creationId xmlns:a16="http://schemas.microsoft.com/office/drawing/2014/main" id="{801C7467-6EF0-478E-8EAF-772B0AEC2B18}"/>
              </a:ext>
            </a:extLst>
          </p:cNvPr>
          <p:cNvGrpSpPr/>
          <p:nvPr/>
        </p:nvGrpSpPr>
        <p:grpSpPr>
          <a:xfrm>
            <a:off x="2631910" y="1793190"/>
            <a:ext cx="1232116" cy="1022778"/>
            <a:chOff x="2321967" y="2394167"/>
            <a:chExt cx="1232116" cy="1022778"/>
          </a:xfrm>
        </p:grpSpPr>
        <p:sp>
          <p:nvSpPr>
            <p:cNvPr id="6" name="TextBox 5">
              <a:extLst>
                <a:ext uri="{FF2B5EF4-FFF2-40B4-BE49-F238E27FC236}">
                  <a16:creationId xmlns:a16="http://schemas.microsoft.com/office/drawing/2014/main" id="{5F66CED0-6111-4334-83AF-4B1EF7630C24}"/>
                </a:ext>
              </a:extLst>
            </p:cNvPr>
            <p:cNvSpPr txBox="1"/>
            <p:nvPr/>
          </p:nvSpPr>
          <p:spPr>
            <a:xfrm>
              <a:off x="2321967" y="2755209"/>
              <a:ext cx="333571" cy="461665"/>
            </a:xfrm>
            <a:prstGeom prst="rect">
              <a:avLst/>
            </a:prstGeom>
            <a:noFill/>
          </p:spPr>
          <p:txBody>
            <a:bodyPr wrap="square" rtlCol="0">
              <a:spAutoFit/>
            </a:bodyPr>
            <a:lstStyle/>
            <a:p>
              <a:r>
                <a:rPr lang="en-US" sz="2400" dirty="0">
                  <a:solidFill>
                    <a:schemeClr val="bg1">
                      <a:lumMod val="65000"/>
                    </a:schemeClr>
                  </a:solidFill>
                </a:rPr>
                <a:t>C</a:t>
              </a:r>
            </a:p>
          </p:txBody>
        </p:sp>
        <p:sp>
          <p:nvSpPr>
            <p:cNvPr id="7" name="TextBox 6">
              <a:extLst>
                <a:ext uri="{FF2B5EF4-FFF2-40B4-BE49-F238E27FC236}">
                  <a16:creationId xmlns:a16="http://schemas.microsoft.com/office/drawing/2014/main" id="{8BB7A3BC-492D-46D2-B00C-F9D83596D072}"/>
                </a:ext>
              </a:extLst>
            </p:cNvPr>
            <p:cNvSpPr txBox="1"/>
            <p:nvPr/>
          </p:nvSpPr>
          <p:spPr>
            <a:xfrm>
              <a:off x="2605106" y="2394167"/>
              <a:ext cx="333571" cy="461665"/>
            </a:xfrm>
            <a:prstGeom prst="rect">
              <a:avLst/>
            </a:prstGeom>
            <a:noFill/>
          </p:spPr>
          <p:txBody>
            <a:bodyPr wrap="square" rtlCol="0">
              <a:spAutoFit/>
            </a:bodyPr>
            <a:lstStyle/>
            <a:p>
              <a:r>
                <a:rPr lang="en-US" sz="2400" dirty="0">
                  <a:solidFill>
                    <a:schemeClr val="bg1">
                      <a:lumMod val="65000"/>
                    </a:schemeClr>
                  </a:solidFill>
                </a:rPr>
                <a:t>A</a:t>
              </a:r>
            </a:p>
          </p:txBody>
        </p:sp>
        <p:sp>
          <p:nvSpPr>
            <p:cNvPr id="8" name="TextBox 7">
              <a:extLst>
                <a:ext uri="{FF2B5EF4-FFF2-40B4-BE49-F238E27FC236}">
                  <a16:creationId xmlns:a16="http://schemas.microsoft.com/office/drawing/2014/main" id="{008FFB28-CF8B-4A7D-8B6C-D06461933C6C}"/>
                </a:ext>
              </a:extLst>
            </p:cNvPr>
            <p:cNvSpPr txBox="1"/>
            <p:nvPr/>
          </p:nvSpPr>
          <p:spPr>
            <a:xfrm>
              <a:off x="2701666" y="2955280"/>
              <a:ext cx="333571" cy="461665"/>
            </a:xfrm>
            <a:prstGeom prst="rect">
              <a:avLst/>
            </a:prstGeom>
            <a:noFill/>
          </p:spPr>
          <p:txBody>
            <a:bodyPr wrap="square" rtlCol="0">
              <a:spAutoFit/>
            </a:bodyPr>
            <a:lstStyle/>
            <a:p>
              <a:r>
                <a:rPr lang="en-US" sz="2400" dirty="0">
                  <a:solidFill>
                    <a:schemeClr val="bg1">
                      <a:lumMod val="65000"/>
                    </a:schemeClr>
                  </a:solidFill>
                </a:rPr>
                <a:t>G</a:t>
              </a:r>
            </a:p>
          </p:txBody>
        </p:sp>
        <p:sp>
          <p:nvSpPr>
            <p:cNvPr id="9" name="TextBox 8">
              <a:extLst>
                <a:ext uri="{FF2B5EF4-FFF2-40B4-BE49-F238E27FC236}">
                  <a16:creationId xmlns:a16="http://schemas.microsoft.com/office/drawing/2014/main" id="{D200CAAE-97A0-4040-BF34-DAF10107CB89}"/>
                </a:ext>
              </a:extLst>
            </p:cNvPr>
            <p:cNvSpPr txBox="1"/>
            <p:nvPr/>
          </p:nvSpPr>
          <p:spPr>
            <a:xfrm>
              <a:off x="3220512" y="2472490"/>
              <a:ext cx="333571" cy="461665"/>
            </a:xfrm>
            <a:prstGeom prst="rect">
              <a:avLst/>
            </a:prstGeom>
            <a:noFill/>
          </p:spPr>
          <p:txBody>
            <a:bodyPr wrap="square" rtlCol="0">
              <a:spAutoFit/>
            </a:bodyPr>
            <a:lstStyle/>
            <a:p>
              <a:r>
                <a:rPr lang="en-US" sz="2400" dirty="0">
                  <a:solidFill>
                    <a:schemeClr val="bg1">
                      <a:lumMod val="65000"/>
                    </a:schemeClr>
                  </a:solidFill>
                </a:rPr>
                <a:t>T</a:t>
              </a:r>
            </a:p>
          </p:txBody>
        </p:sp>
      </p:grpSp>
      <p:grpSp>
        <p:nvGrpSpPr>
          <p:cNvPr id="46" name="Group 45">
            <a:extLst>
              <a:ext uri="{FF2B5EF4-FFF2-40B4-BE49-F238E27FC236}">
                <a16:creationId xmlns:a16="http://schemas.microsoft.com/office/drawing/2014/main" id="{C6F16BC0-0AC8-4DF0-B159-AEF8D60C3CEB}"/>
              </a:ext>
            </a:extLst>
          </p:cNvPr>
          <p:cNvGrpSpPr/>
          <p:nvPr/>
        </p:nvGrpSpPr>
        <p:grpSpPr>
          <a:xfrm>
            <a:off x="-38184" y="1894224"/>
            <a:ext cx="2052320" cy="1446550"/>
            <a:chOff x="104399" y="2453620"/>
            <a:chExt cx="2052320" cy="1446550"/>
          </a:xfrm>
        </p:grpSpPr>
        <p:sp>
          <p:nvSpPr>
            <p:cNvPr id="10" name="Rectangle: Rounded Corners 9">
              <a:extLst>
                <a:ext uri="{FF2B5EF4-FFF2-40B4-BE49-F238E27FC236}">
                  <a16:creationId xmlns:a16="http://schemas.microsoft.com/office/drawing/2014/main" id="{5B5417BC-A5E8-4AA5-B7BB-D6061E2D24E6}"/>
                </a:ext>
              </a:extLst>
            </p:cNvPr>
            <p:cNvSpPr/>
            <p:nvPr/>
          </p:nvSpPr>
          <p:spPr>
            <a:xfrm>
              <a:off x="175329" y="2539912"/>
              <a:ext cx="1910461" cy="82040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B458D0A-6998-4CA4-9F01-B97E1FA9B280}"/>
                </a:ext>
              </a:extLst>
            </p:cNvPr>
            <p:cNvSpPr txBox="1"/>
            <p:nvPr/>
          </p:nvSpPr>
          <p:spPr>
            <a:xfrm>
              <a:off x="104399" y="2453620"/>
              <a:ext cx="2052320" cy="1446550"/>
            </a:xfrm>
            <a:prstGeom prst="rect">
              <a:avLst/>
            </a:prstGeom>
            <a:noFill/>
          </p:spPr>
          <p:txBody>
            <a:bodyPr wrap="square" rtlCol="0">
              <a:spAutoFit/>
            </a:bodyPr>
            <a:lstStyle/>
            <a:p>
              <a:pPr algn="ctr"/>
              <a:r>
                <a:rPr lang="en-US" sz="2000" dirty="0">
                  <a:solidFill>
                    <a:schemeClr val="bg1"/>
                  </a:solidFill>
                </a:rPr>
                <a:t>Normal nucleotides (dNTPs)</a:t>
              </a:r>
            </a:p>
            <a:p>
              <a:pPr algn="ctr"/>
              <a:endParaRPr lang="en-US" sz="2800" dirty="0">
                <a:solidFill>
                  <a:schemeClr val="bg1"/>
                </a:solidFill>
              </a:endParaRPr>
            </a:p>
          </p:txBody>
        </p:sp>
      </p:grpSp>
      <p:grpSp>
        <p:nvGrpSpPr>
          <p:cNvPr id="45" name="Group 44">
            <a:extLst>
              <a:ext uri="{FF2B5EF4-FFF2-40B4-BE49-F238E27FC236}">
                <a16:creationId xmlns:a16="http://schemas.microsoft.com/office/drawing/2014/main" id="{74A593C3-05FC-4A48-B04E-AADD8D29B730}"/>
              </a:ext>
            </a:extLst>
          </p:cNvPr>
          <p:cNvGrpSpPr/>
          <p:nvPr/>
        </p:nvGrpSpPr>
        <p:grpSpPr>
          <a:xfrm>
            <a:off x="-13492" y="2949365"/>
            <a:ext cx="2052320" cy="1015663"/>
            <a:chOff x="104399" y="3662721"/>
            <a:chExt cx="2052320" cy="1015663"/>
          </a:xfrm>
        </p:grpSpPr>
        <p:sp>
          <p:nvSpPr>
            <p:cNvPr id="12" name="Rectangle: Rounded Corners 11">
              <a:extLst>
                <a:ext uri="{FF2B5EF4-FFF2-40B4-BE49-F238E27FC236}">
                  <a16:creationId xmlns:a16="http://schemas.microsoft.com/office/drawing/2014/main" id="{FEC15994-30BC-4BF4-B3F0-C1C1780E1002}"/>
                </a:ext>
              </a:extLst>
            </p:cNvPr>
            <p:cNvSpPr/>
            <p:nvPr/>
          </p:nvSpPr>
          <p:spPr>
            <a:xfrm>
              <a:off x="175329" y="3738853"/>
              <a:ext cx="1910461" cy="82040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D4EFAE-9562-41F1-994A-C786AC86C88D}"/>
                </a:ext>
              </a:extLst>
            </p:cNvPr>
            <p:cNvSpPr txBox="1"/>
            <p:nvPr/>
          </p:nvSpPr>
          <p:spPr>
            <a:xfrm>
              <a:off x="104399" y="3662721"/>
              <a:ext cx="2052320" cy="1015663"/>
            </a:xfrm>
            <a:prstGeom prst="rect">
              <a:avLst/>
            </a:prstGeom>
            <a:noFill/>
          </p:spPr>
          <p:txBody>
            <a:bodyPr wrap="square" rtlCol="0">
              <a:spAutoFit/>
            </a:bodyPr>
            <a:lstStyle/>
            <a:p>
              <a:pPr algn="ctr"/>
              <a:r>
                <a:rPr lang="en-US" sz="2000" dirty="0">
                  <a:solidFill>
                    <a:schemeClr val="bg1"/>
                  </a:solidFill>
                </a:rPr>
                <a:t>Modified nucleotides (</a:t>
              </a:r>
              <a:r>
                <a:rPr lang="en-US" sz="2000" dirty="0" err="1">
                  <a:solidFill>
                    <a:schemeClr val="bg1"/>
                  </a:solidFill>
                </a:rPr>
                <a:t>ddNTPs</a:t>
              </a:r>
              <a:r>
                <a:rPr lang="en-US" sz="2000" dirty="0">
                  <a:solidFill>
                    <a:schemeClr val="bg1"/>
                  </a:solidFill>
                </a:rPr>
                <a:t>)</a:t>
              </a:r>
            </a:p>
          </p:txBody>
        </p:sp>
      </p:grpSp>
      <p:grpSp>
        <p:nvGrpSpPr>
          <p:cNvPr id="52" name="Group 51">
            <a:extLst>
              <a:ext uri="{FF2B5EF4-FFF2-40B4-BE49-F238E27FC236}">
                <a16:creationId xmlns:a16="http://schemas.microsoft.com/office/drawing/2014/main" id="{5FEE9D36-D55D-451A-A284-2960018C20C7}"/>
              </a:ext>
            </a:extLst>
          </p:cNvPr>
          <p:cNvGrpSpPr/>
          <p:nvPr/>
        </p:nvGrpSpPr>
        <p:grpSpPr>
          <a:xfrm>
            <a:off x="2549954" y="2915029"/>
            <a:ext cx="1407648" cy="1022778"/>
            <a:chOff x="2392192" y="3596399"/>
            <a:chExt cx="1407648" cy="1022778"/>
          </a:xfrm>
        </p:grpSpPr>
        <p:sp>
          <p:nvSpPr>
            <p:cNvPr id="15" name="TextBox 14">
              <a:extLst>
                <a:ext uri="{FF2B5EF4-FFF2-40B4-BE49-F238E27FC236}">
                  <a16:creationId xmlns:a16="http://schemas.microsoft.com/office/drawing/2014/main" id="{728DD292-1AC9-49EF-968C-C89F38AF9B22}"/>
                </a:ext>
              </a:extLst>
            </p:cNvPr>
            <p:cNvSpPr txBox="1"/>
            <p:nvPr/>
          </p:nvSpPr>
          <p:spPr>
            <a:xfrm>
              <a:off x="2392192" y="3957441"/>
              <a:ext cx="509103" cy="461665"/>
            </a:xfrm>
            <a:prstGeom prst="rect">
              <a:avLst/>
            </a:prstGeom>
            <a:noFill/>
          </p:spPr>
          <p:txBody>
            <a:bodyPr wrap="square" rtlCol="0">
              <a:spAutoFit/>
            </a:bodyPr>
            <a:lstStyle/>
            <a:p>
              <a:r>
                <a:rPr lang="en-US" sz="2400" dirty="0">
                  <a:solidFill>
                    <a:schemeClr val="accent1"/>
                  </a:solidFill>
                </a:rPr>
                <a:t>C*</a:t>
              </a:r>
            </a:p>
          </p:txBody>
        </p:sp>
        <p:sp>
          <p:nvSpPr>
            <p:cNvPr id="16" name="TextBox 15">
              <a:extLst>
                <a:ext uri="{FF2B5EF4-FFF2-40B4-BE49-F238E27FC236}">
                  <a16:creationId xmlns:a16="http://schemas.microsoft.com/office/drawing/2014/main" id="{9001E966-9EC8-4143-949A-8C50DF99B4D0}"/>
                </a:ext>
              </a:extLst>
            </p:cNvPr>
            <p:cNvSpPr txBox="1"/>
            <p:nvPr/>
          </p:nvSpPr>
          <p:spPr>
            <a:xfrm>
              <a:off x="2675331" y="3596399"/>
              <a:ext cx="555341" cy="461665"/>
            </a:xfrm>
            <a:prstGeom prst="rect">
              <a:avLst/>
            </a:prstGeom>
            <a:noFill/>
          </p:spPr>
          <p:txBody>
            <a:bodyPr wrap="square" rtlCol="0">
              <a:spAutoFit/>
            </a:bodyPr>
            <a:lstStyle/>
            <a:p>
              <a:r>
                <a:rPr lang="en-US" sz="2400" dirty="0">
                  <a:solidFill>
                    <a:schemeClr val="accent6"/>
                  </a:solidFill>
                </a:rPr>
                <a:t>A*</a:t>
              </a:r>
            </a:p>
          </p:txBody>
        </p:sp>
        <p:sp>
          <p:nvSpPr>
            <p:cNvPr id="41" name="TextBox 40">
              <a:extLst>
                <a:ext uri="{FF2B5EF4-FFF2-40B4-BE49-F238E27FC236}">
                  <a16:creationId xmlns:a16="http://schemas.microsoft.com/office/drawing/2014/main" id="{86391890-C41C-4B16-93EB-0D8F982C5E1B}"/>
                </a:ext>
              </a:extLst>
            </p:cNvPr>
            <p:cNvSpPr txBox="1"/>
            <p:nvPr/>
          </p:nvSpPr>
          <p:spPr>
            <a:xfrm>
              <a:off x="2771891" y="4157512"/>
              <a:ext cx="555341" cy="461665"/>
            </a:xfrm>
            <a:prstGeom prst="rect">
              <a:avLst/>
            </a:prstGeom>
            <a:noFill/>
          </p:spPr>
          <p:txBody>
            <a:bodyPr wrap="square" rtlCol="0">
              <a:spAutoFit/>
            </a:bodyPr>
            <a:lstStyle/>
            <a:p>
              <a:r>
                <a:rPr lang="en-US" sz="2400" dirty="0">
                  <a:solidFill>
                    <a:schemeClr val="accent4"/>
                  </a:solidFill>
                </a:rPr>
                <a:t>G*</a:t>
              </a:r>
            </a:p>
          </p:txBody>
        </p:sp>
        <p:sp>
          <p:nvSpPr>
            <p:cNvPr id="43" name="TextBox 42">
              <a:extLst>
                <a:ext uri="{FF2B5EF4-FFF2-40B4-BE49-F238E27FC236}">
                  <a16:creationId xmlns:a16="http://schemas.microsoft.com/office/drawing/2014/main" id="{7BF3329B-F945-4C89-B92B-05DE70606CDE}"/>
                </a:ext>
              </a:extLst>
            </p:cNvPr>
            <p:cNvSpPr txBox="1"/>
            <p:nvPr/>
          </p:nvSpPr>
          <p:spPr>
            <a:xfrm>
              <a:off x="3290737" y="3674722"/>
              <a:ext cx="509103" cy="461665"/>
            </a:xfrm>
            <a:prstGeom prst="rect">
              <a:avLst/>
            </a:prstGeom>
            <a:noFill/>
          </p:spPr>
          <p:txBody>
            <a:bodyPr wrap="square" rtlCol="0">
              <a:spAutoFit/>
            </a:bodyPr>
            <a:lstStyle/>
            <a:p>
              <a:r>
                <a:rPr lang="en-US" sz="2400" dirty="0">
                  <a:solidFill>
                    <a:srgbClr val="C00000"/>
                  </a:solidFill>
                </a:rPr>
                <a:t>T*</a:t>
              </a:r>
            </a:p>
          </p:txBody>
        </p:sp>
      </p:grpSp>
      <p:grpSp>
        <p:nvGrpSpPr>
          <p:cNvPr id="49" name="Group 48">
            <a:extLst>
              <a:ext uri="{FF2B5EF4-FFF2-40B4-BE49-F238E27FC236}">
                <a16:creationId xmlns:a16="http://schemas.microsoft.com/office/drawing/2014/main" id="{38411400-A7EB-461D-83C3-4A8CCB3FF8BC}"/>
              </a:ext>
            </a:extLst>
          </p:cNvPr>
          <p:cNvGrpSpPr/>
          <p:nvPr/>
        </p:nvGrpSpPr>
        <p:grpSpPr>
          <a:xfrm>
            <a:off x="-13492" y="4004507"/>
            <a:ext cx="2052320" cy="954107"/>
            <a:chOff x="104399" y="3662721"/>
            <a:chExt cx="2052320" cy="954107"/>
          </a:xfrm>
        </p:grpSpPr>
        <p:sp>
          <p:nvSpPr>
            <p:cNvPr id="50" name="Rectangle: Rounded Corners 49">
              <a:extLst>
                <a:ext uri="{FF2B5EF4-FFF2-40B4-BE49-F238E27FC236}">
                  <a16:creationId xmlns:a16="http://schemas.microsoft.com/office/drawing/2014/main" id="{68F38EB4-BA0B-4FE2-B1F7-84EB371F58E0}"/>
                </a:ext>
              </a:extLst>
            </p:cNvPr>
            <p:cNvSpPr/>
            <p:nvPr/>
          </p:nvSpPr>
          <p:spPr>
            <a:xfrm>
              <a:off x="175329" y="3738853"/>
              <a:ext cx="1910461" cy="82040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767D7846-F6F0-48AE-BD7B-7F1AE9BCAA30}"/>
                </a:ext>
              </a:extLst>
            </p:cNvPr>
            <p:cNvSpPr txBox="1"/>
            <p:nvPr/>
          </p:nvSpPr>
          <p:spPr>
            <a:xfrm>
              <a:off x="104399" y="3662721"/>
              <a:ext cx="2052320" cy="954107"/>
            </a:xfrm>
            <a:prstGeom prst="rect">
              <a:avLst/>
            </a:prstGeom>
            <a:noFill/>
          </p:spPr>
          <p:txBody>
            <a:bodyPr wrap="square" rtlCol="0">
              <a:spAutoFit/>
            </a:bodyPr>
            <a:lstStyle/>
            <a:p>
              <a:pPr algn="ctr"/>
              <a:r>
                <a:rPr lang="en-US" sz="2800" dirty="0">
                  <a:solidFill>
                    <a:schemeClr val="bg1"/>
                  </a:solidFill>
                </a:rPr>
                <a:t>DNA polymerase</a:t>
              </a:r>
            </a:p>
          </p:txBody>
        </p:sp>
      </p:grpSp>
      <p:sp>
        <p:nvSpPr>
          <p:cNvPr id="53" name="Oval 52">
            <a:extLst>
              <a:ext uri="{FF2B5EF4-FFF2-40B4-BE49-F238E27FC236}">
                <a16:creationId xmlns:a16="http://schemas.microsoft.com/office/drawing/2014/main" id="{095C9CB3-6DE6-4FE2-AF65-96FDEAD1A757}"/>
              </a:ext>
            </a:extLst>
          </p:cNvPr>
          <p:cNvSpPr/>
          <p:nvPr/>
        </p:nvSpPr>
        <p:spPr>
          <a:xfrm>
            <a:off x="2549954" y="4161221"/>
            <a:ext cx="1157770" cy="655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40E8762F-CB1F-4B80-A9FF-F4A6FC79513E}"/>
              </a:ext>
            </a:extLst>
          </p:cNvPr>
          <p:cNvCxnSpPr>
            <a:cxnSpLocks/>
          </p:cNvCxnSpPr>
          <p:nvPr/>
        </p:nvCxnSpPr>
        <p:spPr>
          <a:xfrm flipV="1">
            <a:off x="1966549" y="5840676"/>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5FAE590C-9500-466A-A375-25875163A249}"/>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65" name="TextBox 64">
            <a:extLst>
              <a:ext uri="{FF2B5EF4-FFF2-40B4-BE49-F238E27FC236}">
                <a16:creationId xmlns:a16="http://schemas.microsoft.com/office/drawing/2014/main" id="{AA493CCD-9A89-4C4F-943F-09DFE67A25E9}"/>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67" name="TextBox 66">
            <a:extLst>
              <a:ext uri="{FF2B5EF4-FFF2-40B4-BE49-F238E27FC236}">
                <a16:creationId xmlns:a16="http://schemas.microsoft.com/office/drawing/2014/main" id="{FB3C1F75-A0EF-418F-B110-A5777923B3DE}"/>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68" name="TextBox 67">
            <a:extLst>
              <a:ext uri="{FF2B5EF4-FFF2-40B4-BE49-F238E27FC236}">
                <a16:creationId xmlns:a16="http://schemas.microsoft.com/office/drawing/2014/main" id="{DA9B4C1B-39B1-4BE6-A1AC-220F3FBE0971}"/>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69" name="TextBox 68">
            <a:extLst>
              <a:ext uri="{FF2B5EF4-FFF2-40B4-BE49-F238E27FC236}">
                <a16:creationId xmlns:a16="http://schemas.microsoft.com/office/drawing/2014/main" id="{B363FCDF-4A1A-4F8E-8944-FBBA92416CF7}"/>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70" name="TextBox 69">
            <a:extLst>
              <a:ext uri="{FF2B5EF4-FFF2-40B4-BE49-F238E27FC236}">
                <a16:creationId xmlns:a16="http://schemas.microsoft.com/office/drawing/2014/main" id="{25008D34-42E1-49FC-8BDF-FDCDE037C1E7}"/>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71" name="TextBox 70">
            <a:extLst>
              <a:ext uri="{FF2B5EF4-FFF2-40B4-BE49-F238E27FC236}">
                <a16:creationId xmlns:a16="http://schemas.microsoft.com/office/drawing/2014/main" id="{43C169DA-B4C0-4D7E-B8E1-87678FB7877C}"/>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spTree>
    <p:extLst>
      <p:ext uri="{BB962C8B-B14F-4D97-AF65-F5344CB8AC3E}">
        <p14:creationId xmlns:p14="http://schemas.microsoft.com/office/powerpoint/2010/main" val="251539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able 57">
            <a:extLst>
              <a:ext uri="{FF2B5EF4-FFF2-40B4-BE49-F238E27FC236}">
                <a16:creationId xmlns:a16="http://schemas.microsoft.com/office/drawing/2014/main" id="{D2C8025C-1F67-436D-8147-A99B79B526B1}"/>
              </a:ext>
            </a:extLst>
          </p:cNvPr>
          <p:cNvGraphicFramePr>
            <a:graphicFrameLocks noGrp="1"/>
          </p:cNvGraphicFramePr>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62" name="Rectangle 61">
            <a:extLst>
              <a:ext uri="{FF2B5EF4-FFF2-40B4-BE49-F238E27FC236}">
                <a16:creationId xmlns:a16="http://schemas.microsoft.com/office/drawing/2014/main" id="{736FB9DE-5040-44C1-831C-6BB4E5776C06}"/>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4963B2-A0D5-4C82-877F-ED8AF78336E6}"/>
              </a:ext>
            </a:extLst>
          </p:cNvPr>
          <p:cNvSpPr>
            <a:spLocks noGrp="1"/>
          </p:cNvSpPr>
          <p:nvPr>
            <p:ph type="title"/>
          </p:nvPr>
        </p:nvSpPr>
        <p:spPr/>
        <p:txBody>
          <a:bodyPr>
            <a:normAutofit/>
          </a:bodyPr>
          <a:lstStyle/>
          <a:p>
            <a:r>
              <a:rPr lang="en-US" dirty="0"/>
              <a:t>Sanger sequencing (Chain termination method)</a:t>
            </a:r>
          </a:p>
        </p:txBody>
      </p:sp>
      <p:sp>
        <p:nvSpPr>
          <p:cNvPr id="3" name="TextBox 2">
            <a:extLst>
              <a:ext uri="{FF2B5EF4-FFF2-40B4-BE49-F238E27FC236}">
                <a16:creationId xmlns:a16="http://schemas.microsoft.com/office/drawing/2014/main" id="{CAD3A6A8-3B08-4E29-9AD2-E06C9D2BB190}"/>
              </a:ext>
            </a:extLst>
          </p:cNvPr>
          <p:cNvSpPr txBox="1"/>
          <p:nvPr/>
        </p:nvSpPr>
        <p:spPr>
          <a:xfrm>
            <a:off x="2085066" y="1235886"/>
            <a:ext cx="2449585" cy="461665"/>
          </a:xfrm>
          <a:prstGeom prst="rect">
            <a:avLst/>
          </a:prstGeom>
          <a:noFill/>
        </p:spPr>
        <p:txBody>
          <a:bodyPr wrap="square" rtlCol="0">
            <a:spAutoFit/>
          </a:bodyPr>
          <a:lstStyle/>
          <a:p>
            <a:r>
              <a:rPr lang="en-US" sz="2400" dirty="0">
                <a:solidFill>
                  <a:schemeClr val="bg1">
                    <a:lumMod val="65000"/>
                  </a:schemeClr>
                </a:solidFill>
              </a:rPr>
              <a:t>CTGACTTCGACAA</a:t>
            </a:r>
          </a:p>
        </p:txBody>
      </p:sp>
      <p:grpSp>
        <p:nvGrpSpPr>
          <p:cNvPr id="47" name="Group 46">
            <a:extLst>
              <a:ext uri="{FF2B5EF4-FFF2-40B4-BE49-F238E27FC236}">
                <a16:creationId xmlns:a16="http://schemas.microsoft.com/office/drawing/2014/main" id="{3AA5A179-EE37-482E-A8AC-F032B980FDD3}"/>
              </a:ext>
            </a:extLst>
          </p:cNvPr>
          <p:cNvGrpSpPr/>
          <p:nvPr/>
        </p:nvGrpSpPr>
        <p:grpSpPr>
          <a:xfrm>
            <a:off x="332604" y="1127194"/>
            <a:ext cx="1254760" cy="665996"/>
            <a:chOff x="332604" y="1391354"/>
            <a:chExt cx="1254760" cy="665996"/>
          </a:xfrm>
        </p:grpSpPr>
        <p:sp>
          <p:nvSpPr>
            <p:cNvPr id="4" name="Rectangle: Rounded Corners 3">
              <a:extLst>
                <a:ext uri="{FF2B5EF4-FFF2-40B4-BE49-F238E27FC236}">
                  <a16:creationId xmlns:a16="http://schemas.microsoft.com/office/drawing/2014/main" id="{5E95511C-EE04-4DD5-A412-F549C8BCE012}"/>
                </a:ext>
              </a:extLst>
            </p:cNvPr>
            <p:cNvSpPr/>
            <p:nvPr/>
          </p:nvSpPr>
          <p:spPr>
            <a:xfrm>
              <a:off x="332604" y="1391354"/>
              <a:ext cx="1254760" cy="66599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CA7A55F-8DF4-43E8-BCAD-F4367634860F}"/>
                </a:ext>
              </a:extLst>
            </p:cNvPr>
            <p:cNvSpPr txBox="1"/>
            <p:nvPr/>
          </p:nvSpPr>
          <p:spPr>
            <a:xfrm>
              <a:off x="443649" y="1452880"/>
              <a:ext cx="1060031" cy="523220"/>
            </a:xfrm>
            <a:prstGeom prst="rect">
              <a:avLst/>
            </a:prstGeom>
            <a:noFill/>
          </p:spPr>
          <p:txBody>
            <a:bodyPr wrap="square" rtlCol="0">
              <a:spAutoFit/>
            </a:bodyPr>
            <a:lstStyle/>
            <a:p>
              <a:pPr algn="ctr"/>
              <a:r>
                <a:rPr lang="en-US" sz="2800" dirty="0">
                  <a:solidFill>
                    <a:schemeClr val="bg1"/>
                  </a:solidFill>
                </a:rPr>
                <a:t>DNA</a:t>
              </a:r>
            </a:p>
          </p:txBody>
        </p:sp>
      </p:grpSp>
      <p:grpSp>
        <p:nvGrpSpPr>
          <p:cNvPr id="48" name="Group 47">
            <a:extLst>
              <a:ext uri="{FF2B5EF4-FFF2-40B4-BE49-F238E27FC236}">
                <a16:creationId xmlns:a16="http://schemas.microsoft.com/office/drawing/2014/main" id="{801C7467-6EF0-478E-8EAF-772B0AEC2B18}"/>
              </a:ext>
            </a:extLst>
          </p:cNvPr>
          <p:cNvGrpSpPr/>
          <p:nvPr/>
        </p:nvGrpSpPr>
        <p:grpSpPr>
          <a:xfrm>
            <a:off x="2631910" y="1793190"/>
            <a:ext cx="1232116" cy="1022778"/>
            <a:chOff x="2321967" y="2394167"/>
            <a:chExt cx="1232116" cy="1022778"/>
          </a:xfrm>
        </p:grpSpPr>
        <p:sp>
          <p:nvSpPr>
            <p:cNvPr id="6" name="TextBox 5">
              <a:extLst>
                <a:ext uri="{FF2B5EF4-FFF2-40B4-BE49-F238E27FC236}">
                  <a16:creationId xmlns:a16="http://schemas.microsoft.com/office/drawing/2014/main" id="{5F66CED0-6111-4334-83AF-4B1EF7630C24}"/>
                </a:ext>
              </a:extLst>
            </p:cNvPr>
            <p:cNvSpPr txBox="1"/>
            <p:nvPr/>
          </p:nvSpPr>
          <p:spPr>
            <a:xfrm>
              <a:off x="2321967" y="2755209"/>
              <a:ext cx="333571" cy="461665"/>
            </a:xfrm>
            <a:prstGeom prst="rect">
              <a:avLst/>
            </a:prstGeom>
            <a:noFill/>
          </p:spPr>
          <p:txBody>
            <a:bodyPr wrap="square" rtlCol="0">
              <a:spAutoFit/>
            </a:bodyPr>
            <a:lstStyle/>
            <a:p>
              <a:r>
                <a:rPr lang="en-US" sz="2400" dirty="0">
                  <a:solidFill>
                    <a:schemeClr val="bg1">
                      <a:lumMod val="65000"/>
                    </a:schemeClr>
                  </a:solidFill>
                </a:rPr>
                <a:t>C</a:t>
              </a:r>
            </a:p>
          </p:txBody>
        </p:sp>
        <p:sp>
          <p:nvSpPr>
            <p:cNvPr id="7" name="TextBox 6">
              <a:extLst>
                <a:ext uri="{FF2B5EF4-FFF2-40B4-BE49-F238E27FC236}">
                  <a16:creationId xmlns:a16="http://schemas.microsoft.com/office/drawing/2014/main" id="{8BB7A3BC-492D-46D2-B00C-F9D83596D072}"/>
                </a:ext>
              </a:extLst>
            </p:cNvPr>
            <p:cNvSpPr txBox="1"/>
            <p:nvPr/>
          </p:nvSpPr>
          <p:spPr>
            <a:xfrm>
              <a:off x="2605106" y="2394167"/>
              <a:ext cx="333571" cy="461665"/>
            </a:xfrm>
            <a:prstGeom prst="rect">
              <a:avLst/>
            </a:prstGeom>
            <a:noFill/>
          </p:spPr>
          <p:txBody>
            <a:bodyPr wrap="square" rtlCol="0">
              <a:spAutoFit/>
            </a:bodyPr>
            <a:lstStyle/>
            <a:p>
              <a:r>
                <a:rPr lang="en-US" sz="2400" dirty="0">
                  <a:solidFill>
                    <a:schemeClr val="bg1">
                      <a:lumMod val="65000"/>
                    </a:schemeClr>
                  </a:solidFill>
                </a:rPr>
                <a:t>A</a:t>
              </a:r>
            </a:p>
          </p:txBody>
        </p:sp>
        <p:sp>
          <p:nvSpPr>
            <p:cNvPr id="8" name="TextBox 7">
              <a:extLst>
                <a:ext uri="{FF2B5EF4-FFF2-40B4-BE49-F238E27FC236}">
                  <a16:creationId xmlns:a16="http://schemas.microsoft.com/office/drawing/2014/main" id="{008FFB28-CF8B-4A7D-8B6C-D06461933C6C}"/>
                </a:ext>
              </a:extLst>
            </p:cNvPr>
            <p:cNvSpPr txBox="1"/>
            <p:nvPr/>
          </p:nvSpPr>
          <p:spPr>
            <a:xfrm>
              <a:off x="2701666" y="2955280"/>
              <a:ext cx="333571" cy="461665"/>
            </a:xfrm>
            <a:prstGeom prst="rect">
              <a:avLst/>
            </a:prstGeom>
            <a:noFill/>
          </p:spPr>
          <p:txBody>
            <a:bodyPr wrap="square" rtlCol="0">
              <a:spAutoFit/>
            </a:bodyPr>
            <a:lstStyle/>
            <a:p>
              <a:r>
                <a:rPr lang="en-US" sz="2400" dirty="0">
                  <a:solidFill>
                    <a:schemeClr val="bg1">
                      <a:lumMod val="65000"/>
                    </a:schemeClr>
                  </a:solidFill>
                </a:rPr>
                <a:t>G</a:t>
              </a:r>
            </a:p>
          </p:txBody>
        </p:sp>
        <p:sp>
          <p:nvSpPr>
            <p:cNvPr id="9" name="TextBox 8">
              <a:extLst>
                <a:ext uri="{FF2B5EF4-FFF2-40B4-BE49-F238E27FC236}">
                  <a16:creationId xmlns:a16="http://schemas.microsoft.com/office/drawing/2014/main" id="{D200CAAE-97A0-4040-BF34-DAF10107CB89}"/>
                </a:ext>
              </a:extLst>
            </p:cNvPr>
            <p:cNvSpPr txBox="1"/>
            <p:nvPr/>
          </p:nvSpPr>
          <p:spPr>
            <a:xfrm>
              <a:off x="3220512" y="2472490"/>
              <a:ext cx="333571" cy="461665"/>
            </a:xfrm>
            <a:prstGeom prst="rect">
              <a:avLst/>
            </a:prstGeom>
            <a:noFill/>
          </p:spPr>
          <p:txBody>
            <a:bodyPr wrap="square" rtlCol="0">
              <a:spAutoFit/>
            </a:bodyPr>
            <a:lstStyle/>
            <a:p>
              <a:r>
                <a:rPr lang="en-US" sz="2400" dirty="0">
                  <a:solidFill>
                    <a:schemeClr val="bg1">
                      <a:lumMod val="65000"/>
                    </a:schemeClr>
                  </a:solidFill>
                </a:rPr>
                <a:t>T</a:t>
              </a:r>
            </a:p>
          </p:txBody>
        </p:sp>
      </p:grpSp>
      <p:grpSp>
        <p:nvGrpSpPr>
          <p:cNvPr id="46" name="Group 45">
            <a:extLst>
              <a:ext uri="{FF2B5EF4-FFF2-40B4-BE49-F238E27FC236}">
                <a16:creationId xmlns:a16="http://schemas.microsoft.com/office/drawing/2014/main" id="{C6F16BC0-0AC8-4DF0-B159-AEF8D60C3CEB}"/>
              </a:ext>
            </a:extLst>
          </p:cNvPr>
          <p:cNvGrpSpPr/>
          <p:nvPr/>
        </p:nvGrpSpPr>
        <p:grpSpPr>
          <a:xfrm>
            <a:off x="-38184" y="1894224"/>
            <a:ext cx="2052320" cy="1446550"/>
            <a:chOff x="104399" y="2453620"/>
            <a:chExt cx="2052320" cy="1446550"/>
          </a:xfrm>
        </p:grpSpPr>
        <p:sp>
          <p:nvSpPr>
            <p:cNvPr id="10" name="Rectangle: Rounded Corners 9">
              <a:extLst>
                <a:ext uri="{FF2B5EF4-FFF2-40B4-BE49-F238E27FC236}">
                  <a16:creationId xmlns:a16="http://schemas.microsoft.com/office/drawing/2014/main" id="{5B5417BC-A5E8-4AA5-B7BB-D6061E2D24E6}"/>
                </a:ext>
              </a:extLst>
            </p:cNvPr>
            <p:cNvSpPr/>
            <p:nvPr/>
          </p:nvSpPr>
          <p:spPr>
            <a:xfrm>
              <a:off x="175329" y="2539912"/>
              <a:ext cx="1910461" cy="82040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B458D0A-6998-4CA4-9F01-B97E1FA9B280}"/>
                </a:ext>
              </a:extLst>
            </p:cNvPr>
            <p:cNvSpPr txBox="1"/>
            <p:nvPr/>
          </p:nvSpPr>
          <p:spPr>
            <a:xfrm>
              <a:off x="104399" y="2453620"/>
              <a:ext cx="2052320" cy="1446550"/>
            </a:xfrm>
            <a:prstGeom prst="rect">
              <a:avLst/>
            </a:prstGeom>
            <a:noFill/>
          </p:spPr>
          <p:txBody>
            <a:bodyPr wrap="square" rtlCol="0">
              <a:spAutoFit/>
            </a:bodyPr>
            <a:lstStyle/>
            <a:p>
              <a:pPr algn="ctr"/>
              <a:r>
                <a:rPr lang="en-US" sz="2000" dirty="0">
                  <a:solidFill>
                    <a:schemeClr val="bg1"/>
                  </a:solidFill>
                </a:rPr>
                <a:t>Normal nucleotides (dNTPs)</a:t>
              </a:r>
            </a:p>
            <a:p>
              <a:pPr algn="ctr"/>
              <a:endParaRPr lang="en-US" sz="2800" dirty="0">
                <a:solidFill>
                  <a:schemeClr val="bg1"/>
                </a:solidFill>
              </a:endParaRPr>
            </a:p>
          </p:txBody>
        </p:sp>
      </p:grpSp>
      <p:grpSp>
        <p:nvGrpSpPr>
          <p:cNvPr id="45" name="Group 44">
            <a:extLst>
              <a:ext uri="{FF2B5EF4-FFF2-40B4-BE49-F238E27FC236}">
                <a16:creationId xmlns:a16="http://schemas.microsoft.com/office/drawing/2014/main" id="{74A593C3-05FC-4A48-B04E-AADD8D29B730}"/>
              </a:ext>
            </a:extLst>
          </p:cNvPr>
          <p:cNvGrpSpPr/>
          <p:nvPr/>
        </p:nvGrpSpPr>
        <p:grpSpPr>
          <a:xfrm>
            <a:off x="-13492" y="2949365"/>
            <a:ext cx="2052320" cy="1015663"/>
            <a:chOff x="104399" y="3662721"/>
            <a:chExt cx="2052320" cy="1015663"/>
          </a:xfrm>
        </p:grpSpPr>
        <p:sp>
          <p:nvSpPr>
            <p:cNvPr id="12" name="Rectangle: Rounded Corners 11">
              <a:extLst>
                <a:ext uri="{FF2B5EF4-FFF2-40B4-BE49-F238E27FC236}">
                  <a16:creationId xmlns:a16="http://schemas.microsoft.com/office/drawing/2014/main" id="{FEC15994-30BC-4BF4-B3F0-C1C1780E1002}"/>
                </a:ext>
              </a:extLst>
            </p:cNvPr>
            <p:cNvSpPr/>
            <p:nvPr/>
          </p:nvSpPr>
          <p:spPr>
            <a:xfrm>
              <a:off x="175329" y="3738853"/>
              <a:ext cx="1910461" cy="82040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D4EFAE-9562-41F1-994A-C786AC86C88D}"/>
                </a:ext>
              </a:extLst>
            </p:cNvPr>
            <p:cNvSpPr txBox="1"/>
            <p:nvPr/>
          </p:nvSpPr>
          <p:spPr>
            <a:xfrm>
              <a:off x="104399" y="3662721"/>
              <a:ext cx="2052320" cy="1015663"/>
            </a:xfrm>
            <a:prstGeom prst="rect">
              <a:avLst/>
            </a:prstGeom>
            <a:noFill/>
          </p:spPr>
          <p:txBody>
            <a:bodyPr wrap="square" rtlCol="0">
              <a:spAutoFit/>
            </a:bodyPr>
            <a:lstStyle/>
            <a:p>
              <a:pPr algn="ctr"/>
              <a:r>
                <a:rPr lang="en-US" sz="2000" dirty="0">
                  <a:solidFill>
                    <a:schemeClr val="bg1"/>
                  </a:solidFill>
                </a:rPr>
                <a:t>Modified nucleotides (</a:t>
              </a:r>
              <a:r>
                <a:rPr lang="en-US" sz="2000" dirty="0" err="1">
                  <a:solidFill>
                    <a:schemeClr val="bg1"/>
                  </a:solidFill>
                </a:rPr>
                <a:t>ddNTPs</a:t>
              </a:r>
              <a:r>
                <a:rPr lang="en-US" sz="2000" dirty="0">
                  <a:solidFill>
                    <a:schemeClr val="bg1"/>
                  </a:solidFill>
                </a:rPr>
                <a:t>)</a:t>
              </a:r>
            </a:p>
          </p:txBody>
        </p:sp>
      </p:grpSp>
      <p:grpSp>
        <p:nvGrpSpPr>
          <p:cNvPr id="52" name="Group 51">
            <a:extLst>
              <a:ext uri="{FF2B5EF4-FFF2-40B4-BE49-F238E27FC236}">
                <a16:creationId xmlns:a16="http://schemas.microsoft.com/office/drawing/2014/main" id="{5FEE9D36-D55D-451A-A284-2960018C20C7}"/>
              </a:ext>
            </a:extLst>
          </p:cNvPr>
          <p:cNvGrpSpPr/>
          <p:nvPr/>
        </p:nvGrpSpPr>
        <p:grpSpPr>
          <a:xfrm>
            <a:off x="2549954" y="2915029"/>
            <a:ext cx="1407648" cy="1022778"/>
            <a:chOff x="2392192" y="3596399"/>
            <a:chExt cx="1407648" cy="1022778"/>
          </a:xfrm>
        </p:grpSpPr>
        <p:sp>
          <p:nvSpPr>
            <p:cNvPr id="15" name="TextBox 14">
              <a:extLst>
                <a:ext uri="{FF2B5EF4-FFF2-40B4-BE49-F238E27FC236}">
                  <a16:creationId xmlns:a16="http://schemas.microsoft.com/office/drawing/2014/main" id="{728DD292-1AC9-49EF-968C-C89F38AF9B22}"/>
                </a:ext>
              </a:extLst>
            </p:cNvPr>
            <p:cNvSpPr txBox="1"/>
            <p:nvPr/>
          </p:nvSpPr>
          <p:spPr>
            <a:xfrm>
              <a:off x="2392192" y="3957441"/>
              <a:ext cx="509103" cy="461665"/>
            </a:xfrm>
            <a:prstGeom prst="rect">
              <a:avLst/>
            </a:prstGeom>
            <a:noFill/>
          </p:spPr>
          <p:txBody>
            <a:bodyPr wrap="square" rtlCol="0">
              <a:spAutoFit/>
            </a:bodyPr>
            <a:lstStyle/>
            <a:p>
              <a:r>
                <a:rPr lang="en-US" sz="2400" dirty="0">
                  <a:solidFill>
                    <a:schemeClr val="accent1"/>
                  </a:solidFill>
                </a:rPr>
                <a:t>C*</a:t>
              </a:r>
            </a:p>
          </p:txBody>
        </p:sp>
        <p:sp>
          <p:nvSpPr>
            <p:cNvPr id="16" name="TextBox 15">
              <a:extLst>
                <a:ext uri="{FF2B5EF4-FFF2-40B4-BE49-F238E27FC236}">
                  <a16:creationId xmlns:a16="http://schemas.microsoft.com/office/drawing/2014/main" id="{9001E966-9EC8-4143-949A-8C50DF99B4D0}"/>
                </a:ext>
              </a:extLst>
            </p:cNvPr>
            <p:cNvSpPr txBox="1"/>
            <p:nvPr/>
          </p:nvSpPr>
          <p:spPr>
            <a:xfrm>
              <a:off x="2675331" y="3596399"/>
              <a:ext cx="555341" cy="461665"/>
            </a:xfrm>
            <a:prstGeom prst="rect">
              <a:avLst/>
            </a:prstGeom>
            <a:noFill/>
          </p:spPr>
          <p:txBody>
            <a:bodyPr wrap="square" rtlCol="0">
              <a:spAutoFit/>
            </a:bodyPr>
            <a:lstStyle/>
            <a:p>
              <a:r>
                <a:rPr lang="en-US" sz="2400" dirty="0">
                  <a:solidFill>
                    <a:schemeClr val="accent6"/>
                  </a:solidFill>
                </a:rPr>
                <a:t>A*</a:t>
              </a:r>
            </a:p>
          </p:txBody>
        </p:sp>
        <p:sp>
          <p:nvSpPr>
            <p:cNvPr id="41" name="TextBox 40">
              <a:extLst>
                <a:ext uri="{FF2B5EF4-FFF2-40B4-BE49-F238E27FC236}">
                  <a16:creationId xmlns:a16="http://schemas.microsoft.com/office/drawing/2014/main" id="{86391890-C41C-4B16-93EB-0D8F982C5E1B}"/>
                </a:ext>
              </a:extLst>
            </p:cNvPr>
            <p:cNvSpPr txBox="1"/>
            <p:nvPr/>
          </p:nvSpPr>
          <p:spPr>
            <a:xfrm>
              <a:off x="2771891" y="4157512"/>
              <a:ext cx="555341" cy="461665"/>
            </a:xfrm>
            <a:prstGeom prst="rect">
              <a:avLst/>
            </a:prstGeom>
            <a:noFill/>
          </p:spPr>
          <p:txBody>
            <a:bodyPr wrap="square" rtlCol="0">
              <a:spAutoFit/>
            </a:bodyPr>
            <a:lstStyle/>
            <a:p>
              <a:r>
                <a:rPr lang="en-US" sz="2400" dirty="0">
                  <a:solidFill>
                    <a:schemeClr val="accent4"/>
                  </a:solidFill>
                </a:rPr>
                <a:t>G*</a:t>
              </a:r>
            </a:p>
          </p:txBody>
        </p:sp>
        <p:sp>
          <p:nvSpPr>
            <p:cNvPr id="43" name="TextBox 42">
              <a:extLst>
                <a:ext uri="{FF2B5EF4-FFF2-40B4-BE49-F238E27FC236}">
                  <a16:creationId xmlns:a16="http://schemas.microsoft.com/office/drawing/2014/main" id="{7BF3329B-F945-4C89-B92B-05DE70606CDE}"/>
                </a:ext>
              </a:extLst>
            </p:cNvPr>
            <p:cNvSpPr txBox="1"/>
            <p:nvPr/>
          </p:nvSpPr>
          <p:spPr>
            <a:xfrm>
              <a:off x="3290737" y="3674722"/>
              <a:ext cx="509103" cy="461665"/>
            </a:xfrm>
            <a:prstGeom prst="rect">
              <a:avLst/>
            </a:prstGeom>
            <a:noFill/>
          </p:spPr>
          <p:txBody>
            <a:bodyPr wrap="square" rtlCol="0">
              <a:spAutoFit/>
            </a:bodyPr>
            <a:lstStyle/>
            <a:p>
              <a:r>
                <a:rPr lang="en-US" sz="2400" dirty="0">
                  <a:solidFill>
                    <a:srgbClr val="C00000"/>
                  </a:solidFill>
                </a:rPr>
                <a:t>T*</a:t>
              </a:r>
            </a:p>
          </p:txBody>
        </p:sp>
      </p:grpSp>
      <p:grpSp>
        <p:nvGrpSpPr>
          <p:cNvPr id="49" name="Group 48">
            <a:extLst>
              <a:ext uri="{FF2B5EF4-FFF2-40B4-BE49-F238E27FC236}">
                <a16:creationId xmlns:a16="http://schemas.microsoft.com/office/drawing/2014/main" id="{38411400-A7EB-461D-83C3-4A8CCB3FF8BC}"/>
              </a:ext>
            </a:extLst>
          </p:cNvPr>
          <p:cNvGrpSpPr/>
          <p:nvPr/>
        </p:nvGrpSpPr>
        <p:grpSpPr>
          <a:xfrm>
            <a:off x="-13492" y="4004507"/>
            <a:ext cx="2052320" cy="954107"/>
            <a:chOff x="104399" y="3662721"/>
            <a:chExt cx="2052320" cy="954107"/>
          </a:xfrm>
        </p:grpSpPr>
        <p:sp>
          <p:nvSpPr>
            <p:cNvPr id="50" name="Rectangle: Rounded Corners 49">
              <a:extLst>
                <a:ext uri="{FF2B5EF4-FFF2-40B4-BE49-F238E27FC236}">
                  <a16:creationId xmlns:a16="http://schemas.microsoft.com/office/drawing/2014/main" id="{68F38EB4-BA0B-4FE2-B1F7-84EB371F58E0}"/>
                </a:ext>
              </a:extLst>
            </p:cNvPr>
            <p:cNvSpPr/>
            <p:nvPr/>
          </p:nvSpPr>
          <p:spPr>
            <a:xfrm>
              <a:off x="175329" y="3738853"/>
              <a:ext cx="1910461" cy="82040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767D7846-F6F0-48AE-BD7B-7F1AE9BCAA30}"/>
                </a:ext>
              </a:extLst>
            </p:cNvPr>
            <p:cNvSpPr txBox="1"/>
            <p:nvPr/>
          </p:nvSpPr>
          <p:spPr>
            <a:xfrm>
              <a:off x="104399" y="3662721"/>
              <a:ext cx="2052320" cy="954107"/>
            </a:xfrm>
            <a:prstGeom prst="rect">
              <a:avLst/>
            </a:prstGeom>
            <a:noFill/>
          </p:spPr>
          <p:txBody>
            <a:bodyPr wrap="square" rtlCol="0">
              <a:spAutoFit/>
            </a:bodyPr>
            <a:lstStyle/>
            <a:p>
              <a:pPr algn="ctr"/>
              <a:r>
                <a:rPr lang="en-US" sz="2800" dirty="0">
                  <a:solidFill>
                    <a:schemeClr val="bg1"/>
                  </a:solidFill>
                </a:rPr>
                <a:t>DNA polymerase</a:t>
              </a:r>
            </a:p>
          </p:txBody>
        </p:sp>
      </p:grpSp>
      <p:sp>
        <p:nvSpPr>
          <p:cNvPr id="53" name="Oval 52">
            <a:extLst>
              <a:ext uri="{FF2B5EF4-FFF2-40B4-BE49-F238E27FC236}">
                <a16:creationId xmlns:a16="http://schemas.microsoft.com/office/drawing/2014/main" id="{095C9CB3-6DE6-4FE2-AF65-96FDEAD1A757}"/>
              </a:ext>
            </a:extLst>
          </p:cNvPr>
          <p:cNvSpPr/>
          <p:nvPr/>
        </p:nvSpPr>
        <p:spPr>
          <a:xfrm>
            <a:off x="2549954" y="4161221"/>
            <a:ext cx="1157770" cy="655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A picture containing light&#10;&#10;Description automatically generated">
            <a:extLst>
              <a:ext uri="{FF2B5EF4-FFF2-40B4-BE49-F238E27FC236}">
                <a16:creationId xmlns:a16="http://schemas.microsoft.com/office/drawing/2014/main" id="{0619664E-D70D-4DC1-88E1-14C745618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6203" y="2033505"/>
            <a:ext cx="1845798" cy="2224712"/>
          </a:xfrm>
          <a:prstGeom prst="rect">
            <a:avLst/>
          </a:prstGeom>
        </p:spPr>
      </p:pic>
      <p:cxnSp>
        <p:nvCxnSpPr>
          <p:cNvPr id="57" name="Straight Arrow Connector 56">
            <a:extLst>
              <a:ext uri="{FF2B5EF4-FFF2-40B4-BE49-F238E27FC236}">
                <a16:creationId xmlns:a16="http://schemas.microsoft.com/office/drawing/2014/main" id="{73A3F267-05CB-4075-B15A-0834037F2E2B}"/>
              </a:ext>
            </a:extLst>
          </p:cNvPr>
          <p:cNvCxnSpPr>
            <a:cxnSpLocks/>
            <a:stCxn id="3" idx="3"/>
          </p:cNvCxnSpPr>
          <p:nvPr/>
        </p:nvCxnSpPr>
        <p:spPr>
          <a:xfrm>
            <a:off x="4534651" y="1466719"/>
            <a:ext cx="1876595" cy="1909975"/>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A5F23AFE-CA42-4A20-8051-43DF029A9265}"/>
              </a:ext>
            </a:extLst>
          </p:cNvPr>
          <p:cNvCxnSpPr>
            <a:cxnSpLocks/>
          </p:cNvCxnSpPr>
          <p:nvPr/>
        </p:nvCxnSpPr>
        <p:spPr>
          <a:xfrm flipV="1">
            <a:off x="3946029" y="3845906"/>
            <a:ext cx="2465217" cy="594162"/>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80DB605D-13DB-4BF2-B7CE-0B2E66F15A06}"/>
              </a:ext>
            </a:extLst>
          </p:cNvPr>
          <p:cNvCxnSpPr>
            <a:cxnSpLocks/>
          </p:cNvCxnSpPr>
          <p:nvPr/>
        </p:nvCxnSpPr>
        <p:spPr>
          <a:xfrm>
            <a:off x="3853322" y="3294253"/>
            <a:ext cx="2461784" cy="438041"/>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B461A575-163A-4189-B6A6-F75B357C289B}"/>
              </a:ext>
            </a:extLst>
          </p:cNvPr>
          <p:cNvCxnSpPr>
            <a:cxnSpLocks/>
          </p:cNvCxnSpPr>
          <p:nvPr/>
        </p:nvCxnSpPr>
        <p:spPr>
          <a:xfrm>
            <a:off x="3957519" y="2249070"/>
            <a:ext cx="2360234" cy="1361292"/>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40E8762F-CB1F-4B80-A9FF-F4A6FC79513E}"/>
              </a:ext>
            </a:extLst>
          </p:cNvPr>
          <p:cNvCxnSpPr>
            <a:cxnSpLocks/>
          </p:cNvCxnSpPr>
          <p:nvPr/>
        </p:nvCxnSpPr>
        <p:spPr>
          <a:xfrm flipV="1">
            <a:off x="1966549" y="5840676"/>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5FAE590C-9500-466A-A375-25875163A249}"/>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65" name="TextBox 64">
            <a:extLst>
              <a:ext uri="{FF2B5EF4-FFF2-40B4-BE49-F238E27FC236}">
                <a16:creationId xmlns:a16="http://schemas.microsoft.com/office/drawing/2014/main" id="{AA493CCD-9A89-4C4F-943F-09DFE67A25E9}"/>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67" name="TextBox 66">
            <a:extLst>
              <a:ext uri="{FF2B5EF4-FFF2-40B4-BE49-F238E27FC236}">
                <a16:creationId xmlns:a16="http://schemas.microsoft.com/office/drawing/2014/main" id="{FB3C1F75-A0EF-418F-B110-A5777923B3DE}"/>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68" name="TextBox 67">
            <a:extLst>
              <a:ext uri="{FF2B5EF4-FFF2-40B4-BE49-F238E27FC236}">
                <a16:creationId xmlns:a16="http://schemas.microsoft.com/office/drawing/2014/main" id="{DA9B4C1B-39B1-4BE6-A1AC-220F3FBE0971}"/>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69" name="TextBox 68">
            <a:extLst>
              <a:ext uri="{FF2B5EF4-FFF2-40B4-BE49-F238E27FC236}">
                <a16:creationId xmlns:a16="http://schemas.microsoft.com/office/drawing/2014/main" id="{B363FCDF-4A1A-4F8E-8944-FBBA92416CF7}"/>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70" name="TextBox 69">
            <a:extLst>
              <a:ext uri="{FF2B5EF4-FFF2-40B4-BE49-F238E27FC236}">
                <a16:creationId xmlns:a16="http://schemas.microsoft.com/office/drawing/2014/main" id="{25008D34-42E1-49FC-8BDF-FDCDE037C1E7}"/>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71" name="TextBox 70">
            <a:extLst>
              <a:ext uri="{FF2B5EF4-FFF2-40B4-BE49-F238E27FC236}">
                <a16:creationId xmlns:a16="http://schemas.microsoft.com/office/drawing/2014/main" id="{43C169DA-B4C0-4D7E-B8E1-87678FB7877C}"/>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spTree>
    <p:extLst>
      <p:ext uri="{BB962C8B-B14F-4D97-AF65-F5344CB8AC3E}">
        <p14:creationId xmlns:p14="http://schemas.microsoft.com/office/powerpoint/2010/main" val="233731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able 57">
            <a:extLst>
              <a:ext uri="{FF2B5EF4-FFF2-40B4-BE49-F238E27FC236}">
                <a16:creationId xmlns:a16="http://schemas.microsoft.com/office/drawing/2014/main" id="{D2C8025C-1F67-436D-8147-A99B79B526B1}"/>
              </a:ext>
            </a:extLst>
          </p:cNvPr>
          <p:cNvGraphicFramePr>
            <a:graphicFrameLocks noGrp="1"/>
          </p:cNvGraphicFramePr>
          <p:nvPr>
            <p:extLst>
              <p:ext uri="{D42A27DB-BD31-4B8C-83A1-F6EECF244321}">
                <p14:modId xmlns:p14="http://schemas.microsoft.com/office/powerpoint/2010/main" val="2772734956"/>
              </p:ext>
            </p:extLst>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62" name="Rectangle 61">
            <a:extLst>
              <a:ext uri="{FF2B5EF4-FFF2-40B4-BE49-F238E27FC236}">
                <a16:creationId xmlns:a16="http://schemas.microsoft.com/office/drawing/2014/main" id="{736FB9DE-5040-44C1-831C-6BB4E5776C06}"/>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4963B2-A0D5-4C82-877F-ED8AF78336E6}"/>
              </a:ext>
            </a:extLst>
          </p:cNvPr>
          <p:cNvSpPr>
            <a:spLocks noGrp="1"/>
          </p:cNvSpPr>
          <p:nvPr>
            <p:ph type="title"/>
          </p:nvPr>
        </p:nvSpPr>
        <p:spPr/>
        <p:txBody>
          <a:bodyPr>
            <a:normAutofit/>
          </a:bodyPr>
          <a:lstStyle/>
          <a:p>
            <a:r>
              <a:rPr lang="en-US" dirty="0"/>
              <a:t>Sanger sequencing (Chain termination method)</a:t>
            </a:r>
          </a:p>
        </p:txBody>
      </p:sp>
      <p:sp>
        <p:nvSpPr>
          <p:cNvPr id="3" name="TextBox 2">
            <a:extLst>
              <a:ext uri="{FF2B5EF4-FFF2-40B4-BE49-F238E27FC236}">
                <a16:creationId xmlns:a16="http://schemas.microsoft.com/office/drawing/2014/main" id="{CAD3A6A8-3B08-4E29-9AD2-E06C9D2BB190}"/>
              </a:ext>
            </a:extLst>
          </p:cNvPr>
          <p:cNvSpPr txBox="1"/>
          <p:nvPr/>
        </p:nvSpPr>
        <p:spPr>
          <a:xfrm>
            <a:off x="2085066" y="1235886"/>
            <a:ext cx="2449585" cy="461665"/>
          </a:xfrm>
          <a:prstGeom prst="rect">
            <a:avLst/>
          </a:prstGeom>
          <a:noFill/>
        </p:spPr>
        <p:txBody>
          <a:bodyPr wrap="square" rtlCol="0">
            <a:spAutoFit/>
          </a:bodyPr>
          <a:lstStyle/>
          <a:p>
            <a:r>
              <a:rPr lang="en-US" sz="2400" dirty="0">
                <a:solidFill>
                  <a:schemeClr val="bg1">
                    <a:lumMod val="65000"/>
                  </a:schemeClr>
                </a:solidFill>
              </a:rPr>
              <a:t>CTGACTTCGACAA</a:t>
            </a:r>
          </a:p>
        </p:txBody>
      </p:sp>
      <p:grpSp>
        <p:nvGrpSpPr>
          <p:cNvPr id="47" name="Group 46">
            <a:extLst>
              <a:ext uri="{FF2B5EF4-FFF2-40B4-BE49-F238E27FC236}">
                <a16:creationId xmlns:a16="http://schemas.microsoft.com/office/drawing/2014/main" id="{3AA5A179-EE37-482E-A8AC-F032B980FDD3}"/>
              </a:ext>
            </a:extLst>
          </p:cNvPr>
          <p:cNvGrpSpPr/>
          <p:nvPr/>
        </p:nvGrpSpPr>
        <p:grpSpPr>
          <a:xfrm>
            <a:off x="332604" y="1127194"/>
            <a:ext cx="1254760" cy="665996"/>
            <a:chOff x="332604" y="1391354"/>
            <a:chExt cx="1254760" cy="665996"/>
          </a:xfrm>
        </p:grpSpPr>
        <p:sp>
          <p:nvSpPr>
            <p:cNvPr id="4" name="Rectangle: Rounded Corners 3">
              <a:extLst>
                <a:ext uri="{FF2B5EF4-FFF2-40B4-BE49-F238E27FC236}">
                  <a16:creationId xmlns:a16="http://schemas.microsoft.com/office/drawing/2014/main" id="{5E95511C-EE04-4DD5-A412-F549C8BCE012}"/>
                </a:ext>
              </a:extLst>
            </p:cNvPr>
            <p:cNvSpPr/>
            <p:nvPr/>
          </p:nvSpPr>
          <p:spPr>
            <a:xfrm>
              <a:off x="332604" y="1391354"/>
              <a:ext cx="1254760" cy="66599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CA7A55F-8DF4-43E8-BCAD-F4367634860F}"/>
                </a:ext>
              </a:extLst>
            </p:cNvPr>
            <p:cNvSpPr txBox="1"/>
            <p:nvPr/>
          </p:nvSpPr>
          <p:spPr>
            <a:xfrm>
              <a:off x="443649" y="1452880"/>
              <a:ext cx="1060031" cy="523220"/>
            </a:xfrm>
            <a:prstGeom prst="rect">
              <a:avLst/>
            </a:prstGeom>
            <a:noFill/>
          </p:spPr>
          <p:txBody>
            <a:bodyPr wrap="square" rtlCol="0">
              <a:spAutoFit/>
            </a:bodyPr>
            <a:lstStyle/>
            <a:p>
              <a:pPr algn="ctr"/>
              <a:r>
                <a:rPr lang="en-US" sz="2800" dirty="0">
                  <a:solidFill>
                    <a:schemeClr val="bg1"/>
                  </a:solidFill>
                </a:rPr>
                <a:t>DNA</a:t>
              </a:r>
            </a:p>
          </p:txBody>
        </p:sp>
      </p:grpSp>
      <p:grpSp>
        <p:nvGrpSpPr>
          <p:cNvPr id="48" name="Group 47">
            <a:extLst>
              <a:ext uri="{FF2B5EF4-FFF2-40B4-BE49-F238E27FC236}">
                <a16:creationId xmlns:a16="http://schemas.microsoft.com/office/drawing/2014/main" id="{801C7467-6EF0-478E-8EAF-772B0AEC2B18}"/>
              </a:ext>
            </a:extLst>
          </p:cNvPr>
          <p:cNvGrpSpPr/>
          <p:nvPr/>
        </p:nvGrpSpPr>
        <p:grpSpPr>
          <a:xfrm>
            <a:off x="2631910" y="1793190"/>
            <a:ext cx="1232116" cy="1022778"/>
            <a:chOff x="2321967" y="2394167"/>
            <a:chExt cx="1232116" cy="1022778"/>
          </a:xfrm>
        </p:grpSpPr>
        <p:sp>
          <p:nvSpPr>
            <p:cNvPr id="6" name="TextBox 5">
              <a:extLst>
                <a:ext uri="{FF2B5EF4-FFF2-40B4-BE49-F238E27FC236}">
                  <a16:creationId xmlns:a16="http://schemas.microsoft.com/office/drawing/2014/main" id="{5F66CED0-6111-4334-83AF-4B1EF7630C24}"/>
                </a:ext>
              </a:extLst>
            </p:cNvPr>
            <p:cNvSpPr txBox="1"/>
            <p:nvPr/>
          </p:nvSpPr>
          <p:spPr>
            <a:xfrm>
              <a:off x="2321967" y="2755209"/>
              <a:ext cx="333571" cy="461665"/>
            </a:xfrm>
            <a:prstGeom prst="rect">
              <a:avLst/>
            </a:prstGeom>
            <a:noFill/>
          </p:spPr>
          <p:txBody>
            <a:bodyPr wrap="square" rtlCol="0">
              <a:spAutoFit/>
            </a:bodyPr>
            <a:lstStyle/>
            <a:p>
              <a:r>
                <a:rPr lang="en-US" sz="2400" dirty="0">
                  <a:solidFill>
                    <a:schemeClr val="bg1">
                      <a:lumMod val="65000"/>
                    </a:schemeClr>
                  </a:solidFill>
                </a:rPr>
                <a:t>C</a:t>
              </a:r>
            </a:p>
          </p:txBody>
        </p:sp>
        <p:sp>
          <p:nvSpPr>
            <p:cNvPr id="7" name="TextBox 6">
              <a:extLst>
                <a:ext uri="{FF2B5EF4-FFF2-40B4-BE49-F238E27FC236}">
                  <a16:creationId xmlns:a16="http://schemas.microsoft.com/office/drawing/2014/main" id="{8BB7A3BC-492D-46D2-B00C-F9D83596D072}"/>
                </a:ext>
              </a:extLst>
            </p:cNvPr>
            <p:cNvSpPr txBox="1"/>
            <p:nvPr/>
          </p:nvSpPr>
          <p:spPr>
            <a:xfrm>
              <a:off x="2605106" y="2394167"/>
              <a:ext cx="333571" cy="461665"/>
            </a:xfrm>
            <a:prstGeom prst="rect">
              <a:avLst/>
            </a:prstGeom>
            <a:noFill/>
          </p:spPr>
          <p:txBody>
            <a:bodyPr wrap="square" rtlCol="0">
              <a:spAutoFit/>
            </a:bodyPr>
            <a:lstStyle/>
            <a:p>
              <a:r>
                <a:rPr lang="en-US" sz="2400" dirty="0">
                  <a:solidFill>
                    <a:schemeClr val="bg1">
                      <a:lumMod val="65000"/>
                    </a:schemeClr>
                  </a:solidFill>
                </a:rPr>
                <a:t>A</a:t>
              </a:r>
            </a:p>
          </p:txBody>
        </p:sp>
        <p:sp>
          <p:nvSpPr>
            <p:cNvPr id="8" name="TextBox 7">
              <a:extLst>
                <a:ext uri="{FF2B5EF4-FFF2-40B4-BE49-F238E27FC236}">
                  <a16:creationId xmlns:a16="http://schemas.microsoft.com/office/drawing/2014/main" id="{008FFB28-CF8B-4A7D-8B6C-D06461933C6C}"/>
                </a:ext>
              </a:extLst>
            </p:cNvPr>
            <p:cNvSpPr txBox="1"/>
            <p:nvPr/>
          </p:nvSpPr>
          <p:spPr>
            <a:xfrm>
              <a:off x="2701666" y="2955280"/>
              <a:ext cx="333571" cy="461665"/>
            </a:xfrm>
            <a:prstGeom prst="rect">
              <a:avLst/>
            </a:prstGeom>
            <a:noFill/>
          </p:spPr>
          <p:txBody>
            <a:bodyPr wrap="square" rtlCol="0">
              <a:spAutoFit/>
            </a:bodyPr>
            <a:lstStyle/>
            <a:p>
              <a:r>
                <a:rPr lang="en-US" sz="2400" dirty="0">
                  <a:solidFill>
                    <a:schemeClr val="bg1">
                      <a:lumMod val="65000"/>
                    </a:schemeClr>
                  </a:solidFill>
                </a:rPr>
                <a:t>G</a:t>
              </a:r>
            </a:p>
          </p:txBody>
        </p:sp>
        <p:sp>
          <p:nvSpPr>
            <p:cNvPr id="9" name="TextBox 8">
              <a:extLst>
                <a:ext uri="{FF2B5EF4-FFF2-40B4-BE49-F238E27FC236}">
                  <a16:creationId xmlns:a16="http://schemas.microsoft.com/office/drawing/2014/main" id="{D200CAAE-97A0-4040-BF34-DAF10107CB89}"/>
                </a:ext>
              </a:extLst>
            </p:cNvPr>
            <p:cNvSpPr txBox="1"/>
            <p:nvPr/>
          </p:nvSpPr>
          <p:spPr>
            <a:xfrm>
              <a:off x="3220512" y="2472490"/>
              <a:ext cx="333571" cy="461665"/>
            </a:xfrm>
            <a:prstGeom prst="rect">
              <a:avLst/>
            </a:prstGeom>
            <a:noFill/>
          </p:spPr>
          <p:txBody>
            <a:bodyPr wrap="square" rtlCol="0">
              <a:spAutoFit/>
            </a:bodyPr>
            <a:lstStyle/>
            <a:p>
              <a:r>
                <a:rPr lang="en-US" sz="2400" dirty="0">
                  <a:solidFill>
                    <a:schemeClr val="bg1">
                      <a:lumMod val="65000"/>
                    </a:schemeClr>
                  </a:solidFill>
                </a:rPr>
                <a:t>T</a:t>
              </a:r>
            </a:p>
          </p:txBody>
        </p:sp>
      </p:grpSp>
      <p:grpSp>
        <p:nvGrpSpPr>
          <p:cNvPr id="46" name="Group 45">
            <a:extLst>
              <a:ext uri="{FF2B5EF4-FFF2-40B4-BE49-F238E27FC236}">
                <a16:creationId xmlns:a16="http://schemas.microsoft.com/office/drawing/2014/main" id="{C6F16BC0-0AC8-4DF0-B159-AEF8D60C3CEB}"/>
              </a:ext>
            </a:extLst>
          </p:cNvPr>
          <p:cNvGrpSpPr/>
          <p:nvPr/>
        </p:nvGrpSpPr>
        <p:grpSpPr>
          <a:xfrm>
            <a:off x="-38184" y="1894224"/>
            <a:ext cx="2052320" cy="1015663"/>
            <a:chOff x="104399" y="2453620"/>
            <a:chExt cx="2052320" cy="1015663"/>
          </a:xfrm>
        </p:grpSpPr>
        <p:sp>
          <p:nvSpPr>
            <p:cNvPr id="10" name="Rectangle: Rounded Corners 9">
              <a:extLst>
                <a:ext uri="{FF2B5EF4-FFF2-40B4-BE49-F238E27FC236}">
                  <a16:creationId xmlns:a16="http://schemas.microsoft.com/office/drawing/2014/main" id="{5B5417BC-A5E8-4AA5-B7BB-D6061E2D24E6}"/>
                </a:ext>
              </a:extLst>
            </p:cNvPr>
            <p:cNvSpPr/>
            <p:nvPr/>
          </p:nvSpPr>
          <p:spPr>
            <a:xfrm>
              <a:off x="175329" y="2539912"/>
              <a:ext cx="1910461" cy="82040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B458D0A-6998-4CA4-9F01-B97E1FA9B280}"/>
                </a:ext>
              </a:extLst>
            </p:cNvPr>
            <p:cNvSpPr txBox="1"/>
            <p:nvPr/>
          </p:nvSpPr>
          <p:spPr>
            <a:xfrm>
              <a:off x="104399" y="2453620"/>
              <a:ext cx="2052320" cy="1015663"/>
            </a:xfrm>
            <a:prstGeom prst="rect">
              <a:avLst/>
            </a:prstGeom>
            <a:noFill/>
          </p:spPr>
          <p:txBody>
            <a:bodyPr wrap="square" rtlCol="0">
              <a:spAutoFit/>
            </a:bodyPr>
            <a:lstStyle/>
            <a:p>
              <a:pPr algn="ctr"/>
              <a:r>
                <a:rPr lang="en-US" sz="2000" dirty="0">
                  <a:solidFill>
                    <a:schemeClr val="bg1"/>
                  </a:solidFill>
                </a:rPr>
                <a:t>Normal nucleotides (dNTPs)</a:t>
              </a:r>
            </a:p>
          </p:txBody>
        </p:sp>
      </p:grpSp>
      <p:grpSp>
        <p:nvGrpSpPr>
          <p:cNvPr id="45" name="Group 44">
            <a:extLst>
              <a:ext uri="{FF2B5EF4-FFF2-40B4-BE49-F238E27FC236}">
                <a16:creationId xmlns:a16="http://schemas.microsoft.com/office/drawing/2014/main" id="{74A593C3-05FC-4A48-B04E-AADD8D29B730}"/>
              </a:ext>
            </a:extLst>
          </p:cNvPr>
          <p:cNvGrpSpPr/>
          <p:nvPr/>
        </p:nvGrpSpPr>
        <p:grpSpPr>
          <a:xfrm>
            <a:off x="-13492" y="2949365"/>
            <a:ext cx="2052320" cy="1015663"/>
            <a:chOff x="104399" y="3662721"/>
            <a:chExt cx="2052320" cy="1015663"/>
          </a:xfrm>
        </p:grpSpPr>
        <p:sp>
          <p:nvSpPr>
            <p:cNvPr id="12" name="Rectangle: Rounded Corners 11">
              <a:extLst>
                <a:ext uri="{FF2B5EF4-FFF2-40B4-BE49-F238E27FC236}">
                  <a16:creationId xmlns:a16="http://schemas.microsoft.com/office/drawing/2014/main" id="{FEC15994-30BC-4BF4-B3F0-C1C1780E1002}"/>
                </a:ext>
              </a:extLst>
            </p:cNvPr>
            <p:cNvSpPr/>
            <p:nvPr/>
          </p:nvSpPr>
          <p:spPr>
            <a:xfrm>
              <a:off x="175329" y="3738853"/>
              <a:ext cx="1910461" cy="82040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D4EFAE-9562-41F1-994A-C786AC86C88D}"/>
                </a:ext>
              </a:extLst>
            </p:cNvPr>
            <p:cNvSpPr txBox="1"/>
            <p:nvPr/>
          </p:nvSpPr>
          <p:spPr>
            <a:xfrm>
              <a:off x="104399" y="3662721"/>
              <a:ext cx="2052320" cy="1015663"/>
            </a:xfrm>
            <a:prstGeom prst="rect">
              <a:avLst/>
            </a:prstGeom>
            <a:noFill/>
          </p:spPr>
          <p:txBody>
            <a:bodyPr wrap="square" rtlCol="0">
              <a:spAutoFit/>
            </a:bodyPr>
            <a:lstStyle/>
            <a:p>
              <a:pPr algn="ctr"/>
              <a:r>
                <a:rPr lang="en-US" sz="2000" dirty="0">
                  <a:solidFill>
                    <a:schemeClr val="bg1"/>
                  </a:solidFill>
                </a:rPr>
                <a:t>Modified nucleotides (</a:t>
              </a:r>
              <a:r>
                <a:rPr lang="en-US" sz="2000" dirty="0" err="1">
                  <a:solidFill>
                    <a:schemeClr val="bg1"/>
                  </a:solidFill>
                </a:rPr>
                <a:t>ddNTPs</a:t>
              </a:r>
              <a:r>
                <a:rPr lang="en-US" sz="2000" dirty="0">
                  <a:solidFill>
                    <a:schemeClr val="bg1"/>
                  </a:solidFill>
                </a:rPr>
                <a:t>)</a:t>
              </a:r>
            </a:p>
          </p:txBody>
        </p:sp>
      </p:grpSp>
      <p:grpSp>
        <p:nvGrpSpPr>
          <p:cNvPr id="52" name="Group 51">
            <a:extLst>
              <a:ext uri="{FF2B5EF4-FFF2-40B4-BE49-F238E27FC236}">
                <a16:creationId xmlns:a16="http://schemas.microsoft.com/office/drawing/2014/main" id="{5FEE9D36-D55D-451A-A284-2960018C20C7}"/>
              </a:ext>
            </a:extLst>
          </p:cNvPr>
          <p:cNvGrpSpPr/>
          <p:nvPr/>
        </p:nvGrpSpPr>
        <p:grpSpPr>
          <a:xfrm>
            <a:off x="2549954" y="2915029"/>
            <a:ext cx="1407648" cy="1022778"/>
            <a:chOff x="2392192" y="3596399"/>
            <a:chExt cx="1407648" cy="1022778"/>
          </a:xfrm>
        </p:grpSpPr>
        <p:sp>
          <p:nvSpPr>
            <p:cNvPr id="15" name="TextBox 14">
              <a:extLst>
                <a:ext uri="{FF2B5EF4-FFF2-40B4-BE49-F238E27FC236}">
                  <a16:creationId xmlns:a16="http://schemas.microsoft.com/office/drawing/2014/main" id="{728DD292-1AC9-49EF-968C-C89F38AF9B22}"/>
                </a:ext>
              </a:extLst>
            </p:cNvPr>
            <p:cNvSpPr txBox="1"/>
            <p:nvPr/>
          </p:nvSpPr>
          <p:spPr>
            <a:xfrm>
              <a:off x="2392192" y="3957441"/>
              <a:ext cx="509103" cy="461665"/>
            </a:xfrm>
            <a:prstGeom prst="rect">
              <a:avLst/>
            </a:prstGeom>
            <a:noFill/>
          </p:spPr>
          <p:txBody>
            <a:bodyPr wrap="square" rtlCol="0">
              <a:spAutoFit/>
            </a:bodyPr>
            <a:lstStyle/>
            <a:p>
              <a:r>
                <a:rPr lang="en-US" sz="2400" dirty="0">
                  <a:solidFill>
                    <a:schemeClr val="accent1"/>
                  </a:solidFill>
                </a:rPr>
                <a:t>C*</a:t>
              </a:r>
            </a:p>
          </p:txBody>
        </p:sp>
        <p:sp>
          <p:nvSpPr>
            <p:cNvPr id="16" name="TextBox 15">
              <a:extLst>
                <a:ext uri="{FF2B5EF4-FFF2-40B4-BE49-F238E27FC236}">
                  <a16:creationId xmlns:a16="http://schemas.microsoft.com/office/drawing/2014/main" id="{9001E966-9EC8-4143-949A-8C50DF99B4D0}"/>
                </a:ext>
              </a:extLst>
            </p:cNvPr>
            <p:cNvSpPr txBox="1"/>
            <p:nvPr/>
          </p:nvSpPr>
          <p:spPr>
            <a:xfrm>
              <a:off x="2675331" y="3596399"/>
              <a:ext cx="555341" cy="461665"/>
            </a:xfrm>
            <a:prstGeom prst="rect">
              <a:avLst/>
            </a:prstGeom>
            <a:noFill/>
          </p:spPr>
          <p:txBody>
            <a:bodyPr wrap="square" rtlCol="0">
              <a:spAutoFit/>
            </a:bodyPr>
            <a:lstStyle/>
            <a:p>
              <a:r>
                <a:rPr lang="en-US" sz="2400" dirty="0">
                  <a:solidFill>
                    <a:schemeClr val="accent6"/>
                  </a:solidFill>
                </a:rPr>
                <a:t>A*</a:t>
              </a:r>
            </a:p>
          </p:txBody>
        </p:sp>
        <p:sp>
          <p:nvSpPr>
            <p:cNvPr id="41" name="TextBox 40">
              <a:extLst>
                <a:ext uri="{FF2B5EF4-FFF2-40B4-BE49-F238E27FC236}">
                  <a16:creationId xmlns:a16="http://schemas.microsoft.com/office/drawing/2014/main" id="{86391890-C41C-4B16-93EB-0D8F982C5E1B}"/>
                </a:ext>
              </a:extLst>
            </p:cNvPr>
            <p:cNvSpPr txBox="1"/>
            <p:nvPr/>
          </p:nvSpPr>
          <p:spPr>
            <a:xfrm>
              <a:off x="2771891" y="4157512"/>
              <a:ext cx="555341" cy="461665"/>
            </a:xfrm>
            <a:prstGeom prst="rect">
              <a:avLst/>
            </a:prstGeom>
            <a:noFill/>
          </p:spPr>
          <p:txBody>
            <a:bodyPr wrap="square" rtlCol="0">
              <a:spAutoFit/>
            </a:bodyPr>
            <a:lstStyle/>
            <a:p>
              <a:r>
                <a:rPr lang="en-US" sz="2400" dirty="0">
                  <a:solidFill>
                    <a:schemeClr val="accent4"/>
                  </a:solidFill>
                </a:rPr>
                <a:t>G*</a:t>
              </a:r>
            </a:p>
          </p:txBody>
        </p:sp>
        <p:sp>
          <p:nvSpPr>
            <p:cNvPr id="43" name="TextBox 42">
              <a:extLst>
                <a:ext uri="{FF2B5EF4-FFF2-40B4-BE49-F238E27FC236}">
                  <a16:creationId xmlns:a16="http://schemas.microsoft.com/office/drawing/2014/main" id="{7BF3329B-F945-4C89-B92B-05DE70606CDE}"/>
                </a:ext>
              </a:extLst>
            </p:cNvPr>
            <p:cNvSpPr txBox="1"/>
            <p:nvPr/>
          </p:nvSpPr>
          <p:spPr>
            <a:xfrm>
              <a:off x="3290737" y="3674722"/>
              <a:ext cx="509103" cy="461665"/>
            </a:xfrm>
            <a:prstGeom prst="rect">
              <a:avLst/>
            </a:prstGeom>
            <a:noFill/>
          </p:spPr>
          <p:txBody>
            <a:bodyPr wrap="square" rtlCol="0">
              <a:spAutoFit/>
            </a:bodyPr>
            <a:lstStyle/>
            <a:p>
              <a:r>
                <a:rPr lang="en-US" sz="2400" dirty="0">
                  <a:solidFill>
                    <a:srgbClr val="C00000"/>
                  </a:solidFill>
                </a:rPr>
                <a:t>T*</a:t>
              </a:r>
            </a:p>
          </p:txBody>
        </p:sp>
      </p:grpSp>
      <p:grpSp>
        <p:nvGrpSpPr>
          <p:cNvPr id="49" name="Group 48">
            <a:extLst>
              <a:ext uri="{FF2B5EF4-FFF2-40B4-BE49-F238E27FC236}">
                <a16:creationId xmlns:a16="http://schemas.microsoft.com/office/drawing/2014/main" id="{38411400-A7EB-461D-83C3-4A8CCB3FF8BC}"/>
              </a:ext>
            </a:extLst>
          </p:cNvPr>
          <p:cNvGrpSpPr/>
          <p:nvPr/>
        </p:nvGrpSpPr>
        <p:grpSpPr>
          <a:xfrm>
            <a:off x="-13492" y="4004507"/>
            <a:ext cx="2052320" cy="954107"/>
            <a:chOff x="104399" y="3662721"/>
            <a:chExt cx="2052320" cy="954107"/>
          </a:xfrm>
        </p:grpSpPr>
        <p:sp>
          <p:nvSpPr>
            <p:cNvPr id="50" name="Rectangle: Rounded Corners 49">
              <a:extLst>
                <a:ext uri="{FF2B5EF4-FFF2-40B4-BE49-F238E27FC236}">
                  <a16:creationId xmlns:a16="http://schemas.microsoft.com/office/drawing/2014/main" id="{68F38EB4-BA0B-4FE2-B1F7-84EB371F58E0}"/>
                </a:ext>
              </a:extLst>
            </p:cNvPr>
            <p:cNvSpPr/>
            <p:nvPr/>
          </p:nvSpPr>
          <p:spPr>
            <a:xfrm>
              <a:off x="175329" y="3738853"/>
              <a:ext cx="1910461" cy="82040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767D7846-F6F0-48AE-BD7B-7F1AE9BCAA30}"/>
                </a:ext>
              </a:extLst>
            </p:cNvPr>
            <p:cNvSpPr txBox="1"/>
            <p:nvPr/>
          </p:nvSpPr>
          <p:spPr>
            <a:xfrm>
              <a:off x="104399" y="3662721"/>
              <a:ext cx="2052320" cy="954107"/>
            </a:xfrm>
            <a:prstGeom prst="rect">
              <a:avLst/>
            </a:prstGeom>
            <a:noFill/>
          </p:spPr>
          <p:txBody>
            <a:bodyPr wrap="square" rtlCol="0">
              <a:spAutoFit/>
            </a:bodyPr>
            <a:lstStyle/>
            <a:p>
              <a:pPr algn="ctr"/>
              <a:r>
                <a:rPr lang="en-US" sz="2800" dirty="0">
                  <a:solidFill>
                    <a:schemeClr val="bg1"/>
                  </a:solidFill>
                </a:rPr>
                <a:t>DNA polymerase</a:t>
              </a:r>
            </a:p>
          </p:txBody>
        </p:sp>
      </p:grpSp>
      <p:sp>
        <p:nvSpPr>
          <p:cNvPr id="53" name="Oval 52">
            <a:extLst>
              <a:ext uri="{FF2B5EF4-FFF2-40B4-BE49-F238E27FC236}">
                <a16:creationId xmlns:a16="http://schemas.microsoft.com/office/drawing/2014/main" id="{095C9CB3-6DE6-4FE2-AF65-96FDEAD1A757}"/>
              </a:ext>
            </a:extLst>
          </p:cNvPr>
          <p:cNvSpPr/>
          <p:nvPr/>
        </p:nvSpPr>
        <p:spPr>
          <a:xfrm>
            <a:off x="2549954" y="4161221"/>
            <a:ext cx="1157770" cy="655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A picture containing light&#10;&#10;Description automatically generated">
            <a:extLst>
              <a:ext uri="{FF2B5EF4-FFF2-40B4-BE49-F238E27FC236}">
                <a16:creationId xmlns:a16="http://schemas.microsoft.com/office/drawing/2014/main" id="{0619664E-D70D-4DC1-88E1-14C745618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6203" y="2033505"/>
            <a:ext cx="1845798" cy="2224712"/>
          </a:xfrm>
          <a:prstGeom prst="rect">
            <a:avLst/>
          </a:prstGeom>
        </p:spPr>
      </p:pic>
      <p:cxnSp>
        <p:nvCxnSpPr>
          <p:cNvPr id="57" name="Straight Arrow Connector 56">
            <a:extLst>
              <a:ext uri="{FF2B5EF4-FFF2-40B4-BE49-F238E27FC236}">
                <a16:creationId xmlns:a16="http://schemas.microsoft.com/office/drawing/2014/main" id="{73A3F267-05CB-4075-B15A-0834037F2E2B}"/>
              </a:ext>
            </a:extLst>
          </p:cNvPr>
          <p:cNvCxnSpPr>
            <a:cxnSpLocks/>
            <a:stCxn id="3" idx="3"/>
          </p:cNvCxnSpPr>
          <p:nvPr/>
        </p:nvCxnSpPr>
        <p:spPr>
          <a:xfrm>
            <a:off x="4534651" y="1466719"/>
            <a:ext cx="1876595" cy="1909975"/>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A5F23AFE-CA42-4A20-8051-43DF029A9265}"/>
              </a:ext>
            </a:extLst>
          </p:cNvPr>
          <p:cNvCxnSpPr>
            <a:cxnSpLocks/>
          </p:cNvCxnSpPr>
          <p:nvPr/>
        </p:nvCxnSpPr>
        <p:spPr>
          <a:xfrm flipV="1">
            <a:off x="3946029" y="3845906"/>
            <a:ext cx="2465217" cy="594162"/>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80DB605D-13DB-4BF2-B7CE-0B2E66F15A06}"/>
              </a:ext>
            </a:extLst>
          </p:cNvPr>
          <p:cNvCxnSpPr>
            <a:cxnSpLocks/>
          </p:cNvCxnSpPr>
          <p:nvPr/>
        </p:nvCxnSpPr>
        <p:spPr>
          <a:xfrm>
            <a:off x="3853322" y="3294253"/>
            <a:ext cx="2461784" cy="438041"/>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B461A575-163A-4189-B6A6-F75B357C289B}"/>
              </a:ext>
            </a:extLst>
          </p:cNvPr>
          <p:cNvCxnSpPr>
            <a:cxnSpLocks/>
          </p:cNvCxnSpPr>
          <p:nvPr/>
        </p:nvCxnSpPr>
        <p:spPr>
          <a:xfrm>
            <a:off x="3957519" y="2249070"/>
            <a:ext cx="2360234" cy="1361292"/>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id="{F409F29B-42E3-4966-B180-13FB3733C2BE}"/>
              </a:ext>
            </a:extLst>
          </p:cNvPr>
          <p:cNvCxnSpPr>
            <a:cxnSpLocks/>
          </p:cNvCxnSpPr>
          <p:nvPr/>
        </p:nvCxnSpPr>
        <p:spPr>
          <a:xfrm>
            <a:off x="7254905" y="3160460"/>
            <a:ext cx="1208661" cy="14393"/>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sp>
        <p:nvSpPr>
          <p:cNvPr id="1028" name="TextBox 1027">
            <a:extLst>
              <a:ext uri="{FF2B5EF4-FFF2-40B4-BE49-F238E27FC236}">
                <a16:creationId xmlns:a16="http://schemas.microsoft.com/office/drawing/2014/main" id="{6D5D714A-129D-4E22-A3E9-8CCA7EC7E8CA}"/>
              </a:ext>
            </a:extLst>
          </p:cNvPr>
          <p:cNvSpPr txBox="1"/>
          <p:nvPr/>
        </p:nvSpPr>
        <p:spPr>
          <a:xfrm>
            <a:off x="8727700" y="4947631"/>
            <a:ext cx="2052320" cy="461665"/>
          </a:xfrm>
          <a:prstGeom prst="rect">
            <a:avLst/>
          </a:prstGeom>
          <a:noFill/>
        </p:spPr>
        <p:txBody>
          <a:bodyPr wrap="square" rtlCol="0">
            <a:spAutoFit/>
          </a:bodyPr>
          <a:lstStyle/>
          <a:p>
            <a:r>
              <a:rPr lang="en-US" sz="2400" dirty="0">
                <a:solidFill>
                  <a:schemeClr val="bg1">
                    <a:lumMod val="65000"/>
                  </a:schemeClr>
                </a:solidFill>
              </a:rPr>
              <a:t>G</a:t>
            </a:r>
            <a:r>
              <a:rPr lang="en-US" sz="2400" dirty="0">
                <a:solidFill>
                  <a:schemeClr val="accent6"/>
                </a:solidFill>
              </a:rPr>
              <a:t>A*</a:t>
            </a:r>
          </a:p>
        </p:txBody>
      </p:sp>
      <p:sp>
        <p:nvSpPr>
          <p:cNvPr id="1029" name="TextBox 1028">
            <a:extLst>
              <a:ext uri="{FF2B5EF4-FFF2-40B4-BE49-F238E27FC236}">
                <a16:creationId xmlns:a16="http://schemas.microsoft.com/office/drawing/2014/main" id="{E321CD4B-D14B-4BF7-B996-F0CD4BF765AF}"/>
              </a:ext>
            </a:extLst>
          </p:cNvPr>
          <p:cNvSpPr txBox="1"/>
          <p:nvPr/>
        </p:nvSpPr>
        <p:spPr>
          <a:xfrm>
            <a:off x="8727700" y="5318299"/>
            <a:ext cx="2052320" cy="461665"/>
          </a:xfrm>
          <a:prstGeom prst="rect">
            <a:avLst/>
          </a:prstGeom>
          <a:noFill/>
        </p:spPr>
        <p:txBody>
          <a:bodyPr wrap="square" rtlCol="0">
            <a:spAutoFit/>
          </a:bodyPr>
          <a:lstStyle/>
          <a:p>
            <a:r>
              <a:rPr lang="en-US" sz="2400" dirty="0">
                <a:solidFill>
                  <a:schemeClr val="accent4"/>
                </a:solidFill>
              </a:rPr>
              <a:t>G*</a:t>
            </a:r>
          </a:p>
        </p:txBody>
      </p:sp>
      <p:sp>
        <p:nvSpPr>
          <p:cNvPr id="1030" name="TextBox 1029">
            <a:extLst>
              <a:ext uri="{FF2B5EF4-FFF2-40B4-BE49-F238E27FC236}">
                <a16:creationId xmlns:a16="http://schemas.microsoft.com/office/drawing/2014/main" id="{12EBA46C-D499-41EE-9001-DD9BDCC73FC3}"/>
              </a:ext>
            </a:extLst>
          </p:cNvPr>
          <p:cNvSpPr txBox="1"/>
          <p:nvPr/>
        </p:nvSpPr>
        <p:spPr>
          <a:xfrm>
            <a:off x="8727700" y="2723623"/>
            <a:ext cx="2052320" cy="461665"/>
          </a:xfrm>
          <a:prstGeom prst="rect">
            <a:avLst/>
          </a:prstGeom>
          <a:noFill/>
        </p:spPr>
        <p:txBody>
          <a:bodyPr wrap="square" rtlCol="0">
            <a:spAutoFit/>
          </a:bodyPr>
          <a:lstStyle/>
          <a:p>
            <a:r>
              <a:rPr lang="en-US" sz="2400" dirty="0">
                <a:solidFill>
                  <a:schemeClr val="bg1">
                    <a:lumMod val="65000"/>
                  </a:schemeClr>
                </a:solidFill>
              </a:rPr>
              <a:t>GACTGAA</a:t>
            </a:r>
            <a:r>
              <a:rPr lang="en-US" sz="2400" dirty="0">
                <a:solidFill>
                  <a:schemeClr val="accent4"/>
                </a:solidFill>
              </a:rPr>
              <a:t>G*</a:t>
            </a:r>
          </a:p>
        </p:txBody>
      </p:sp>
      <p:sp>
        <p:nvSpPr>
          <p:cNvPr id="1031" name="TextBox 1030">
            <a:extLst>
              <a:ext uri="{FF2B5EF4-FFF2-40B4-BE49-F238E27FC236}">
                <a16:creationId xmlns:a16="http://schemas.microsoft.com/office/drawing/2014/main" id="{66B5A92D-611B-4FBF-9CF6-C8510BCF0716}"/>
              </a:ext>
            </a:extLst>
          </p:cNvPr>
          <p:cNvSpPr txBox="1"/>
          <p:nvPr/>
        </p:nvSpPr>
        <p:spPr>
          <a:xfrm>
            <a:off x="8727700" y="3094291"/>
            <a:ext cx="2052320" cy="461665"/>
          </a:xfrm>
          <a:prstGeom prst="rect">
            <a:avLst/>
          </a:prstGeom>
          <a:noFill/>
        </p:spPr>
        <p:txBody>
          <a:bodyPr wrap="square" rtlCol="0">
            <a:spAutoFit/>
          </a:bodyPr>
          <a:lstStyle/>
          <a:p>
            <a:r>
              <a:rPr lang="en-US" sz="2400" dirty="0">
                <a:solidFill>
                  <a:schemeClr val="bg1">
                    <a:lumMod val="65000"/>
                  </a:schemeClr>
                </a:solidFill>
              </a:rPr>
              <a:t>GACTGA</a:t>
            </a:r>
            <a:r>
              <a:rPr lang="en-US" sz="2400" dirty="0">
                <a:solidFill>
                  <a:schemeClr val="accent6"/>
                </a:solidFill>
              </a:rPr>
              <a:t>A*</a:t>
            </a:r>
          </a:p>
        </p:txBody>
      </p:sp>
      <p:sp>
        <p:nvSpPr>
          <p:cNvPr id="1032" name="TextBox 1031">
            <a:extLst>
              <a:ext uri="{FF2B5EF4-FFF2-40B4-BE49-F238E27FC236}">
                <a16:creationId xmlns:a16="http://schemas.microsoft.com/office/drawing/2014/main" id="{40D698CE-58D6-49D4-B2BD-63E468CA6C6D}"/>
              </a:ext>
            </a:extLst>
          </p:cNvPr>
          <p:cNvSpPr txBox="1"/>
          <p:nvPr/>
        </p:nvSpPr>
        <p:spPr>
          <a:xfrm>
            <a:off x="8727700" y="3464959"/>
            <a:ext cx="2052320" cy="461665"/>
          </a:xfrm>
          <a:prstGeom prst="rect">
            <a:avLst/>
          </a:prstGeom>
          <a:noFill/>
        </p:spPr>
        <p:txBody>
          <a:bodyPr wrap="square" rtlCol="0">
            <a:spAutoFit/>
          </a:bodyPr>
          <a:lstStyle/>
          <a:p>
            <a:r>
              <a:rPr lang="en-US" sz="2400" dirty="0">
                <a:solidFill>
                  <a:schemeClr val="bg1">
                    <a:lumMod val="65000"/>
                  </a:schemeClr>
                </a:solidFill>
              </a:rPr>
              <a:t>GACTG</a:t>
            </a:r>
            <a:r>
              <a:rPr lang="en-US" sz="2400" dirty="0">
                <a:solidFill>
                  <a:schemeClr val="accent6"/>
                </a:solidFill>
              </a:rPr>
              <a:t>A*</a:t>
            </a:r>
          </a:p>
        </p:txBody>
      </p:sp>
      <p:sp>
        <p:nvSpPr>
          <p:cNvPr id="1033" name="TextBox 1032">
            <a:extLst>
              <a:ext uri="{FF2B5EF4-FFF2-40B4-BE49-F238E27FC236}">
                <a16:creationId xmlns:a16="http://schemas.microsoft.com/office/drawing/2014/main" id="{6E2ADFDA-5522-4E96-8344-8A35F9DFE37E}"/>
              </a:ext>
            </a:extLst>
          </p:cNvPr>
          <p:cNvSpPr txBox="1"/>
          <p:nvPr/>
        </p:nvSpPr>
        <p:spPr>
          <a:xfrm>
            <a:off x="8727700" y="3835627"/>
            <a:ext cx="2052320" cy="461665"/>
          </a:xfrm>
          <a:prstGeom prst="rect">
            <a:avLst/>
          </a:prstGeom>
          <a:noFill/>
        </p:spPr>
        <p:txBody>
          <a:bodyPr wrap="square" rtlCol="0">
            <a:spAutoFit/>
          </a:bodyPr>
          <a:lstStyle/>
          <a:p>
            <a:r>
              <a:rPr lang="en-US" sz="2400" dirty="0">
                <a:solidFill>
                  <a:schemeClr val="bg1">
                    <a:lumMod val="65000"/>
                  </a:schemeClr>
                </a:solidFill>
              </a:rPr>
              <a:t>GACT</a:t>
            </a:r>
            <a:r>
              <a:rPr lang="en-US" sz="2400" dirty="0">
                <a:solidFill>
                  <a:schemeClr val="accent4"/>
                </a:solidFill>
              </a:rPr>
              <a:t>G*</a:t>
            </a:r>
          </a:p>
        </p:txBody>
      </p:sp>
      <p:sp>
        <p:nvSpPr>
          <p:cNvPr id="1034" name="TextBox 1033">
            <a:extLst>
              <a:ext uri="{FF2B5EF4-FFF2-40B4-BE49-F238E27FC236}">
                <a16:creationId xmlns:a16="http://schemas.microsoft.com/office/drawing/2014/main" id="{D77B8EF5-F5F3-4BBA-9C63-D1511BA9CCE0}"/>
              </a:ext>
            </a:extLst>
          </p:cNvPr>
          <p:cNvSpPr txBox="1"/>
          <p:nvPr/>
        </p:nvSpPr>
        <p:spPr>
          <a:xfrm>
            <a:off x="8727700" y="4206295"/>
            <a:ext cx="2052320" cy="461665"/>
          </a:xfrm>
          <a:prstGeom prst="rect">
            <a:avLst/>
          </a:prstGeom>
          <a:noFill/>
        </p:spPr>
        <p:txBody>
          <a:bodyPr wrap="square" rtlCol="0">
            <a:spAutoFit/>
          </a:bodyPr>
          <a:lstStyle/>
          <a:p>
            <a:r>
              <a:rPr lang="en-US" sz="2400" dirty="0">
                <a:solidFill>
                  <a:schemeClr val="bg1">
                    <a:lumMod val="65000"/>
                  </a:schemeClr>
                </a:solidFill>
              </a:rPr>
              <a:t>GAC</a:t>
            </a:r>
            <a:r>
              <a:rPr lang="en-US" sz="2400" dirty="0">
                <a:solidFill>
                  <a:srgbClr val="C00000"/>
                </a:solidFill>
              </a:rPr>
              <a:t>T*</a:t>
            </a:r>
          </a:p>
        </p:txBody>
      </p:sp>
      <p:sp>
        <p:nvSpPr>
          <p:cNvPr id="1035" name="TextBox 1034">
            <a:extLst>
              <a:ext uri="{FF2B5EF4-FFF2-40B4-BE49-F238E27FC236}">
                <a16:creationId xmlns:a16="http://schemas.microsoft.com/office/drawing/2014/main" id="{7103BD66-7CB3-4220-A9F5-2FC91FF475C2}"/>
              </a:ext>
            </a:extLst>
          </p:cNvPr>
          <p:cNvSpPr txBox="1"/>
          <p:nvPr/>
        </p:nvSpPr>
        <p:spPr>
          <a:xfrm>
            <a:off x="8727700" y="4576963"/>
            <a:ext cx="2052320" cy="461665"/>
          </a:xfrm>
          <a:prstGeom prst="rect">
            <a:avLst/>
          </a:prstGeom>
          <a:noFill/>
        </p:spPr>
        <p:txBody>
          <a:bodyPr wrap="square" rtlCol="0">
            <a:spAutoFit/>
          </a:bodyPr>
          <a:lstStyle/>
          <a:p>
            <a:r>
              <a:rPr lang="en-US" sz="2400" dirty="0">
                <a:solidFill>
                  <a:schemeClr val="bg1">
                    <a:lumMod val="65000"/>
                  </a:schemeClr>
                </a:solidFill>
              </a:rPr>
              <a:t>GA</a:t>
            </a:r>
            <a:r>
              <a:rPr lang="en-US" sz="2400" dirty="0">
                <a:solidFill>
                  <a:schemeClr val="accent1"/>
                </a:solidFill>
              </a:rPr>
              <a:t>C*</a:t>
            </a:r>
          </a:p>
        </p:txBody>
      </p:sp>
      <p:sp>
        <p:nvSpPr>
          <p:cNvPr id="1036" name="TextBox 1035">
            <a:extLst>
              <a:ext uri="{FF2B5EF4-FFF2-40B4-BE49-F238E27FC236}">
                <a16:creationId xmlns:a16="http://schemas.microsoft.com/office/drawing/2014/main" id="{D073DE10-0C5E-44D2-AA48-294A905CC18A}"/>
              </a:ext>
            </a:extLst>
          </p:cNvPr>
          <p:cNvSpPr txBox="1"/>
          <p:nvPr/>
        </p:nvSpPr>
        <p:spPr>
          <a:xfrm>
            <a:off x="8727700" y="1611619"/>
            <a:ext cx="2449585" cy="461665"/>
          </a:xfrm>
          <a:prstGeom prst="rect">
            <a:avLst/>
          </a:prstGeom>
          <a:noFill/>
        </p:spPr>
        <p:txBody>
          <a:bodyPr wrap="square" rtlCol="0">
            <a:spAutoFit/>
          </a:bodyPr>
          <a:lstStyle/>
          <a:p>
            <a:r>
              <a:rPr lang="en-US" sz="2400" dirty="0">
                <a:solidFill>
                  <a:schemeClr val="bg1">
                    <a:lumMod val="65000"/>
                  </a:schemeClr>
                </a:solidFill>
              </a:rPr>
              <a:t>GACTGAAGCT</a:t>
            </a:r>
            <a:r>
              <a:rPr lang="en-US" sz="2400" dirty="0">
                <a:solidFill>
                  <a:schemeClr val="accent4"/>
                </a:solidFill>
              </a:rPr>
              <a:t>G*</a:t>
            </a:r>
          </a:p>
        </p:txBody>
      </p:sp>
      <p:sp>
        <p:nvSpPr>
          <p:cNvPr id="1037" name="TextBox 1036">
            <a:extLst>
              <a:ext uri="{FF2B5EF4-FFF2-40B4-BE49-F238E27FC236}">
                <a16:creationId xmlns:a16="http://schemas.microsoft.com/office/drawing/2014/main" id="{32F0BD91-CCF5-43AA-8F49-28A1D8DF5235}"/>
              </a:ext>
            </a:extLst>
          </p:cNvPr>
          <p:cNvSpPr txBox="1"/>
          <p:nvPr/>
        </p:nvSpPr>
        <p:spPr>
          <a:xfrm>
            <a:off x="8727700" y="1982287"/>
            <a:ext cx="2212684" cy="461665"/>
          </a:xfrm>
          <a:prstGeom prst="rect">
            <a:avLst/>
          </a:prstGeom>
          <a:noFill/>
        </p:spPr>
        <p:txBody>
          <a:bodyPr wrap="square" rtlCol="0">
            <a:spAutoFit/>
          </a:bodyPr>
          <a:lstStyle/>
          <a:p>
            <a:r>
              <a:rPr lang="en-US" sz="2400" dirty="0">
                <a:solidFill>
                  <a:schemeClr val="bg1">
                    <a:lumMod val="65000"/>
                  </a:schemeClr>
                </a:solidFill>
              </a:rPr>
              <a:t>GACTGAAGC</a:t>
            </a:r>
            <a:r>
              <a:rPr lang="en-US" sz="2400" dirty="0">
                <a:solidFill>
                  <a:srgbClr val="C00000"/>
                </a:solidFill>
              </a:rPr>
              <a:t>T*</a:t>
            </a:r>
          </a:p>
        </p:txBody>
      </p:sp>
      <p:sp>
        <p:nvSpPr>
          <p:cNvPr id="1038" name="TextBox 1037">
            <a:extLst>
              <a:ext uri="{FF2B5EF4-FFF2-40B4-BE49-F238E27FC236}">
                <a16:creationId xmlns:a16="http://schemas.microsoft.com/office/drawing/2014/main" id="{1196194A-FC4A-40E2-A479-909BEBA83647}"/>
              </a:ext>
            </a:extLst>
          </p:cNvPr>
          <p:cNvSpPr txBox="1"/>
          <p:nvPr/>
        </p:nvSpPr>
        <p:spPr>
          <a:xfrm>
            <a:off x="8727700" y="2352955"/>
            <a:ext cx="2052320" cy="461665"/>
          </a:xfrm>
          <a:prstGeom prst="rect">
            <a:avLst/>
          </a:prstGeom>
          <a:noFill/>
        </p:spPr>
        <p:txBody>
          <a:bodyPr wrap="square" rtlCol="0">
            <a:spAutoFit/>
          </a:bodyPr>
          <a:lstStyle/>
          <a:p>
            <a:r>
              <a:rPr lang="en-US" sz="2400" dirty="0">
                <a:solidFill>
                  <a:schemeClr val="bg1">
                    <a:lumMod val="65000"/>
                  </a:schemeClr>
                </a:solidFill>
              </a:rPr>
              <a:t>GACTGAAG</a:t>
            </a:r>
            <a:r>
              <a:rPr lang="en-US" sz="2400" dirty="0">
                <a:solidFill>
                  <a:schemeClr val="accent1"/>
                </a:solidFill>
              </a:rPr>
              <a:t>C*</a:t>
            </a:r>
          </a:p>
        </p:txBody>
      </p:sp>
      <p:sp>
        <p:nvSpPr>
          <p:cNvPr id="1042" name="TextBox 1041">
            <a:extLst>
              <a:ext uri="{FF2B5EF4-FFF2-40B4-BE49-F238E27FC236}">
                <a16:creationId xmlns:a16="http://schemas.microsoft.com/office/drawing/2014/main" id="{50548EFE-0F3E-445F-AEF7-0B99601F33C9}"/>
              </a:ext>
            </a:extLst>
          </p:cNvPr>
          <p:cNvSpPr txBox="1"/>
          <p:nvPr/>
        </p:nvSpPr>
        <p:spPr>
          <a:xfrm>
            <a:off x="8727700" y="870283"/>
            <a:ext cx="2560060" cy="461665"/>
          </a:xfrm>
          <a:prstGeom prst="rect">
            <a:avLst/>
          </a:prstGeom>
          <a:noFill/>
        </p:spPr>
        <p:txBody>
          <a:bodyPr wrap="square" rtlCol="0">
            <a:spAutoFit/>
          </a:bodyPr>
          <a:lstStyle/>
          <a:p>
            <a:r>
              <a:rPr lang="en-US" sz="2400" dirty="0">
                <a:solidFill>
                  <a:schemeClr val="bg1">
                    <a:lumMod val="65000"/>
                  </a:schemeClr>
                </a:solidFill>
              </a:rPr>
              <a:t>GACTGAAGCTGT</a:t>
            </a:r>
            <a:r>
              <a:rPr lang="en-US" sz="2400" dirty="0">
                <a:solidFill>
                  <a:srgbClr val="C00000"/>
                </a:solidFill>
              </a:rPr>
              <a:t>T*</a:t>
            </a:r>
          </a:p>
        </p:txBody>
      </p:sp>
      <p:sp>
        <p:nvSpPr>
          <p:cNvPr id="1043" name="TextBox 1042">
            <a:extLst>
              <a:ext uri="{FF2B5EF4-FFF2-40B4-BE49-F238E27FC236}">
                <a16:creationId xmlns:a16="http://schemas.microsoft.com/office/drawing/2014/main" id="{59F34C40-BE28-4AA5-B9F5-9B979A546A21}"/>
              </a:ext>
            </a:extLst>
          </p:cNvPr>
          <p:cNvSpPr txBox="1"/>
          <p:nvPr/>
        </p:nvSpPr>
        <p:spPr>
          <a:xfrm>
            <a:off x="8727700" y="1240951"/>
            <a:ext cx="2449585" cy="461665"/>
          </a:xfrm>
          <a:prstGeom prst="rect">
            <a:avLst/>
          </a:prstGeom>
          <a:noFill/>
        </p:spPr>
        <p:txBody>
          <a:bodyPr wrap="square" rtlCol="0">
            <a:spAutoFit/>
          </a:bodyPr>
          <a:lstStyle/>
          <a:p>
            <a:r>
              <a:rPr lang="en-US" sz="2400" dirty="0">
                <a:solidFill>
                  <a:schemeClr val="bg1">
                    <a:lumMod val="65000"/>
                  </a:schemeClr>
                </a:solidFill>
              </a:rPr>
              <a:t>GACTGAAGCTG</a:t>
            </a:r>
            <a:r>
              <a:rPr lang="en-US" sz="2400" dirty="0">
                <a:solidFill>
                  <a:srgbClr val="C00000"/>
                </a:solidFill>
              </a:rPr>
              <a:t>T*</a:t>
            </a:r>
          </a:p>
        </p:txBody>
      </p:sp>
      <p:cxnSp>
        <p:nvCxnSpPr>
          <p:cNvPr id="63" name="Straight Connector 62">
            <a:extLst>
              <a:ext uri="{FF2B5EF4-FFF2-40B4-BE49-F238E27FC236}">
                <a16:creationId xmlns:a16="http://schemas.microsoft.com/office/drawing/2014/main" id="{40E8762F-CB1F-4B80-A9FF-F4A6FC79513E}"/>
              </a:ext>
            </a:extLst>
          </p:cNvPr>
          <p:cNvCxnSpPr>
            <a:cxnSpLocks/>
          </p:cNvCxnSpPr>
          <p:nvPr/>
        </p:nvCxnSpPr>
        <p:spPr>
          <a:xfrm flipV="1">
            <a:off x="1966549" y="5840676"/>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5FAE590C-9500-466A-A375-25875163A249}"/>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65" name="TextBox 64">
            <a:extLst>
              <a:ext uri="{FF2B5EF4-FFF2-40B4-BE49-F238E27FC236}">
                <a16:creationId xmlns:a16="http://schemas.microsoft.com/office/drawing/2014/main" id="{AA493CCD-9A89-4C4F-943F-09DFE67A25E9}"/>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67" name="TextBox 66">
            <a:extLst>
              <a:ext uri="{FF2B5EF4-FFF2-40B4-BE49-F238E27FC236}">
                <a16:creationId xmlns:a16="http://schemas.microsoft.com/office/drawing/2014/main" id="{FB3C1F75-A0EF-418F-B110-A5777923B3DE}"/>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68" name="TextBox 67">
            <a:extLst>
              <a:ext uri="{FF2B5EF4-FFF2-40B4-BE49-F238E27FC236}">
                <a16:creationId xmlns:a16="http://schemas.microsoft.com/office/drawing/2014/main" id="{DA9B4C1B-39B1-4BE6-A1AC-220F3FBE0971}"/>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69" name="TextBox 68">
            <a:extLst>
              <a:ext uri="{FF2B5EF4-FFF2-40B4-BE49-F238E27FC236}">
                <a16:creationId xmlns:a16="http://schemas.microsoft.com/office/drawing/2014/main" id="{B363FCDF-4A1A-4F8E-8944-FBBA92416CF7}"/>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70" name="TextBox 69">
            <a:extLst>
              <a:ext uri="{FF2B5EF4-FFF2-40B4-BE49-F238E27FC236}">
                <a16:creationId xmlns:a16="http://schemas.microsoft.com/office/drawing/2014/main" id="{25008D34-42E1-49FC-8BDF-FDCDE037C1E7}"/>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71" name="TextBox 70">
            <a:extLst>
              <a:ext uri="{FF2B5EF4-FFF2-40B4-BE49-F238E27FC236}">
                <a16:creationId xmlns:a16="http://schemas.microsoft.com/office/drawing/2014/main" id="{43C169DA-B4C0-4D7E-B8E1-87678FB7877C}"/>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spTree>
    <p:extLst>
      <p:ext uri="{BB962C8B-B14F-4D97-AF65-F5344CB8AC3E}">
        <p14:creationId xmlns:p14="http://schemas.microsoft.com/office/powerpoint/2010/main" val="144684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30">
            <a:extLst>
              <a:ext uri="{FF2B5EF4-FFF2-40B4-BE49-F238E27FC236}">
                <a16:creationId xmlns:a16="http://schemas.microsoft.com/office/drawing/2014/main" id="{0604FFD1-ED4C-45A3-A770-4E22DFD0AF26}"/>
              </a:ext>
            </a:extLst>
          </p:cNvPr>
          <p:cNvGraphicFramePr>
            <a:graphicFrameLocks noGrp="1"/>
          </p:cNvGraphicFramePr>
          <p:nvPr>
            <p:extLst>
              <p:ext uri="{D42A27DB-BD31-4B8C-83A1-F6EECF244321}">
                <p14:modId xmlns:p14="http://schemas.microsoft.com/office/powerpoint/2010/main" val="2772734956"/>
              </p:ext>
            </p:extLst>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34" name="Rectangle 33">
            <a:extLst>
              <a:ext uri="{FF2B5EF4-FFF2-40B4-BE49-F238E27FC236}">
                <a16:creationId xmlns:a16="http://schemas.microsoft.com/office/drawing/2014/main" id="{3DD99C38-483D-4A9D-935E-2F2C425D3243}"/>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0C4A9B8-2C4E-4F5E-90E1-D7F3187E2FF2}"/>
              </a:ext>
            </a:extLst>
          </p:cNvPr>
          <p:cNvPicPr>
            <a:picLocks noChangeAspect="1"/>
          </p:cNvPicPr>
          <p:nvPr/>
        </p:nvPicPr>
        <p:blipFill>
          <a:blip r:embed="rId3"/>
          <a:stretch>
            <a:fillRect/>
          </a:stretch>
        </p:blipFill>
        <p:spPr>
          <a:xfrm>
            <a:off x="3555704" y="931287"/>
            <a:ext cx="3566455" cy="4689228"/>
          </a:xfrm>
          <a:prstGeom prst="rect">
            <a:avLst/>
          </a:prstGeom>
        </p:spPr>
      </p:pic>
      <p:sp>
        <p:nvSpPr>
          <p:cNvPr id="2" name="Title 1">
            <a:extLst>
              <a:ext uri="{FF2B5EF4-FFF2-40B4-BE49-F238E27FC236}">
                <a16:creationId xmlns:a16="http://schemas.microsoft.com/office/drawing/2014/main" id="{1E4963B2-A0D5-4C82-877F-ED8AF78336E6}"/>
              </a:ext>
            </a:extLst>
          </p:cNvPr>
          <p:cNvSpPr>
            <a:spLocks noGrp="1"/>
          </p:cNvSpPr>
          <p:nvPr>
            <p:ph type="title"/>
          </p:nvPr>
        </p:nvSpPr>
        <p:spPr/>
        <p:txBody>
          <a:bodyPr>
            <a:normAutofit/>
          </a:bodyPr>
          <a:lstStyle/>
          <a:p>
            <a:r>
              <a:rPr lang="en-US" dirty="0"/>
              <a:t>Sanger sequencing (Chain termination method)</a:t>
            </a:r>
          </a:p>
        </p:txBody>
      </p:sp>
      <p:sp>
        <p:nvSpPr>
          <p:cNvPr id="1028" name="TextBox 1027">
            <a:extLst>
              <a:ext uri="{FF2B5EF4-FFF2-40B4-BE49-F238E27FC236}">
                <a16:creationId xmlns:a16="http://schemas.microsoft.com/office/drawing/2014/main" id="{6D5D714A-129D-4E22-A3E9-8CCA7EC7E8CA}"/>
              </a:ext>
            </a:extLst>
          </p:cNvPr>
          <p:cNvSpPr txBox="1"/>
          <p:nvPr/>
        </p:nvSpPr>
        <p:spPr>
          <a:xfrm>
            <a:off x="264420" y="4947631"/>
            <a:ext cx="2052320" cy="461665"/>
          </a:xfrm>
          <a:prstGeom prst="rect">
            <a:avLst/>
          </a:prstGeom>
          <a:noFill/>
        </p:spPr>
        <p:txBody>
          <a:bodyPr wrap="square" rtlCol="0">
            <a:spAutoFit/>
          </a:bodyPr>
          <a:lstStyle/>
          <a:p>
            <a:r>
              <a:rPr lang="en-US" sz="2400" dirty="0">
                <a:solidFill>
                  <a:schemeClr val="bg1">
                    <a:lumMod val="65000"/>
                  </a:schemeClr>
                </a:solidFill>
              </a:rPr>
              <a:t>G</a:t>
            </a:r>
            <a:r>
              <a:rPr lang="en-US" sz="2400" dirty="0">
                <a:solidFill>
                  <a:schemeClr val="accent6"/>
                </a:solidFill>
              </a:rPr>
              <a:t>A*</a:t>
            </a:r>
          </a:p>
        </p:txBody>
      </p:sp>
      <p:sp>
        <p:nvSpPr>
          <p:cNvPr id="1029" name="TextBox 1028">
            <a:extLst>
              <a:ext uri="{FF2B5EF4-FFF2-40B4-BE49-F238E27FC236}">
                <a16:creationId xmlns:a16="http://schemas.microsoft.com/office/drawing/2014/main" id="{E321CD4B-D14B-4BF7-B996-F0CD4BF765AF}"/>
              </a:ext>
            </a:extLst>
          </p:cNvPr>
          <p:cNvSpPr txBox="1"/>
          <p:nvPr/>
        </p:nvSpPr>
        <p:spPr>
          <a:xfrm>
            <a:off x="264420" y="5318299"/>
            <a:ext cx="2052320" cy="461665"/>
          </a:xfrm>
          <a:prstGeom prst="rect">
            <a:avLst/>
          </a:prstGeom>
          <a:noFill/>
        </p:spPr>
        <p:txBody>
          <a:bodyPr wrap="square" rtlCol="0">
            <a:spAutoFit/>
          </a:bodyPr>
          <a:lstStyle/>
          <a:p>
            <a:r>
              <a:rPr lang="en-US" sz="2400" dirty="0">
                <a:solidFill>
                  <a:schemeClr val="accent4"/>
                </a:solidFill>
              </a:rPr>
              <a:t>G*</a:t>
            </a:r>
          </a:p>
        </p:txBody>
      </p:sp>
      <p:sp>
        <p:nvSpPr>
          <p:cNvPr id="1030" name="TextBox 1029">
            <a:extLst>
              <a:ext uri="{FF2B5EF4-FFF2-40B4-BE49-F238E27FC236}">
                <a16:creationId xmlns:a16="http://schemas.microsoft.com/office/drawing/2014/main" id="{12EBA46C-D499-41EE-9001-DD9BDCC73FC3}"/>
              </a:ext>
            </a:extLst>
          </p:cNvPr>
          <p:cNvSpPr txBox="1"/>
          <p:nvPr/>
        </p:nvSpPr>
        <p:spPr>
          <a:xfrm>
            <a:off x="264420" y="2723623"/>
            <a:ext cx="2052320" cy="461665"/>
          </a:xfrm>
          <a:prstGeom prst="rect">
            <a:avLst/>
          </a:prstGeom>
          <a:noFill/>
        </p:spPr>
        <p:txBody>
          <a:bodyPr wrap="square" rtlCol="0">
            <a:spAutoFit/>
          </a:bodyPr>
          <a:lstStyle/>
          <a:p>
            <a:r>
              <a:rPr lang="en-US" sz="2400" dirty="0">
                <a:solidFill>
                  <a:schemeClr val="bg1">
                    <a:lumMod val="65000"/>
                  </a:schemeClr>
                </a:solidFill>
              </a:rPr>
              <a:t>GACTGAA</a:t>
            </a:r>
            <a:r>
              <a:rPr lang="en-US" sz="2400" dirty="0">
                <a:solidFill>
                  <a:schemeClr val="accent4"/>
                </a:solidFill>
              </a:rPr>
              <a:t>G*</a:t>
            </a:r>
          </a:p>
        </p:txBody>
      </p:sp>
      <p:sp>
        <p:nvSpPr>
          <p:cNvPr id="1031" name="TextBox 1030">
            <a:extLst>
              <a:ext uri="{FF2B5EF4-FFF2-40B4-BE49-F238E27FC236}">
                <a16:creationId xmlns:a16="http://schemas.microsoft.com/office/drawing/2014/main" id="{66B5A92D-611B-4FBF-9CF6-C8510BCF0716}"/>
              </a:ext>
            </a:extLst>
          </p:cNvPr>
          <p:cNvSpPr txBox="1"/>
          <p:nvPr/>
        </p:nvSpPr>
        <p:spPr>
          <a:xfrm>
            <a:off x="264420" y="3094291"/>
            <a:ext cx="2052320" cy="461665"/>
          </a:xfrm>
          <a:prstGeom prst="rect">
            <a:avLst/>
          </a:prstGeom>
          <a:noFill/>
        </p:spPr>
        <p:txBody>
          <a:bodyPr wrap="square" rtlCol="0">
            <a:spAutoFit/>
          </a:bodyPr>
          <a:lstStyle/>
          <a:p>
            <a:r>
              <a:rPr lang="en-US" sz="2400" dirty="0">
                <a:solidFill>
                  <a:schemeClr val="bg1">
                    <a:lumMod val="65000"/>
                  </a:schemeClr>
                </a:solidFill>
              </a:rPr>
              <a:t>GACTGA</a:t>
            </a:r>
            <a:r>
              <a:rPr lang="en-US" sz="2400" dirty="0">
                <a:solidFill>
                  <a:schemeClr val="accent6"/>
                </a:solidFill>
              </a:rPr>
              <a:t>A*</a:t>
            </a:r>
          </a:p>
        </p:txBody>
      </p:sp>
      <p:sp>
        <p:nvSpPr>
          <p:cNvPr id="1032" name="TextBox 1031">
            <a:extLst>
              <a:ext uri="{FF2B5EF4-FFF2-40B4-BE49-F238E27FC236}">
                <a16:creationId xmlns:a16="http://schemas.microsoft.com/office/drawing/2014/main" id="{40D698CE-58D6-49D4-B2BD-63E468CA6C6D}"/>
              </a:ext>
            </a:extLst>
          </p:cNvPr>
          <p:cNvSpPr txBox="1"/>
          <p:nvPr/>
        </p:nvSpPr>
        <p:spPr>
          <a:xfrm>
            <a:off x="264420" y="3464959"/>
            <a:ext cx="2052320" cy="461665"/>
          </a:xfrm>
          <a:prstGeom prst="rect">
            <a:avLst/>
          </a:prstGeom>
          <a:noFill/>
        </p:spPr>
        <p:txBody>
          <a:bodyPr wrap="square" rtlCol="0">
            <a:spAutoFit/>
          </a:bodyPr>
          <a:lstStyle/>
          <a:p>
            <a:r>
              <a:rPr lang="en-US" sz="2400" dirty="0">
                <a:solidFill>
                  <a:schemeClr val="bg1">
                    <a:lumMod val="65000"/>
                  </a:schemeClr>
                </a:solidFill>
              </a:rPr>
              <a:t>GACTG</a:t>
            </a:r>
            <a:r>
              <a:rPr lang="en-US" sz="2400" dirty="0">
                <a:solidFill>
                  <a:schemeClr val="accent6"/>
                </a:solidFill>
              </a:rPr>
              <a:t>A*</a:t>
            </a:r>
          </a:p>
        </p:txBody>
      </p:sp>
      <p:sp>
        <p:nvSpPr>
          <p:cNvPr id="1033" name="TextBox 1032">
            <a:extLst>
              <a:ext uri="{FF2B5EF4-FFF2-40B4-BE49-F238E27FC236}">
                <a16:creationId xmlns:a16="http://schemas.microsoft.com/office/drawing/2014/main" id="{6E2ADFDA-5522-4E96-8344-8A35F9DFE37E}"/>
              </a:ext>
            </a:extLst>
          </p:cNvPr>
          <p:cNvSpPr txBox="1"/>
          <p:nvPr/>
        </p:nvSpPr>
        <p:spPr>
          <a:xfrm>
            <a:off x="264420" y="3835627"/>
            <a:ext cx="2052320" cy="461665"/>
          </a:xfrm>
          <a:prstGeom prst="rect">
            <a:avLst/>
          </a:prstGeom>
          <a:noFill/>
        </p:spPr>
        <p:txBody>
          <a:bodyPr wrap="square" rtlCol="0">
            <a:spAutoFit/>
          </a:bodyPr>
          <a:lstStyle/>
          <a:p>
            <a:r>
              <a:rPr lang="en-US" sz="2400" dirty="0">
                <a:solidFill>
                  <a:schemeClr val="bg1">
                    <a:lumMod val="65000"/>
                  </a:schemeClr>
                </a:solidFill>
              </a:rPr>
              <a:t>GACT</a:t>
            </a:r>
            <a:r>
              <a:rPr lang="en-US" sz="2400" dirty="0">
                <a:solidFill>
                  <a:schemeClr val="accent4"/>
                </a:solidFill>
              </a:rPr>
              <a:t>G*</a:t>
            </a:r>
          </a:p>
        </p:txBody>
      </p:sp>
      <p:sp>
        <p:nvSpPr>
          <p:cNvPr id="1034" name="TextBox 1033">
            <a:extLst>
              <a:ext uri="{FF2B5EF4-FFF2-40B4-BE49-F238E27FC236}">
                <a16:creationId xmlns:a16="http://schemas.microsoft.com/office/drawing/2014/main" id="{D77B8EF5-F5F3-4BBA-9C63-D1511BA9CCE0}"/>
              </a:ext>
            </a:extLst>
          </p:cNvPr>
          <p:cNvSpPr txBox="1"/>
          <p:nvPr/>
        </p:nvSpPr>
        <p:spPr>
          <a:xfrm>
            <a:off x="264420" y="4206295"/>
            <a:ext cx="2052320" cy="461665"/>
          </a:xfrm>
          <a:prstGeom prst="rect">
            <a:avLst/>
          </a:prstGeom>
          <a:noFill/>
        </p:spPr>
        <p:txBody>
          <a:bodyPr wrap="square" rtlCol="0">
            <a:spAutoFit/>
          </a:bodyPr>
          <a:lstStyle/>
          <a:p>
            <a:r>
              <a:rPr lang="en-US" sz="2400" dirty="0">
                <a:solidFill>
                  <a:schemeClr val="bg1">
                    <a:lumMod val="65000"/>
                  </a:schemeClr>
                </a:solidFill>
              </a:rPr>
              <a:t>GAC</a:t>
            </a:r>
            <a:r>
              <a:rPr lang="en-US" sz="2400" dirty="0">
                <a:solidFill>
                  <a:srgbClr val="C00000"/>
                </a:solidFill>
              </a:rPr>
              <a:t>T*</a:t>
            </a:r>
          </a:p>
        </p:txBody>
      </p:sp>
      <p:sp>
        <p:nvSpPr>
          <p:cNvPr id="1035" name="TextBox 1034">
            <a:extLst>
              <a:ext uri="{FF2B5EF4-FFF2-40B4-BE49-F238E27FC236}">
                <a16:creationId xmlns:a16="http://schemas.microsoft.com/office/drawing/2014/main" id="{7103BD66-7CB3-4220-A9F5-2FC91FF475C2}"/>
              </a:ext>
            </a:extLst>
          </p:cNvPr>
          <p:cNvSpPr txBox="1"/>
          <p:nvPr/>
        </p:nvSpPr>
        <p:spPr>
          <a:xfrm>
            <a:off x="264420" y="4576963"/>
            <a:ext cx="2052320" cy="461665"/>
          </a:xfrm>
          <a:prstGeom prst="rect">
            <a:avLst/>
          </a:prstGeom>
          <a:noFill/>
        </p:spPr>
        <p:txBody>
          <a:bodyPr wrap="square" rtlCol="0">
            <a:spAutoFit/>
          </a:bodyPr>
          <a:lstStyle/>
          <a:p>
            <a:r>
              <a:rPr lang="en-US" sz="2400" dirty="0">
                <a:solidFill>
                  <a:schemeClr val="bg1">
                    <a:lumMod val="65000"/>
                  </a:schemeClr>
                </a:solidFill>
              </a:rPr>
              <a:t>GA</a:t>
            </a:r>
            <a:r>
              <a:rPr lang="en-US" sz="2400" dirty="0">
                <a:solidFill>
                  <a:schemeClr val="accent1"/>
                </a:solidFill>
              </a:rPr>
              <a:t>C*</a:t>
            </a:r>
          </a:p>
        </p:txBody>
      </p:sp>
      <p:sp>
        <p:nvSpPr>
          <p:cNvPr id="1036" name="TextBox 1035">
            <a:extLst>
              <a:ext uri="{FF2B5EF4-FFF2-40B4-BE49-F238E27FC236}">
                <a16:creationId xmlns:a16="http://schemas.microsoft.com/office/drawing/2014/main" id="{D073DE10-0C5E-44D2-AA48-294A905CC18A}"/>
              </a:ext>
            </a:extLst>
          </p:cNvPr>
          <p:cNvSpPr txBox="1"/>
          <p:nvPr/>
        </p:nvSpPr>
        <p:spPr>
          <a:xfrm>
            <a:off x="264420" y="1611619"/>
            <a:ext cx="2449585" cy="461665"/>
          </a:xfrm>
          <a:prstGeom prst="rect">
            <a:avLst/>
          </a:prstGeom>
          <a:noFill/>
        </p:spPr>
        <p:txBody>
          <a:bodyPr wrap="square" rtlCol="0">
            <a:spAutoFit/>
          </a:bodyPr>
          <a:lstStyle/>
          <a:p>
            <a:r>
              <a:rPr lang="en-US" sz="2400" dirty="0">
                <a:solidFill>
                  <a:schemeClr val="bg1">
                    <a:lumMod val="65000"/>
                  </a:schemeClr>
                </a:solidFill>
              </a:rPr>
              <a:t>GACTGAAGCT</a:t>
            </a:r>
            <a:r>
              <a:rPr lang="en-US" sz="2400" dirty="0">
                <a:solidFill>
                  <a:schemeClr val="accent4"/>
                </a:solidFill>
              </a:rPr>
              <a:t>G*</a:t>
            </a:r>
          </a:p>
        </p:txBody>
      </p:sp>
      <p:sp>
        <p:nvSpPr>
          <p:cNvPr id="1037" name="TextBox 1036">
            <a:extLst>
              <a:ext uri="{FF2B5EF4-FFF2-40B4-BE49-F238E27FC236}">
                <a16:creationId xmlns:a16="http://schemas.microsoft.com/office/drawing/2014/main" id="{32F0BD91-CCF5-43AA-8F49-28A1D8DF5235}"/>
              </a:ext>
            </a:extLst>
          </p:cNvPr>
          <p:cNvSpPr txBox="1"/>
          <p:nvPr/>
        </p:nvSpPr>
        <p:spPr>
          <a:xfrm>
            <a:off x="264420" y="1982287"/>
            <a:ext cx="2212684" cy="461665"/>
          </a:xfrm>
          <a:prstGeom prst="rect">
            <a:avLst/>
          </a:prstGeom>
          <a:noFill/>
        </p:spPr>
        <p:txBody>
          <a:bodyPr wrap="square" rtlCol="0">
            <a:spAutoFit/>
          </a:bodyPr>
          <a:lstStyle/>
          <a:p>
            <a:r>
              <a:rPr lang="en-US" sz="2400" dirty="0">
                <a:solidFill>
                  <a:schemeClr val="bg1">
                    <a:lumMod val="65000"/>
                  </a:schemeClr>
                </a:solidFill>
              </a:rPr>
              <a:t>GACTGAAGC</a:t>
            </a:r>
            <a:r>
              <a:rPr lang="en-US" sz="2400" dirty="0">
                <a:solidFill>
                  <a:srgbClr val="C00000"/>
                </a:solidFill>
              </a:rPr>
              <a:t>T*</a:t>
            </a:r>
          </a:p>
        </p:txBody>
      </p:sp>
      <p:sp>
        <p:nvSpPr>
          <p:cNvPr id="1038" name="TextBox 1037">
            <a:extLst>
              <a:ext uri="{FF2B5EF4-FFF2-40B4-BE49-F238E27FC236}">
                <a16:creationId xmlns:a16="http://schemas.microsoft.com/office/drawing/2014/main" id="{1196194A-FC4A-40E2-A479-909BEBA83647}"/>
              </a:ext>
            </a:extLst>
          </p:cNvPr>
          <p:cNvSpPr txBox="1"/>
          <p:nvPr/>
        </p:nvSpPr>
        <p:spPr>
          <a:xfrm>
            <a:off x="264420" y="2352955"/>
            <a:ext cx="2052320" cy="461665"/>
          </a:xfrm>
          <a:prstGeom prst="rect">
            <a:avLst/>
          </a:prstGeom>
          <a:noFill/>
        </p:spPr>
        <p:txBody>
          <a:bodyPr wrap="square" rtlCol="0">
            <a:spAutoFit/>
          </a:bodyPr>
          <a:lstStyle/>
          <a:p>
            <a:r>
              <a:rPr lang="en-US" sz="2400" dirty="0">
                <a:solidFill>
                  <a:schemeClr val="bg1">
                    <a:lumMod val="65000"/>
                  </a:schemeClr>
                </a:solidFill>
              </a:rPr>
              <a:t>GACTGAAG</a:t>
            </a:r>
            <a:r>
              <a:rPr lang="en-US" sz="2400" dirty="0">
                <a:solidFill>
                  <a:schemeClr val="accent1"/>
                </a:solidFill>
              </a:rPr>
              <a:t>C*</a:t>
            </a:r>
          </a:p>
        </p:txBody>
      </p:sp>
      <p:sp>
        <p:nvSpPr>
          <p:cNvPr id="1042" name="TextBox 1041">
            <a:extLst>
              <a:ext uri="{FF2B5EF4-FFF2-40B4-BE49-F238E27FC236}">
                <a16:creationId xmlns:a16="http://schemas.microsoft.com/office/drawing/2014/main" id="{50548EFE-0F3E-445F-AEF7-0B99601F33C9}"/>
              </a:ext>
            </a:extLst>
          </p:cNvPr>
          <p:cNvSpPr txBox="1"/>
          <p:nvPr/>
        </p:nvSpPr>
        <p:spPr>
          <a:xfrm>
            <a:off x="264420" y="870283"/>
            <a:ext cx="2560060" cy="461665"/>
          </a:xfrm>
          <a:prstGeom prst="rect">
            <a:avLst/>
          </a:prstGeom>
          <a:noFill/>
        </p:spPr>
        <p:txBody>
          <a:bodyPr wrap="square" rtlCol="0">
            <a:spAutoFit/>
          </a:bodyPr>
          <a:lstStyle/>
          <a:p>
            <a:r>
              <a:rPr lang="en-US" sz="2400" dirty="0">
                <a:solidFill>
                  <a:schemeClr val="bg1">
                    <a:lumMod val="65000"/>
                  </a:schemeClr>
                </a:solidFill>
              </a:rPr>
              <a:t>GACTGAAGCTGT</a:t>
            </a:r>
            <a:r>
              <a:rPr lang="en-US" sz="2400" dirty="0">
                <a:solidFill>
                  <a:srgbClr val="C00000"/>
                </a:solidFill>
              </a:rPr>
              <a:t>T*</a:t>
            </a:r>
          </a:p>
        </p:txBody>
      </p:sp>
      <p:sp>
        <p:nvSpPr>
          <p:cNvPr id="1043" name="TextBox 1042">
            <a:extLst>
              <a:ext uri="{FF2B5EF4-FFF2-40B4-BE49-F238E27FC236}">
                <a16:creationId xmlns:a16="http://schemas.microsoft.com/office/drawing/2014/main" id="{59F34C40-BE28-4AA5-B9F5-9B979A546A21}"/>
              </a:ext>
            </a:extLst>
          </p:cNvPr>
          <p:cNvSpPr txBox="1"/>
          <p:nvPr/>
        </p:nvSpPr>
        <p:spPr>
          <a:xfrm>
            <a:off x="264420" y="1240951"/>
            <a:ext cx="2449585" cy="461665"/>
          </a:xfrm>
          <a:prstGeom prst="rect">
            <a:avLst/>
          </a:prstGeom>
          <a:noFill/>
        </p:spPr>
        <p:txBody>
          <a:bodyPr wrap="square" rtlCol="0">
            <a:spAutoFit/>
          </a:bodyPr>
          <a:lstStyle/>
          <a:p>
            <a:r>
              <a:rPr lang="en-US" sz="2400" dirty="0">
                <a:solidFill>
                  <a:schemeClr val="bg1">
                    <a:lumMod val="65000"/>
                  </a:schemeClr>
                </a:solidFill>
              </a:rPr>
              <a:t>GACTGAAGCTG</a:t>
            </a:r>
            <a:r>
              <a:rPr lang="en-US" sz="2400" dirty="0">
                <a:solidFill>
                  <a:srgbClr val="C00000"/>
                </a:solidFill>
              </a:rPr>
              <a:t>T*</a:t>
            </a:r>
          </a:p>
        </p:txBody>
      </p:sp>
      <p:cxnSp>
        <p:nvCxnSpPr>
          <p:cNvPr id="58" name="Straight Arrow Connector 57">
            <a:extLst>
              <a:ext uri="{FF2B5EF4-FFF2-40B4-BE49-F238E27FC236}">
                <a16:creationId xmlns:a16="http://schemas.microsoft.com/office/drawing/2014/main" id="{EC739701-8E2E-467B-B157-CDD5C4AA4F12}"/>
              </a:ext>
            </a:extLst>
          </p:cNvPr>
          <p:cNvCxnSpPr>
            <a:cxnSpLocks/>
          </p:cNvCxnSpPr>
          <p:nvPr/>
        </p:nvCxnSpPr>
        <p:spPr>
          <a:xfrm>
            <a:off x="2403778" y="3170895"/>
            <a:ext cx="1208661" cy="14393"/>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4F8FD2E5-4764-4BE4-B7DA-78F8DF6E88C6}"/>
              </a:ext>
            </a:extLst>
          </p:cNvPr>
          <p:cNvSpPr/>
          <p:nvPr/>
        </p:nvSpPr>
        <p:spPr>
          <a:xfrm>
            <a:off x="3612439" y="4539604"/>
            <a:ext cx="2275840" cy="1043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A8C749B6-A3F3-44F0-8DFD-BB9AE3997C4B}"/>
              </a:ext>
            </a:extLst>
          </p:cNvPr>
          <p:cNvCxnSpPr>
            <a:cxnSpLocks/>
          </p:cNvCxnSpPr>
          <p:nvPr/>
        </p:nvCxnSpPr>
        <p:spPr>
          <a:xfrm flipV="1">
            <a:off x="1966549" y="5840676"/>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94DEAC3-821B-48F2-8665-501442103384}"/>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37" name="TextBox 36">
            <a:extLst>
              <a:ext uri="{FF2B5EF4-FFF2-40B4-BE49-F238E27FC236}">
                <a16:creationId xmlns:a16="http://schemas.microsoft.com/office/drawing/2014/main" id="{CAB0C689-4D64-4B2B-8CB4-4BBF8C6ABD1B}"/>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38" name="TextBox 37">
            <a:extLst>
              <a:ext uri="{FF2B5EF4-FFF2-40B4-BE49-F238E27FC236}">
                <a16:creationId xmlns:a16="http://schemas.microsoft.com/office/drawing/2014/main" id="{90377004-D4FC-490D-A23A-00BD0C713B58}"/>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39" name="TextBox 38">
            <a:extLst>
              <a:ext uri="{FF2B5EF4-FFF2-40B4-BE49-F238E27FC236}">
                <a16:creationId xmlns:a16="http://schemas.microsoft.com/office/drawing/2014/main" id="{3C0B6B5F-D208-4C29-8830-A6990AC962B2}"/>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40" name="TextBox 39">
            <a:extLst>
              <a:ext uri="{FF2B5EF4-FFF2-40B4-BE49-F238E27FC236}">
                <a16:creationId xmlns:a16="http://schemas.microsoft.com/office/drawing/2014/main" id="{A633D779-4E12-467A-81EB-3B6E7A3D739B}"/>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41" name="TextBox 40">
            <a:extLst>
              <a:ext uri="{FF2B5EF4-FFF2-40B4-BE49-F238E27FC236}">
                <a16:creationId xmlns:a16="http://schemas.microsoft.com/office/drawing/2014/main" id="{4FD75B1C-F296-420D-9484-9EF166734DFF}"/>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42" name="TextBox 41">
            <a:extLst>
              <a:ext uri="{FF2B5EF4-FFF2-40B4-BE49-F238E27FC236}">
                <a16:creationId xmlns:a16="http://schemas.microsoft.com/office/drawing/2014/main" id="{D8FD77B2-DA2A-4182-8E2E-C93BC59213DD}"/>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sp>
        <p:nvSpPr>
          <p:cNvPr id="3" name="TextBox 2">
            <a:extLst>
              <a:ext uri="{FF2B5EF4-FFF2-40B4-BE49-F238E27FC236}">
                <a16:creationId xmlns:a16="http://schemas.microsoft.com/office/drawing/2014/main" id="{2D7DB4A5-7F8E-49F0-B435-E82DBBFA81A7}"/>
              </a:ext>
            </a:extLst>
          </p:cNvPr>
          <p:cNvSpPr txBox="1"/>
          <p:nvPr/>
        </p:nvSpPr>
        <p:spPr>
          <a:xfrm>
            <a:off x="5801033" y="5278750"/>
            <a:ext cx="6195318" cy="261610"/>
          </a:xfrm>
          <a:prstGeom prst="rect">
            <a:avLst/>
          </a:prstGeom>
          <a:noFill/>
        </p:spPr>
        <p:txBody>
          <a:bodyPr wrap="square" rtlCol="0">
            <a:spAutoFit/>
          </a:bodyPr>
          <a:lstStyle/>
          <a:p>
            <a:r>
              <a:rPr lang="en-US" sz="1100" i="1" dirty="0">
                <a:solidFill>
                  <a:schemeClr val="bg1">
                    <a:lumMod val="65000"/>
                  </a:schemeClr>
                </a:solidFill>
              </a:rPr>
              <a:t>Source: https://www.sigmaaldrich.com/technical-documents/articles/biology/sanger-sequencing.html</a:t>
            </a:r>
            <a:endParaRPr lang="en-US" i="1" dirty="0">
              <a:solidFill>
                <a:schemeClr val="bg1">
                  <a:lumMod val="65000"/>
                </a:schemeClr>
              </a:solidFill>
            </a:endParaRPr>
          </a:p>
        </p:txBody>
      </p:sp>
    </p:spTree>
    <p:extLst>
      <p:ext uri="{BB962C8B-B14F-4D97-AF65-F5344CB8AC3E}">
        <p14:creationId xmlns:p14="http://schemas.microsoft.com/office/powerpoint/2010/main" val="3333762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D42F3DCC-FD0B-4CB4-8793-2D7F3D8D86D6}"/>
              </a:ext>
            </a:extLst>
          </p:cNvPr>
          <p:cNvGraphicFramePr>
            <a:graphicFrameLocks noGrp="1"/>
          </p:cNvGraphicFramePr>
          <p:nvPr>
            <p:extLst>
              <p:ext uri="{D42A27DB-BD31-4B8C-83A1-F6EECF244321}">
                <p14:modId xmlns:p14="http://schemas.microsoft.com/office/powerpoint/2010/main" val="2772734956"/>
              </p:ext>
            </p:extLst>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31" name="Rectangle 30">
            <a:extLst>
              <a:ext uri="{FF2B5EF4-FFF2-40B4-BE49-F238E27FC236}">
                <a16:creationId xmlns:a16="http://schemas.microsoft.com/office/drawing/2014/main" id="{2A942C93-5EF4-4CD2-A570-66E7A5F9F392}"/>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4963B2-A0D5-4C82-877F-ED8AF78336E6}"/>
              </a:ext>
            </a:extLst>
          </p:cNvPr>
          <p:cNvSpPr>
            <a:spLocks noGrp="1"/>
          </p:cNvSpPr>
          <p:nvPr>
            <p:ph type="title"/>
          </p:nvPr>
        </p:nvSpPr>
        <p:spPr/>
        <p:txBody>
          <a:bodyPr>
            <a:normAutofit/>
          </a:bodyPr>
          <a:lstStyle/>
          <a:p>
            <a:r>
              <a:rPr lang="en-US" dirty="0"/>
              <a:t>Sanger sequencing (Chain termination method)</a:t>
            </a:r>
          </a:p>
        </p:txBody>
      </p:sp>
      <p:sp>
        <p:nvSpPr>
          <p:cNvPr id="1028" name="TextBox 1027">
            <a:extLst>
              <a:ext uri="{FF2B5EF4-FFF2-40B4-BE49-F238E27FC236}">
                <a16:creationId xmlns:a16="http://schemas.microsoft.com/office/drawing/2014/main" id="{6D5D714A-129D-4E22-A3E9-8CCA7EC7E8CA}"/>
              </a:ext>
            </a:extLst>
          </p:cNvPr>
          <p:cNvSpPr txBox="1"/>
          <p:nvPr/>
        </p:nvSpPr>
        <p:spPr>
          <a:xfrm>
            <a:off x="264420" y="4947631"/>
            <a:ext cx="2052320" cy="461665"/>
          </a:xfrm>
          <a:prstGeom prst="rect">
            <a:avLst/>
          </a:prstGeom>
          <a:noFill/>
        </p:spPr>
        <p:txBody>
          <a:bodyPr wrap="square" rtlCol="0">
            <a:spAutoFit/>
          </a:bodyPr>
          <a:lstStyle/>
          <a:p>
            <a:r>
              <a:rPr lang="en-US" sz="2400" dirty="0">
                <a:solidFill>
                  <a:schemeClr val="bg1">
                    <a:lumMod val="65000"/>
                  </a:schemeClr>
                </a:solidFill>
              </a:rPr>
              <a:t>G</a:t>
            </a:r>
            <a:r>
              <a:rPr lang="en-US" sz="2400" dirty="0">
                <a:solidFill>
                  <a:schemeClr val="accent6"/>
                </a:solidFill>
              </a:rPr>
              <a:t>A*</a:t>
            </a:r>
          </a:p>
        </p:txBody>
      </p:sp>
      <p:sp>
        <p:nvSpPr>
          <p:cNvPr id="1029" name="TextBox 1028">
            <a:extLst>
              <a:ext uri="{FF2B5EF4-FFF2-40B4-BE49-F238E27FC236}">
                <a16:creationId xmlns:a16="http://schemas.microsoft.com/office/drawing/2014/main" id="{E321CD4B-D14B-4BF7-B996-F0CD4BF765AF}"/>
              </a:ext>
            </a:extLst>
          </p:cNvPr>
          <p:cNvSpPr txBox="1"/>
          <p:nvPr/>
        </p:nvSpPr>
        <p:spPr>
          <a:xfrm>
            <a:off x="264420" y="5318299"/>
            <a:ext cx="2052320" cy="461665"/>
          </a:xfrm>
          <a:prstGeom prst="rect">
            <a:avLst/>
          </a:prstGeom>
          <a:noFill/>
        </p:spPr>
        <p:txBody>
          <a:bodyPr wrap="square" rtlCol="0">
            <a:spAutoFit/>
          </a:bodyPr>
          <a:lstStyle/>
          <a:p>
            <a:r>
              <a:rPr lang="en-US" sz="2400" dirty="0">
                <a:solidFill>
                  <a:schemeClr val="accent4"/>
                </a:solidFill>
              </a:rPr>
              <a:t>G*</a:t>
            </a:r>
          </a:p>
        </p:txBody>
      </p:sp>
      <p:sp>
        <p:nvSpPr>
          <p:cNvPr id="1030" name="TextBox 1029">
            <a:extLst>
              <a:ext uri="{FF2B5EF4-FFF2-40B4-BE49-F238E27FC236}">
                <a16:creationId xmlns:a16="http://schemas.microsoft.com/office/drawing/2014/main" id="{12EBA46C-D499-41EE-9001-DD9BDCC73FC3}"/>
              </a:ext>
            </a:extLst>
          </p:cNvPr>
          <p:cNvSpPr txBox="1"/>
          <p:nvPr/>
        </p:nvSpPr>
        <p:spPr>
          <a:xfrm>
            <a:off x="264420" y="2723623"/>
            <a:ext cx="2052320" cy="461665"/>
          </a:xfrm>
          <a:prstGeom prst="rect">
            <a:avLst/>
          </a:prstGeom>
          <a:noFill/>
        </p:spPr>
        <p:txBody>
          <a:bodyPr wrap="square" rtlCol="0">
            <a:spAutoFit/>
          </a:bodyPr>
          <a:lstStyle/>
          <a:p>
            <a:r>
              <a:rPr lang="en-US" sz="2400" dirty="0">
                <a:solidFill>
                  <a:schemeClr val="bg1">
                    <a:lumMod val="65000"/>
                  </a:schemeClr>
                </a:solidFill>
              </a:rPr>
              <a:t>GACTGAA</a:t>
            </a:r>
            <a:r>
              <a:rPr lang="en-US" sz="2400" dirty="0">
                <a:solidFill>
                  <a:schemeClr val="accent4"/>
                </a:solidFill>
              </a:rPr>
              <a:t>G*</a:t>
            </a:r>
          </a:p>
        </p:txBody>
      </p:sp>
      <p:sp>
        <p:nvSpPr>
          <p:cNvPr id="1031" name="TextBox 1030">
            <a:extLst>
              <a:ext uri="{FF2B5EF4-FFF2-40B4-BE49-F238E27FC236}">
                <a16:creationId xmlns:a16="http://schemas.microsoft.com/office/drawing/2014/main" id="{66B5A92D-611B-4FBF-9CF6-C8510BCF0716}"/>
              </a:ext>
            </a:extLst>
          </p:cNvPr>
          <p:cNvSpPr txBox="1"/>
          <p:nvPr/>
        </p:nvSpPr>
        <p:spPr>
          <a:xfrm>
            <a:off x="264420" y="3094291"/>
            <a:ext cx="2052320" cy="461665"/>
          </a:xfrm>
          <a:prstGeom prst="rect">
            <a:avLst/>
          </a:prstGeom>
          <a:noFill/>
        </p:spPr>
        <p:txBody>
          <a:bodyPr wrap="square" rtlCol="0">
            <a:spAutoFit/>
          </a:bodyPr>
          <a:lstStyle/>
          <a:p>
            <a:r>
              <a:rPr lang="en-US" sz="2400" dirty="0">
                <a:solidFill>
                  <a:schemeClr val="bg1">
                    <a:lumMod val="65000"/>
                  </a:schemeClr>
                </a:solidFill>
              </a:rPr>
              <a:t>GACTGA</a:t>
            </a:r>
            <a:r>
              <a:rPr lang="en-US" sz="2400" dirty="0">
                <a:solidFill>
                  <a:schemeClr val="accent6"/>
                </a:solidFill>
              </a:rPr>
              <a:t>A*</a:t>
            </a:r>
          </a:p>
        </p:txBody>
      </p:sp>
      <p:sp>
        <p:nvSpPr>
          <p:cNvPr id="1032" name="TextBox 1031">
            <a:extLst>
              <a:ext uri="{FF2B5EF4-FFF2-40B4-BE49-F238E27FC236}">
                <a16:creationId xmlns:a16="http://schemas.microsoft.com/office/drawing/2014/main" id="{40D698CE-58D6-49D4-B2BD-63E468CA6C6D}"/>
              </a:ext>
            </a:extLst>
          </p:cNvPr>
          <p:cNvSpPr txBox="1"/>
          <p:nvPr/>
        </p:nvSpPr>
        <p:spPr>
          <a:xfrm>
            <a:off x="264420" y="3464959"/>
            <a:ext cx="2052320" cy="461665"/>
          </a:xfrm>
          <a:prstGeom prst="rect">
            <a:avLst/>
          </a:prstGeom>
          <a:noFill/>
        </p:spPr>
        <p:txBody>
          <a:bodyPr wrap="square" rtlCol="0">
            <a:spAutoFit/>
          </a:bodyPr>
          <a:lstStyle/>
          <a:p>
            <a:r>
              <a:rPr lang="en-US" sz="2400" dirty="0">
                <a:solidFill>
                  <a:schemeClr val="bg1">
                    <a:lumMod val="65000"/>
                  </a:schemeClr>
                </a:solidFill>
              </a:rPr>
              <a:t>GACTG</a:t>
            </a:r>
            <a:r>
              <a:rPr lang="en-US" sz="2400" dirty="0">
                <a:solidFill>
                  <a:schemeClr val="accent6"/>
                </a:solidFill>
              </a:rPr>
              <a:t>A*</a:t>
            </a:r>
          </a:p>
        </p:txBody>
      </p:sp>
      <p:sp>
        <p:nvSpPr>
          <p:cNvPr id="1033" name="TextBox 1032">
            <a:extLst>
              <a:ext uri="{FF2B5EF4-FFF2-40B4-BE49-F238E27FC236}">
                <a16:creationId xmlns:a16="http://schemas.microsoft.com/office/drawing/2014/main" id="{6E2ADFDA-5522-4E96-8344-8A35F9DFE37E}"/>
              </a:ext>
            </a:extLst>
          </p:cNvPr>
          <p:cNvSpPr txBox="1"/>
          <p:nvPr/>
        </p:nvSpPr>
        <p:spPr>
          <a:xfrm>
            <a:off x="264420" y="3835627"/>
            <a:ext cx="2052320" cy="461665"/>
          </a:xfrm>
          <a:prstGeom prst="rect">
            <a:avLst/>
          </a:prstGeom>
          <a:noFill/>
        </p:spPr>
        <p:txBody>
          <a:bodyPr wrap="square" rtlCol="0">
            <a:spAutoFit/>
          </a:bodyPr>
          <a:lstStyle/>
          <a:p>
            <a:r>
              <a:rPr lang="en-US" sz="2400" dirty="0">
                <a:solidFill>
                  <a:schemeClr val="bg1">
                    <a:lumMod val="65000"/>
                  </a:schemeClr>
                </a:solidFill>
              </a:rPr>
              <a:t>GACT</a:t>
            </a:r>
            <a:r>
              <a:rPr lang="en-US" sz="2400" dirty="0">
                <a:solidFill>
                  <a:schemeClr val="accent4"/>
                </a:solidFill>
              </a:rPr>
              <a:t>G*</a:t>
            </a:r>
          </a:p>
        </p:txBody>
      </p:sp>
      <p:sp>
        <p:nvSpPr>
          <p:cNvPr id="1034" name="TextBox 1033">
            <a:extLst>
              <a:ext uri="{FF2B5EF4-FFF2-40B4-BE49-F238E27FC236}">
                <a16:creationId xmlns:a16="http://schemas.microsoft.com/office/drawing/2014/main" id="{D77B8EF5-F5F3-4BBA-9C63-D1511BA9CCE0}"/>
              </a:ext>
            </a:extLst>
          </p:cNvPr>
          <p:cNvSpPr txBox="1"/>
          <p:nvPr/>
        </p:nvSpPr>
        <p:spPr>
          <a:xfrm>
            <a:off x="264420" y="4206295"/>
            <a:ext cx="2052320" cy="461665"/>
          </a:xfrm>
          <a:prstGeom prst="rect">
            <a:avLst/>
          </a:prstGeom>
          <a:noFill/>
        </p:spPr>
        <p:txBody>
          <a:bodyPr wrap="square" rtlCol="0">
            <a:spAutoFit/>
          </a:bodyPr>
          <a:lstStyle/>
          <a:p>
            <a:r>
              <a:rPr lang="en-US" sz="2400" dirty="0">
                <a:solidFill>
                  <a:schemeClr val="bg1">
                    <a:lumMod val="65000"/>
                  </a:schemeClr>
                </a:solidFill>
              </a:rPr>
              <a:t>GAC</a:t>
            </a:r>
            <a:r>
              <a:rPr lang="en-US" sz="2400" dirty="0">
                <a:solidFill>
                  <a:srgbClr val="C00000"/>
                </a:solidFill>
              </a:rPr>
              <a:t>T*</a:t>
            </a:r>
          </a:p>
        </p:txBody>
      </p:sp>
      <p:sp>
        <p:nvSpPr>
          <p:cNvPr id="1035" name="TextBox 1034">
            <a:extLst>
              <a:ext uri="{FF2B5EF4-FFF2-40B4-BE49-F238E27FC236}">
                <a16:creationId xmlns:a16="http://schemas.microsoft.com/office/drawing/2014/main" id="{7103BD66-7CB3-4220-A9F5-2FC91FF475C2}"/>
              </a:ext>
            </a:extLst>
          </p:cNvPr>
          <p:cNvSpPr txBox="1"/>
          <p:nvPr/>
        </p:nvSpPr>
        <p:spPr>
          <a:xfrm>
            <a:off x="264420" y="4576963"/>
            <a:ext cx="2052320" cy="461665"/>
          </a:xfrm>
          <a:prstGeom prst="rect">
            <a:avLst/>
          </a:prstGeom>
          <a:noFill/>
        </p:spPr>
        <p:txBody>
          <a:bodyPr wrap="square" rtlCol="0">
            <a:spAutoFit/>
          </a:bodyPr>
          <a:lstStyle/>
          <a:p>
            <a:r>
              <a:rPr lang="en-US" sz="2400" dirty="0">
                <a:solidFill>
                  <a:schemeClr val="bg1">
                    <a:lumMod val="65000"/>
                  </a:schemeClr>
                </a:solidFill>
              </a:rPr>
              <a:t>GA</a:t>
            </a:r>
            <a:r>
              <a:rPr lang="en-US" sz="2400" dirty="0">
                <a:solidFill>
                  <a:schemeClr val="accent1"/>
                </a:solidFill>
              </a:rPr>
              <a:t>C*</a:t>
            </a:r>
          </a:p>
        </p:txBody>
      </p:sp>
      <p:sp>
        <p:nvSpPr>
          <p:cNvPr id="1036" name="TextBox 1035">
            <a:extLst>
              <a:ext uri="{FF2B5EF4-FFF2-40B4-BE49-F238E27FC236}">
                <a16:creationId xmlns:a16="http://schemas.microsoft.com/office/drawing/2014/main" id="{D073DE10-0C5E-44D2-AA48-294A905CC18A}"/>
              </a:ext>
            </a:extLst>
          </p:cNvPr>
          <p:cNvSpPr txBox="1"/>
          <p:nvPr/>
        </p:nvSpPr>
        <p:spPr>
          <a:xfrm>
            <a:off x="264420" y="1611619"/>
            <a:ext cx="2449585" cy="461665"/>
          </a:xfrm>
          <a:prstGeom prst="rect">
            <a:avLst/>
          </a:prstGeom>
          <a:noFill/>
        </p:spPr>
        <p:txBody>
          <a:bodyPr wrap="square" rtlCol="0">
            <a:spAutoFit/>
          </a:bodyPr>
          <a:lstStyle/>
          <a:p>
            <a:r>
              <a:rPr lang="en-US" sz="2400" dirty="0">
                <a:solidFill>
                  <a:schemeClr val="bg1">
                    <a:lumMod val="65000"/>
                  </a:schemeClr>
                </a:solidFill>
              </a:rPr>
              <a:t>GACTGAAGCT</a:t>
            </a:r>
            <a:r>
              <a:rPr lang="en-US" sz="2400" dirty="0">
                <a:solidFill>
                  <a:schemeClr val="accent4"/>
                </a:solidFill>
              </a:rPr>
              <a:t>G*</a:t>
            </a:r>
          </a:p>
        </p:txBody>
      </p:sp>
      <p:sp>
        <p:nvSpPr>
          <p:cNvPr id="1037" name="TextBox 1036">
            <a:extLst>
              <a:ext uri="{FF2B5EF4-FFF2-40B4-BE49-F238E27FC236}">
                <a16:creationId xmlns:a16="http://schemas.microsoft.com/office/drawing/2014/main" id="{32F0BD91-CCF5-43AA-8F49-28A1D8DF5235}"/>
              </a:ext>
            </a:extLst>
          </p:cNvPr>
          <p:cNvSpPr txBox="1"/>
          <p:nvPr/>
        </p:nvSpPr>
        <p:spPr>
          <a:xfrm>
            <a:off x="264420" y="1982287"/>
            <a:ext cx="2212684" cy="461665"/>
          </a:xfrm>
          <a:prstGeom prst="rect">
            <a:avLst/>
          </a:prstGeom>
          <a:noFill/>
        </p:spPr>
        <p:txBody>
          <a:bodyPr wrap="square" rtlCol="0">
            <a:spAutoFit/>
          </a:bodyPr>
          <a:lstStyle/>
          <a:p>
            <a:r>
              <a:rPr lang="en-US" sz="2400" dirty="0">
                <a:solidFill>
                  <a:schemeClr val="bg1">
                    <a:lumMod val="65000"/>
                  </a:schemeClr>
                </a:solidFill>
              </a:rPr>
              <a:t>GACTGAAGC</a:t>
            </a:r>
            <a:r>
              <a:rPr lang="en-US" sz="2400" dirty="0">
                <a:solidFill>
                  <a:srgbClr val="C00000"/>
                </a:solidFill>
              </a:rPr>
              <a:t>T*</a:t>
            </a:r>
          </a:p>
        </p:txBody>
      </p:sp>
      <p:sp>
        <p:nvSpPr>
          <p:cNvPr id="1038" name="TextBox 1037">
            <a:extLst>
              <a:ext uri="{FF2B5EF4-FFF2-40B4-BE49-F238E27FC236}">
                <a16:creationId xmlns:a16="http://schemas.microsoft.com/office/drawing/2014/main" id="{1196194A-FC4A-40E2-A479-909BEBA83647}"/>
              </a:ext>
            </a:extLst>
          </p:cNvPr>
          <p:cNvSpPr txBox="1"/>
          <p:nvPr/>
        </p:nvSpPr>
        <p:spPr>
          <a:xfrm>
            <a:off x="264420" y="2352955"/>
            <a:ext cx="2052320" cy="461665"/>
          </a:xfrm>
          <a:prstGeom prst="rect">
            <a:avLst/>
          </a:prstGeom>
          <a:noFill/>
        </p:spPr>
        <p:txBody>
          <a:bodyPr wrap="square" rtlCol="0">
            <a:spAutoFit/>
          </a:bodyPr>
          <a:lstStyle/>
          <a:p>
            <a:r>
              <a:rPr lang="en-US" sz="2400" dirty="0">
                <a:solidFill>
                  <a:schemeClr val="bg1">
                    <a:lumMod val="65000"/>
                  </a:schemeClr>
                </a:solidFill>
              </a:rPr>
              <a:t>GACTGAAG</a:t>
            </a:r>
            <a:r>
              <a:rPr lang="en-US" sz="2400" dirty="0">
                <a:solidFill>
                  <a:schemeClr val="accent1"/>
                </a:solidFill>
              </a:rPr>
              <a:t>C*</a:t>
            </a:r>
          </a:p>
        </p:txBody>
      </p:sp>
      <p:sp>
        <p:nvSpPr>
          <p:cNvPr id="1042" name="TextBox 1041">
            <a:extLst>
              <a:ext uri="{FF2B5EF4-FFF2-40B4-BE49-F238E27FC236}">
                <a16:creationId xmlns:a16="http://schemas.microsoft.com/office/drawing/2014/main" id="{50548EFE-0F3E-445F-AEF7-0B99601F33C9}"/>
              </a:ext>
            </a:extLst>
          </p:cNvPr>
          <p:cNvSpPr txBox="1"/>
          <p:nvPr/>
        </p:nvSpPr>
        <p:spPr>
          <a:xfrm>
            <a:off x="264420" y="870283"/>
            <a:ext cx="2560060" cy="461665"/>
          </a:xfrm>
          <a:prstGeom prst="rect">
            <a:avLst/>
          </a:prstGeom>
          <a:noFill/>
        </p:spPr>
        <p:txBody>
          <a:bodyPr wrap="square" rtlCol="0">
            <a:spAutoFit/>
          </a:bodyPr>
          <a:lstStyle/>
          <a:p>
            <a:r>
              <a:rPr lang="en-US" sz="2400" dirty="0">
                <a:solidFill>
                  <a:schemeClr val="bg1">
                    <a:lumMod val="65000"/>
                  </a:schemeClr>
                </a:solidFill>
              </a:rPr>
              <a:t>GACTGAAGCTGT</a:t>
            </a:r>
            <a:r>
              <a:rPr lang="en-US" sz="2400" dirty="0">
                <a:solidFill>
                  <a:srgbClr val="C00000"/>
                </a:solidFill>
              </a:rPr>
              <a:t>T*</a:t>
            </a:r>
          </a:p>
        </p:txBody>
      </p:sp>
      <p:sp>
        <p:nvSpPr>
          <p:cNvPr id="1043" name="TextBox 1042">
            <a:extLst>
              <a:ext uri="{FF2B5EF4-FFF2-40B4-BE49-F238E27FC236}">
                <a16:creationId xmlns:a16="http://schemas.microsoft.com/office/drawing/2014/main" id="{59F34C40-BE28-4AA5-B9F5-9B979A546A21}"/>
              </a:ext>
            </a:extLst>
          </p:cNvPr>
          <p:cNvSpPr txBox="1"/>
          <p:nvPr/>
        </p:nvSpPr>
        <p:spPr>
          <a:xfrm>
            <a:off x="264420" y="1240951"/>
            <a:ext cx="2449585" cy="461665"/>
          </a:xfrm>
          <a:prstGeom prst="rect">
            <a:avLst/>
          </a:prstGeom>
          <a:noFill/>
        </p:spPr>
        <p:txBody>
          <a:bodyPr wrap="square" rtlCol="0">
            <a:spAutoFit/>
          </a:bodyPr>
          <a:lstStyle/>
          <a:p>
            <a:r>
              <a:rPr lang="en-US" sz="2400" dirty="0">
                <a:solidFill>
                  <a:schemeClr val="bg1">
                    <a:lumMod val="65000"/>
                  </a:schemeClr>
                </a:solidFill>
              </a:rPr>
              <a:t>GACTGAAGCTG</a:t>
            </a:r>
            <a:r>
              <a:rPr lang="en-US" sz="2400" dirty="0">
                <a:solidFill>
                  <a:srgbClr val="C00000"/>
                </a:solidFill>
              </a:rPr>
              <a:t>T*</a:t>
            </a:r>
          </a:p>
        </p:txBody>
      </p:sp>
      <p:pic>
        <p:nvPicPr>
          <p:cNvPr id="5" name="Picture 4">
            <a:extLst>
              <a:ext uri="{FF2B5EF4-FFF2-40B4-BE49-F238E27FC236}">
                <a16:creationId xmlns:a16="http://schemas.microsoft.com/office/drawing/2014/main" id="{45C3759C-4C1A-425A-B4EA-F9F4AAA53D4C}"/>
              </a:ext>
            </a:extLst>
          </p:cNvPr>
          <p:cNvPicPr>
            <a:picLocks noChangeAspect="1"/>
          </p:cNvPicPr>
          <p:nvPr/>
        </p:nvPicPr>
        <p:blipFill>
          <a:blip r:embed="rId3"/>
          <a:stretch>
            <a:fillRect/>
          </a:stretch>
        </p:blipFill>
        <p:spPr>
          <a:xfrm>
            <a:off x="3555704" y="931287"/>
            <a:ext cx="3566455" cy="4689228"/>
          </a:xfrm>
          <a:prstGeom prst="rect">
            <a:avLst/>
          </a:prstGeom>
        </p:spPr>
      </p:pic>
      <p:cxnSp>
        <p:nvCxnSpPr>
          <p:cNvPr id="34" name="Straight Connector 33">
            <a:extLst>
              <a:ext uri="{FF2B5EF4-FFF2-40B4-BE49-F238E27FC236}">
                <a16:creationId xmlns:a16="http://schemas.microsoft.com/office/drawing/2014/main" id="{6A27425C-FA52-4920-92AC-E52FD3E104A8}"/>
              </a:ext>
            </a:extLst>
          </p:cNvPr>
          <p:cNvCxnSpPr>
            <a:cxnSpLocks/>
          </p:cNvCxnSpPr>
          <p:nvPr/>
        </p:nvCxnSpPr>
        <p:spPr>
          <a:xfrm flipV="1">
            <a:off x="1966549" y="5840676"/>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B4EF730-60F7-4910-941F-C9CEAD344D92}"/>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36" name="TextBox 35">
            <a:extLst>
              <a:ext uri="{FF2B5EF4-FFF2-40B4-BE49-F238E27FC236}">
                <a16:creationId xmlns:a16="http://schemas.microsoft.com/office/drawing/2014/main" id="{E79B9B95-20C9-4739-8B08-2C6C2E3306EC}"/>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37" name="TextBox 36">
            <a:extLst>
              <a:ext uri="{FF2B5EF4-FFF2-40B4-BE49-F238E27FC236}">
                <a16:creationId xmlns:a16="http://schemas.microsoft.com/office/drawing/2014/main" id="{F682B463-67B3-462D-ACDB-7382D84AE379}"/>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38" name="TextBox 37">
            <a:extLst>
              <a:ext uri="{FF2B5EF4-FFF2-40B4-BE49-F238E27FC236}">
                <a16:creationId xmlns:a16="http://schemas.microsoft.com/office/drawing/2014/main" id="{D1DCF75E-BA36-4AAF-8228-425AC947BF88}"/>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39" name="TextBox 38">
            <a:extLst>
              <a:ext uri="{FF2B5EF4-FFF2-40B4-BE49-F238E27FC236}">
                <a16:creationId xmlns:a16="http://schemas.microsoft.com/office/drawing/2014/main" id="{A052E1E8-3648-44C1-91BE-17FAC14A08E0}"/>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40" name="TextBox 39">
            <a:extLst>
              <a:ext uri="{FF2B5EF4-FFF2-40B4-BE49-F238E27FC236}">
                <a16:creationId xmlns:a16="http://schemas.microsoft.com/office/drawing/2014/main" id="{C2232030-DC08-4A3C-8ED1-702F8BE813F4}"/>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41" name="TextBox 40">
            <a:extLst>
              <a:ext uri="{FF2B5EF4-FFF2-40B4-BE49-F238E27FC236}">
                <a16:creationId xmlns:a16="http://schemas.microsoft.com/office/drawing/2014/main" id="{4760A52C-6346-41F3-A4F3-045CB3A5DCA4}"/>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cxnSp>
        <p:nvCxnSpPr>
          <p:cNvPr id="58" name="Straight Arrow Connector 57">
            <a:extLst>
              <a:ext uri="{FF2B5EF4-FFF2-40B4-BE49-F238E27FC236}">
                <a16:creationId xmlns:a16="http://schemas.microsoft.com/office/drawing/2014/main" id="{EC739701-8E2E-467B-B157-CDD5C4AA4F12}"/>
              </a:ext>
            </a:extLst>
          </p:cNvPr>
          <p:cNvCxnSpPr>
            <a:cxnSpLocks/>
          </p:cNvCxnSpPr>
          <p:nvPr/>
        </p:nvCxnSpPr>
        <p:spPr>
          <a:xfrm>
            <a:off x="2403778" y="3170895"/>
            <a:ext cx="1208661" cy="14393"/>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A1E10FDF-D4C9-4567-8579-2624BA5B7239}"/>
              </a:ext>
            </a:extLst>
          </p:cNvPr>
          <p:cNvSpPr txBox="1"/>
          <p:nvPr/>
        </p:nvSpPr>
        <p:spPr>
          <a:xfrm>
            <a:off x="5801033" y="5278750"/>
            <a:ext cx="6195318" cy="261610"/>
          </a:xfrm>
          <a:prstGeom prst="rect">
            <a:avLst/>
          </a:prstGeom>
          <a:noFill/>
        </p:spPr>
        <p:txBody>
          <a:bodyPr wrap="square" rtlCol="0">
            <a:spAutoFit/>
          </a:bodyPr>
          <a:lstStyle/>
          <a:p>
            <a:r>
              <a:rPr lang="en-US" sz="1100" i="1" dirty="0">
                <a:solidFill>
                  <a:schemeClr val="bg1">
                    <a:lumMod val="65000"/>
                  </a:schemeClr>
                </a:solidFill>
              </a:rPr>
              <a:t>Source: https://www.sigmaaldrich.com/technical-documents/articles/biology/sanger-sequencing.html</a:t>
            </a:r>
            <a:endParaRPr lang="en-US" i="1" dirty="0">
              <a:solidFill>
                <a:schemeClr val="bg1">
                  <a:lumMod val="65000"/>
                </a:schemeClr>
              </a:solidFill>
            </a:endParaRPr>
          </a:p>
        </p:txBody>
      </p:sp>
    </p:spTree>
    <p:extLst>
      <p:ext uri="{BB962C8B-B14F-4D97-AF65-F5344CB8AC3E}">
        <p14:creationId xmlns:p14="http://schemas.microsoft.com/office/powerpoint/2010/main" val="526583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30">
            <a:extLst>
              <a:ext uri="{FF2B5EF4-FFF2-40B4-BE49-F238E27FC236}">
                <a16:creationId xmlns:a16="http://schemas.microsoft.com/office/drawing/2014/main" id="{4E68B433-4190-4926-9737-971DEF6CCAE5}"/>
              </a:ext>
            </a:extLst>
          </p:cNvPr>
          <p:cNvGraphicFramePr>
            <a:graphicFrameLocks noGrp="1"/>
          </p:cNvGraphicFramePr>
          <p:nvPr>
            <p:extLst>
              <p:ext uri="{D42A27DB-BD31-4B8C-83A1-F6EECF244321}">
                <p14:modId xmlns:p14="http://schemas.microsoft.com/office/powerpoint/2010/main" val="2772734956"/>
              </p:ext>
            </p:extLst>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34" name="Rectangle 33">
            <a:extLst>
              <a:ext uri="{FF2B5EF4-FFF2-40B4-BE49-F238E27FC236}">
                <a16:creationId xmlns:a16="http://schemas.microsoft.com/office/drawing/2014/main" id="{7788D94A-83EC-4CB3-9CBB-B476DDC8B4DC}"/>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B67E733-8ACE-4C9F-BD57-031A5B557F0D}"/>
              </a:ext>
            </a:extLst>
          </p:cNvPr>
          <p:cNvPicPr>
            <a:picLocks noChangeAspect="1"/>
          </p:cNvPicPr>
          <p:nvPr/>
        </p:nvPicPr>
        <p:blipFill>
          <a:blip r:embed="rId3"/>
          <a:stretch>
            <a:fillRect/>
          </a:stretch>
        </p:blipFill>
        <p:spPr>
          <a:xfrm>
            <a:off x="3555704" y="931287"/>
            <a:ext cx="3566455" cy="4689228"/>
          </a:xfrm>
          <a:prstGeom prst="rect">
            <a:avLst/>
          </a:prstGeom>
        </p:spPr>
      </p:pic>
      <p:sp>
        <p:nvSpPr>
          <p:cNvPr id="2" name="Title 1">
            <a:extLst>
              <a:ext uri="{FF2B5EF4-FFF2-40B4-BE49-F238E27FC236}">
                <a16:creationId xmlns:a16="http://schemas.microsoft.com/office/drawing/2014/main" id="{1E4963B2-A0D5-4C82-877F-ED8AF78336E6}"/>
              </a:ext>
            </a:extLst>
          </p:cNvPr>
          <p:cNvSpPr>
            <a:spLocks noGrp="1"/>
          </p:cNvSpPr>
          <p:nvPr>
            <p:ph type="title"/>
          </p:nvPr>
        </p:nvSpPr>
        <p:spPr/>
        <p:txBody>
          <a:bodyPr>
            <a:normAutofit/>
          </a:bodyPr>
          <a:lstStyle/>
          <a:p>
            <a:r>
              <a:rPr lang="en-US" dirty="0"/>
              <a:t>Sanger sequencing (Chain termination method)</a:t>
            </a:r>
          </a:p>
        </p:txBody>
      </p:sp>
      <p:sp>
        <p:nvSpPr>
          <p:cNvPr id="1028" name="TextBox 1027">
            <a:extLst>
              <a:ext uri="{FF2B5EF4-FFF2-40B4-BE49-F238E27FC236}">
                <a16:creationId xmlns:a16="http://schemas.microsoft.com/office/drawing/2014/main" id="{6D5D714A-129D-4E22-A3E9-8CCA7EC7E8CA}"/>
              </a:ext>
            </a:extLst>
          </p:cNvPr>
          <p:cNvSpPr txBox="1"/>
          <p:nvPr/>
        </p:nvSpPr>
        <p:spPr>
          <a:xfrm>
            <a:off x="264420" y="4947631"/>
            <a:ext cx="2052320" cy="461665"/>
          </a:xfrm>
          <a:prstGeom prst="rect">
            <a:avLst/>
          </a:prstGeom>
          <a:noFill/>
        </p:spPr>
        <p:txBody>
          <a:bodyPr wrap="square" rtlCol="0">
            <a:spAutoFit/>
          </a:bodyPr>
          <a:lstStyle/>
          <a:p>
            <a:r>
              <a:rPr lang="en-US" sz="2400" dirty="0">
                <a:solidFill>
                  <a:schemeClr val="bg1">
                    <a:lumMod val="65000"/>
                  </a:schemeClr>
                </a:solidFill>
              </a:rPr>
              <a:t>G</a:t>
            </a:r>
            <a:r>
              <a:rPr lang="en-US" sz="2400" dirty="0">
                <a:solidFill>
                  <a:schemeClr val="accent6"/>
                </a:solidFill>
              </a:rPr>
              <a:t>A*</a:t>
            </a:r>
          </a:p>
        </p:txBody>
      </p:sp>
      <p:sp>
        <p:nvSpPr>
          <p:cNvPr id="1029" name="TextBox 1028">
            <a:extLst>
              <a:ext uri="{FF2B5EF4-FFF2-40B4-BE49-F238E27FC236}">
                <a16:creationId xmlns:a16="http://schemas.microsoft.com/office/drawing/2014/main" id="{E321CD4B-D14B-4BF7-B996-F0CD4BF765AF}"/>
              </a:ext>
            </a:extLst>
          </p:cNvPr>
          <p:cNvSpPr txBox="1"/>
          <p:nvPr/>
        </p:nvSpPr>
        <p:spPr>
          <a:xfrm>
            <a:off x="264420" y="5318299"/>
            <a:ext cx="2052320" cy="461665"/>
          </a:xfrm>
          <a:prstGeom prst="rect">
            <a:avLst/>
          </a:prstGeom>
          <a:noFill/>
        </p:spPr>
        <p:txBody>
          <a:bodyPr wrap="square" rtlCol="0">
            <a:spAutoFit/>
          </a:bodyPr>
          <a:lstStyle/>
          <a:p>
            <a:r>
              <a:rPr lang="en-US" sz="2400" dirty="0">
                <a:solidFill>
                  <a:schemeClr val="accent4"/>
                </a:solidFill>
              </a:rPr>
              <a:t>G*</a:t>
            </a:r>
          </a:p>
        </p:txBody>
      </p:sp>
      <p:sp>
        <p:nvSpPr>
          <p:cNvPr id="1030" name="TextBox 1029">
            <a:extLst>
              <a:ext uri="{FF2B5EF4-FFF2-40B4-BE49-F238E27FC236}">
                <a16:creationId xmlns:a16="http://schemas.microsoft.com/office/drawing/2014/main" id="{12EBA46C-D499-41EE-9001-DD9BDCC73FC3}"/>
              </a:ext>
            </a:extLst>
          </p:cNvPr>
          <p:cNvSpPr txBox="1"/>
          <p:nvPr/>
        </p:nvSpPr>
        <p:spPr>
          <a:xfrm>
            <a:off x="264420" y="2723623"/>
            <a:ext cx="2052320" cy="461665"/>
          </a:xfrm>
          <a:prstGeom prst="rect">
            <a:avLst/>
          </a:prstGeom>
          <a:noFill/>
        </p:spPr>
        <p:txBody>
          <a:bodyPr wrap="square" rtlCol="0">
            <a:spAutoFit/>
          </a:bodyPr>
          <a:lstStyle/>
          <a:p>
            <a:r>
              <a:rPr lang="en-US" sz="2400" dirty="0">
                <a:solidFill>
                  <a:schemeClr val="bg1">
                    <a:lumMod val="65000"/>
                  </a:schemeClr>
                </a:solidFill>
              </a:rPr>
              <a:t>GACTGAA</a:t>
            </a:r>
            <a:r>
              <a:rPr lang="en-US" sz="2400" dirty="0">
                <a:solidFill>
                  <a:schemeClr val="accent4"/>
                </a:solidFill>
              </a:rPr>
              <a:t>G*</a:t>
            </a:r>
          </a:p>
        </p:txBody>
      </p:sp>
      <p:sp>
        <p:nvSpPr>
          <p:cNvPr id="1031" name="TextBox 1030">
            <a:extLst>
              <a:ext uri="{FF2B5EF4-FFF2-40B4-BE49-F238E27FC236}">
                <a16:creationId xmlns:a16="http://schemas.microsoft.com/office/drawing/2014/main" id="{66B5A92D-611B-4FBF-9CF6-C8510BCF0716}"/>
              </a:ext>
            </a:extLst>
          </p:cNvPr>
          <p:cNvSpPr txBox="1"/>
          <p:nvPr/>
        </p:nvSpPr>
        <p:spPr>
          <a:xfrm>
            <a:off x="264420" y="3094291"/>
            <a:ext cx="2052320" cy="461665"/>
          </a:xfrm>
          <a:prstGeom prst="rect">
            <a:avLst/>
          </a:prstGeom>
          <a:noFill/>
        </p:spPr>
        <p:txBody>
          <a:bodyPr wrap="square" rtlCol="0">
            <a:spAutoFit/>
          </a:bodyPr>
          <a:lstStyle/>
          <a:p>
            <a:r>
              <a:rPr lang="en-US" sz="2400" dirty="0">
                <a:solidFill>
                  <a:schemeClr val="bg1">
                    <a:lumMod val="65000"/>
                  </a:schemeClr>
                </a:solidFill>
              </a:rPr>
              <a:t>GACTGA</a:t>
            </a:r>
            <a:r>
              <a:rPr lang="en-US" sz="2400" dirty="0">
                <a:solidFill>
                  <a:schemeClr val="accent6"/>
                </a:solidFill>
              </a:rPr>
              <a:t>A*</a:t>
            </a:r>
          </a:p>
        </p:txBody>
      </p:sp>
      <p:sp>
        <p:nvSpPr>
          <p:cNvPr id="1032" name="TextBox 1031">
            <a:extLst>
              <a:ext uri="{FF2B5EF4-FFF2-40B4-BE49-F238E27FC236}">
                <a16:creationId xmlns:a16="http://schemas.microsoft.com/office/drawing/2014/main" id="{40D698CE-58D6-49D4-B2BD-63E468CA6C6D}"/>
              </a:ext>
            </a:extLst>
          </p:cNvPr>
          <p:cNvSpPr txBox="1"/>
          <p:nvPr/>
        </p:nvSpPr>
        <p:spPr>
          <a:xfrm>
            <a:off x="264420" y="3464959"/>
            <a:ext cx="2052320" cy="461665"/>
          </a:xfrm>
          <a:prstGeom prst="rect">
            <a:avLst/>
          </a:prstGeom>
          <a:noFill/>
        </p:spPr>
        <p:txBody>
          <a:bodyPr wrap="square" rtlCol="0">
            <a:spAutoFit/>
          </a:bodyPr>
          <a:lstStyle/>
          <a:p>
            <a:r>
              <a:rPr lang="en-US" sz="2400" dirty="0">
                <a:solidFill>
                  <a:schemeClr val="bg1">
                    <a:lumMod val="65000"/>
                  </a:schemeClr>
                </a:solidFill>
              </a:rPr>
              <a:t>GACTG</a:t>
            </a:r>
            <a:r>
              <a:rPr lang="en-US" sz="2400" dirty="0">
                <a:solidFill>
                  <a:schemeClr val="accent6"/>
                </a:solidFill>
              </a:rPr>
              <a:t>A*</a:t>
            </a:r>
          </a:p>
        </p:txBody>
      </p:sp>
      <p:sp>
        <p:nvSpPr>
          <p:cNvPr id="1033" name="TextBox 1032">
            <a:extLst>
              <a:ext uri="{FF2B5EF4-FFF2-40B4-BE49-F238E27FC236}">
                <a16:creationId xmlns:a16="http://schemas.microsoft.com/office/drawing/2014/main" id="{6E2ADFDA-5522-4E96-8344-8A35F9DFE37E}"/>
              </a:ext>
            </a:extLst>
          </p:cNvPr>
          <p:cNvSpPr txBox="1"/>
          <p:nvPr/>
        </p:nvSpPr>
        <p:spPr>
          <a:xfrm>
            <a:off x="264420" y="3835627"/>
            <a:ext cx="2052320" cy="461665"/>
          </a:xfrm>
          <a:prstGeom prst="rect">
            <a:avLst/>
          </a:prstGeom>
          <a:noFill/>
        </p:spPr>
        <p:txBody>
          <a:bodyPr wrap="square" rtlCol="0">
            <a:spAutoFit/>
          </a:bodyPr>
          <a:lstStyle/>
          <a:p>
            <a:r>
              <a:rPr lang="en-US" sz="2400" dirty="0">
                <a:solidFill>
                  <a:schemeClr val="bg1">
                    <a:lumMod val="65000"/>
                  </a:schemeClr>
                </a:solidFill>
              </a:rPr>
              <a:t>GACT</a:t>
            </a:r>
            <a:r>
              <a:rPr lang="en-US" sz="2400" dirty="0">
                <a:solidFill>
                  <a:schemeClr val="accent4"/>
                </a:solidFill>
              </a:rPr>
              <a:t>G*</a:t>
            </a:r>
          </a:p>
        </p:txBody>
      </p:sp>
      <p:sp>
        <p:nvSpPr>
          <p:cNvPr id="1034" name="TextBox 1033">
            <a:extLst>
              <a:ext uri="{FF2B5EF4-FFF2-40B4-BE49-F238E27FC236}">
                <a16:creationId xmlns:a16="http://schemas.microsoft.com/office/drawing/2014/main" id="{D77B8EF5-F5F3-4BBA-9C63-D1511BA9CCE0}"/>
              </a:ext>
            </a:extLst>
          </p:cNvPr>
          <p:cNvSpPr txBox="1"/>
          <p:nvPr/>
        </p:nvSpPr>
        <p:spPr>
          <a:xfrm>
            <a:off x="264420" y="4206295"/>
            <a:ext cx="2052320" cy="461665"/>
          </a:xfrm>
          <a:prstGeom prst="rect">
            <a:avLst/>
          </a:prstGeom>
          <a:noFill/>
        </p:spPr>
        <p:txBody>
          <a:bodyPr wrap="square" rtlCol="0">
            <a:spAutoFit/>
          </a:bodyPr>
          <a:lstStyle/>
          <a:p>
            <a:r>
              <a:rPr lang="en-US" sz="2400" dirty="0">
                <a:solidFill>
                  <a:schemeClr val="bg1">
                    <a:lumMod val="65000"/>
                  </a:schemeClr>
                </a:solidFill>
              </a:rPr>
              <a:t>GAC</a:t>
            </a:r>
            <a:r>
              <a:rPr lang="en-US" sz="2400" dirty="0">
                <a:solidFill>
                  <a:srgbClr val="C00000"/>
                </a:solidFill>
              </a:rPr>
              <a:t>T*</a:t>
            </a:r>
          </a:p>
        </p:txBody>
      </p:sp>
      <p:sp>
        <p:nvSpPr>
          <p:cNvPr id="1035" name="TextBox 1034">
            <a:extLst>
              <a:ext uri="{FF2B5EF4-FFF2-40B4-BE49-F238E27FC236}">
                <a16:creationId xmlns:a16="http://schemas.microsoft.com/office/drawing/2014/main" id="{7103BD66-7CB3-4220-A9F5-2FC91FF475C2}"/>
              </a:ext>
            </a:extLst>
          </p:cNvPr>
          <p:cNvSpPr txBox="1"/>
          <p:nvPr/>
        </p:nvSpPr>
        <p:spPr>
          <a:xfrm>
            <a:off x="264420" y="4576963"/>
            <a:ext cx="2052320" cy="461665"/>
          </a:xfrm>
          <a:prstGeom prst="rect">
            <a:avLst/>
          </a:prstGeom>
          <a:noFill/>
        </p:spPr>
        <p:txBody>
          <a:bodyPr wrap="square" rtlCol="0">
            <a:spAutoFit/>
          </a:bodyPr>
          <a:lstStyle/>
          <a:p>
            <a:r>
              <a:rPr lang="en-US" sz="2400" dirty="0">
                <a:solidFill>
                  <a:schemeClr val="bg1">
                    <a:lumMod val="65000"/>
                  </a:schemeClr>
                </a:solidFill>
              </a:rPr>
              <a:t>GA</a:t>
            </a:r>
            <a:r>
              <a:rPr lang="en-US" sz="2400" dirty="0">
                <a:solidFill>
                  <a:schemeClr val="accent1"/>
                </a:solidFill>
              </a:rPr>
              <a:t>C*</a:t>
            </a:r>
          </a:p>
        </p:txBody>
      </p:sp>
      <p:sp>
        <p:nvSpPr>
          <p:cNvPr id="1036" name="TextBox 1035">
            <a:extLst>
              <a:ext uri="{FF2B5EF4-FFF2-40B4-BE49-F238E27FC236}">
                <a16:creationId xmlns:a16="http://schemas.microsoft.com/office/drawing/2014/main" id="{D073DE10-0C5E-44D2-AA48-294A905CC18A}"/>
              </a:ext>
            </a:extLst>
          </p:cNvPr>
          <p:cNvSpPr txBox="1"/>
          <p:nvPr/>
        </p:nvSpPr>
        <p:spPr>
          <a:xfrm>
            <a:off x="264420" y="1611619"/>
            <a:ext cx="2449585" cy="461665"/>
          </a:xfrm>
          <a:prstGeom prst="rect">
            <a:avLst/>
          </a:prstGeom>
          <a:noFill/>
        </p:spPr>
        <p:txBody>
          <a:bodyPr wrap="square" rtlCol="0">
            <a:spAutoFit/>
          </a:bodyPr>
          <a:lstStyle/>
          <a:p>
            <a:r>
              <a:rPr lang="en-US" sz="2400" dirty="0">
                <a:solidFill>
                  <a:schemeClr val="bg1">
                    <a:lumMod val="65000"/>
                  </a:schemeClr>
                </a:solidFill>
              </a:rPr>
              <a:t>GACTGAAGCT</a:t>
            </a:r>
            <a:r>
              <a:rPr lang="en-US" sz="2400" dirty="0">
                <a:solidFill>
                  <a:schemeClr val="accent4"/>
                </a:solidFill>
              </a:rPr>
              <a:t>G*</a:t>
            </a:r>
          </a:p>
        </p:txBody>
      </p:sp>
      <p:sp>
        <p:nvSpPr>
          <p:cNvPr id="1037" name="TextBox 1036">
            <a:extLst>
              <a:ext uri="{FF2B5EF4-FFF2-40B4-BE49-F238E27FC236}">
                <a16:creationId xmlns:a16="http://schemas.microsoft.com/office/drawing/2014/main" id="{32F0BD91-CCF5-43AA-8F49-28A1D8DF5235}"/>
              </a:ext>
            </a:extLst>
          </p:cNvPr>
          <p:cNvSpPr txBox="1"/>
          <p:nvPr/>
        </p:nvSpPr>
        <p:spPr>
          <a:xfrm>
            <a:off x="264420" y="1982287"/>
            <a:ext cx="2212684" cy="461665"/>
          </a:xfrm>
          <a:prstGeom prst="rect">
            <a:avLst/>
          </a:prstGeom>
          <a:noFill/>
        </p:spPr>
        <p:txBody>
          <a:bodyPr wrap="square" rtlCol="0">
            <a:spAutoFit/>
          </a:bodyPr>
          <a:lstStyle/>
          <a:p>
            <a:r>
              <a:rPr lang="en-US" sz="2400" dirty="0">
                <a:solidFill>
                  <a:schemeClr val="bg1">
                    <a:lumMod val="65000"/>
                  </a:schemeClr>
                </a:solidFill>
              </a:rPr>
              <a:t>GACTGAAGC</a:t>
            </a:r>
            <a:r>
              <a:rPr lang="en-US" sz="2400" dirty="0">
                <a:solidFill>
                  <a:srgbClr val="C00000"/>
                </a:solidFill>
              </a:rPr>
              <a:t>T*</a:t>
            </a:r>
          </a:p>
        </p:txBody>
      </p:sp>
      <p:sp>
        <p:nvSpPr>
          <p:cNvPr id="1038" name="TextBox 1037">
            <a:extLst>
              <a:ext uri="{FF2B5EF4-FFF2-40B4-BE49-F238E27FC236}">
                <a16:creationId xmlns:a16="http://schemas.microsoft.com/office/drawing/2014/main" id="{1196194A-FC4A-40E2-A479-909BEBA83647}"/>
              </a:ext>
            </a:extLst>
          </p:cNvPr>
          <p:cNvSpPr txBox="1"/>
          <p:nvPr/>
        </p:nvSpPr>
        <p:spPr>
          <a:xfrm>
            <a:off x="264420" y="2352955"/>
            <a:ext cx="2052320" cy="461665"/>
          </a:xfrm>
          <a:prstGeom prst="rect">
            <a:avLst/>
          </a:prstGeom>
          <a:noFill/>
        </p:spPr>
        <p:txBody>
          <a:bodyPr wrap="square" rtlCol="0">
            <a:spAutoFit/>
          </a:bodyPr>
          <a:lstStyle/>
          <a:p>
            <a:r>
              <a:rPr lang="en-US" sz="2400" dirty="0">
                <a:solidFill>
                  <a:schemeClr val="bg1">
                    <a:lumMod val="65000"/>
                  </a:schemeClr>
                </a:solidFill>
              </a:rPr>
              <a:t>GACTGAAG</a:t>
            </a:r>
            <a:r>
              <a:rPr lang="en-US" sz="2400" dirty="0">
                <a:solidFill>
                  <a:schemeClr val="accent1"/>
                </a:solidFill>
              </a:rPr>
              <a:t>C*</a:t>
            </a:r>
          </a:p>
        </p:txBody>
      </p:sp>
      <p:sp>
        <p:nvSpPr>
          <p:cNvPr id="1042" name="TextBox 1041">
            <a:extLst>
              <a:ext uri="{FF2B5EF4-FFF2-40B4-BE49-F238E27FC236}">
                <a16:creationId xmlns:a16="http://schemas.microsoft.com/office/drawing/2014/main" id="{50548EFE-0F3E-445F-AEF7-0B99601F33C9}"/>
              </a:ext>
            </a:extLst>
          </p:cNvPr>
          <p:cNvSpPr txBox="1"/>
          <p:nvPr/>
        </p:nvSpPr>
        <p:spPr>
          <a:xfrm>
            <a:off x="264420" y="870283"/>
            <a:ext cx="2560060" cy="461665"/>
          </a:xfrm>
          <a:prstGeom prst="rect">
            <a:avLst/>
          </a:prstGeom>
          <a:noFill/>
        </p:spPr>
        <p:txBody>
          <a:bodyPr wrap="square" rtlCol="0">
            <a:spAutoFit/>
          </a:bodyPr>
          <a:lstStyle/>
          <a:p>
            <a:r>
              <a:rPr lang="en-US" sz="2400" dirty="0">
                <a:solidFill>
                  <a:schemeClr val="bg1">
                    <a:lumMod val="65000"/>
                  </a:schemeClr>
                </a:solidFill>
              </a:rPr>
              <a:t>GACTGAAGCTGT</a:t>
            </a:r>
            <a:r>
              <a:rPr lang="en-US" sz="2400" dirty="0">
                <a:solidFill>
                  <a:srgbClr val="C00000"/>
                </a:solidFill>
              </a:rPr>
              <a:t>T*</a:t>
            </a:r>
          </a:p>
        </p:txBody>
      </p:sp>
      <p:sp>
        <p:nvSpPr>
          <p:cNvPr id="1043" name="TextBox 1042">
            <a:extLst>
              <a:ext uri="{FF2B5EF4-FFF2-40B4-BE49-F238E27FC236}">
                <a16:creationId xmlns:a16="http://schemas.microsoft.com/office/drawing/2014/main" id="{59F34C40-BE28-4AA5-B9F5-9B979A546A21}"/>
              </a:ext>
            </a:extLst>
          </p:cNvPr>
          <p:cNvSpPr txBox="1"/>
          <p:nvPr/>
        </p:nvSpPr>
        <p:spPr>
          <a:xfrm>
            <a:off x="264420" y="1240951"/>
            <a:ext cx="2449585" cy="461665"/>
          </a:xfrm>
          <a:prstGeom prst="rect">
            <a:avLst/>
          </a:prstGeom>
          <a:noFill/>
        </p:spPr>
        <p:txBody>
          <a:bodyPr wrap="square" rtlCol="0">
            <a:spAutoFit/>
          </a:bodyPr>
          <a:lstStyle/>
          <a:p>
            <a:r>
              <a:rPr lang="en-US" sz="2400" dirty="0">
                <a:solidFill>
                  <a:schemeClr val="bg1">
                    <a:lumMod val="65000"/>
                  </a:schemeClr>
                </a:solidFill>
              </a:rPr>
              <a:t>GACTGAAGCTG</a:t>
            </a:r>
            <a:r>
              <a:rPr lang="en-US" sz="2400" dirty="0">
                <a:solidFill>
                  <a:srgbClr val="C00000"/>
                </a:solidFill>
              </a:rPr>
              <a:t>T*</a:t>
            </a:r>
          </a:p>
        </p:txBody>
      </p:sp>
      <p:cxnSp>
        <p:nvCxnSpPr>
          <p:cNvPr id="58" name="Straight Arrow Connector 57">
            <a:extLst>
              <a:ext uri="{FF2B5EF4-FFF2-40B4-BE49-F238E27FC236}">
                <a16:creationId xmlns:a16="http://schemas.microsoft.com/office/drawing/2014/main" id="{EC739701-8E2E-467B-B157-CDD5C4AA4F12}"/>
              </a:ext>
            </a:extLst>
          </p:cNvPr>
          <p:cNvCxnSpPr>
            <a:cxnSpLocks/>
          </p:cNvCxnSpPr>
          <p:nvPr/>
        </p:nvCxnSpPr>
        <p:spPr>
          <a:xfrm>
            <a:off x="2403778" y="3170895"/>
            <a:ext cx="1208661" cy="14393"/>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0DF069CF-0C0F-4D71-BAAD-0927F56E89DC}"/>
              </a:ext>
            </a:extLst>
          </p:cNvPr>
          <p:cNvPicPr>
            <a:picLocks noChangeAspect="1"/>
          </p:cNvPicPr>
          <p:nvPr/>
        </p:nvPicPr>
        <p:blipFill>
          <a:blip r:embed="rId4"/>
          <a:stretch>
            <a:fillRect/>
          </a:stretch>
        </p:blipFill>
        <p:spPr>
          <a:xfrm>
            <a:off x="7211199" y="990892"/>
            <a:ext cx="4737149" cy="4869842"/>
          </a:xfrm>
          <a:prstGeom prst="rect">
            <a:avLst/>
          </a:prstGeom>
        </p:spPr>
      </p:pic>
      <p:cxnSp>
        <p:nvCxnSpPr>
          <p:cNvPr id="35" name="Straight Connector 34">
            <a:extLst>
              <a:ext uri="{FF2B5EF4-FFF2-40B4-BE49-F238E27FC236}">
                <a16:creationId xmlns:a16="http://schemas.microsoft.com/office/drawing/2014/main" id="{32C8A173-AEAE-4C49-B8E4-63E5BB08E634}"/>
              </a:ext>
            </a:extLst>
          </p:cNvPr>
          <p:cNvCxnSpPr>
            <a:cxnSpLocks/>
          </p:cNvCxnSpPr>
          <p:nvPr/>
        </p:nvCxnSpPr>
        <p:spPr>
          <a:xfrm flipV="1">
            <a:off x="1966549" y="5840676"/>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4D39118-316E-4A25-AFBC-1C95A98ECB74}"/>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37" name="TextBox 36">
            <a:extLst>
              <a:ext uri="{FF2B5EF4-FFF2-40B4-BE49-F238E27FC236}">
                <a16:creationId xmlns:a16="http://schemas.microsoft.com/office/drawing/2014/main" id="{769AC4EA-F33F-481F-9686-5DE045DD49AA}"/>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38" name="TextBox 37">
            <a:extLst>
              <a:ext uri="{FF2B5EF4-FFF2-40B4-BE49-F238E27FC236}">
                <a16:creationId xmlns:a16="http://schemas.microsoft.com/office/drawing/2014/main" id="{C0B64401-D1BC-482B-8400-1C56A930358E}"/>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39" name="TextBox 38">
            <a:extLst>
              <a:ext uri="{FF2B5EF4-FFF2-40B4-BE49-F238E27FC236}">
                <a16:creationId xmlns:a16="http://schemas.microsoft.com/office/drawing/2014/main" id="{BF24D592-57FD-43F5-8C81-55F99B93A041}"/>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40" name="TextBox 39">
            <a:extLst>
              <a:ext uri="{FF2B5EF4-FFF2-40B4-BE49-F238E27FC236}">
                <a16:creationId xmlns:a16="http://schemas.microsoft.com/office/drawing/2014/main" id="{A1864CEA-E2EE-40C3-BB91-2F395D028715}"/>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41" name="TextBox 40">
            <a:extLst>
              <a:ext uri="{FF2B5EF4-FFF2-40B4-BE49-F238E27FC236}">
                <a16:creationId xmlns:a16="http://schemas.microsoft.com/office/drawing/2014/main" id="{C8956B45-83DA-4BED-A62A-38AA814C8E44}"/>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42" name="TextBox 41">
            <a:extLst>
              <a:ext uri="{FF2B5EF4-FFF2-40B4-BE49-F238E27FC236}">
                <a16:creationId xmlns:a16="http://schemas.microsoft.com/office/drawing/2014/main" id="{DCC9A8EA-D0F0-48DA-A2AD-4137A5462AFA}"/>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sp>
        <p:nvSpPr>
          <p:cNvPr id="3" name="TextBox 2">
            <a:extLst>
              <a:ext uri="{FF2B5EF4-FFF2-40B4-BE49-F238E27FC236}">
                <a16:creationId xmlns:a16="http://schemas.microsoft.com/office/drawing/2014/main" id="{BD6443AA-3556-46D9-9786-201C537D993C}"/>
              </a:ext>
            </a:extLst>
          </p:cNvPr>
          <p:cNvSpPr txBox="1"/>
          <p:nvPr/>
        </p:nvSpPr>
        <p:spPr>
          <a:xfrm>
            <a:off x="5763002" y="5720970"/>
            <a:ext cx="6195318" cy="261610"/>
          </a:xfrm>
          <a:prstGeom prst="rect">
            <a:avLst/>
          </a:prstGeom>
          <a:noFill/>
        </p:spPr>
        <p:txBody>
          <a:bodyPr wrap="square" rtlCol="0">
            <a:spAutoFit/>
          </a:bodyPr>
          <a:lstStyle/>
          <a:p>
            <a:r>
              <a:rPr lang="en-US" sz="1100" i="1" dirty="0">
                <a:solidFill>
                  <a:schemeClr val="bg1">
                    <a:lumMod val="65000"/>
                  </a:schemeClr>
                </a:solidFill>
              </a:rPr>
              <a:t>Source: https://www.sigmaaldrich.com/technical-documents/articles/biology/sanger-sequencing.html</a:t>
            </a:r>
            <a:endParaRPr lang="en-US" i="1" dirty="0">
              <a:solidFill>
                <a:schemeClr val="bg1">
                  <a:lumMod val="65000"/>
                </a:schemeClr>
              </a:solidFill>
            </a:endParaRPr>
          </a:p>
        </p:txBody>
      </p:sp>
    </p:spTree>
    <p:extLst>
      <p:ext uri="{BB962C8B-B14F-4D97-AF65-F5344CB8AC3E}">
        <p14:creationId xmlns:p14="http://schemas.microsoft.com/office/powerpoint/2010/main" val="588239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30">
            <a:extLst>
              <a:ext uri="{FF2B5EF4-FFF2-40B4-BE49-F238E27FC236}">
                <a16:creationId xmlns:a16="http://schemas.microsoft.com/office/drawing/2014/main" id="{4E68B433-4190-4926-9737-971DEF6CCAE5}"/>
              </a:ext>
            </a:extLst>
          </p:cNvPr>
          <p:cNvGraphicFramePr>
            <a:graphicFrameLocks noGrp="1"/>
          </p:cNvGraphicFramePr>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34" name="Rectangle 33">
            <a:extLst>
              <a:ext uri="{FF2B5EF4-FFF2-40B4-BE49-F238E27FC236}">
                <a16:creationId xmlns:a16="http://schemas.microsoft.com/office/drawing/2014/main" id="{7788D94A-83EC-4CB3-9CBB-B476DDC8B4DC}"/>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B67E733-8ACE-4C9F-BD57-031A5B557F0D}"/>
              </a:ext>
            </a:extLst>
          </p:cNvPr>
          <p:cNvPicPr>
            <a:picLocks noChangeAspect="1"/>
          </p:cNvPicPr>
          <p:nvPr/>
        </p:nvPicPr>
        <p:blipFill>
          <a:blip r:embed="rId3"/>
          <a:stretch>
            <a:fillRect/>
          </a:stretch>
        </p:blipFill>
        <p:spPr>
          <a:xfrm>
            <a:off x="3555704" y="931287"/>
            <a:ext cx="3566455" cy="4689228"/>
          </a:xfrm>
          <a:prstGeom prst="rect">
            <a:avLst/>
          </a:prstGeom>
        </p:spPr>
      </p:pic>
      <p:sp>
        <p:nvSpPr>
          <p:cNvPr id="2" name="Title 1">
            <a:extLst>
              <a:ext uri="{FF2B5EF4-FFF2-40B4-BE49-F238E27FC236}">
                <a16:creationId xmlns:a16="http://schemas.microsoft.com/office/drawing/2014/main" id="{1E4963B2-A0D5-4C82-877F-ED8AF78336E6}"/>
              </a:ext>
            </a:extLst>
          </p:cNvPr>
          <p:cNvSpPr>
            <a:spLocks noGrp="1"/>
          </p:cNvSpPr>
          <p:nvPr>
            <p:ph type="title"/>
          </p:nvPr>
        </p:nvSpPr>
        <p:spPr/>
        <p:txBody>
          <a:bodyPr>
            <a:normAutofit/>
          </a:bodyPr>
          <a:lstStyle/>
          <a:p>
            <a:r>
              <a:rPr lang="en-US" dirty="0"/>
              <a:t>Sanger sequencing (Chain termination method)</a:t>
            </a:r>
          </a:p>
        </p:txBody>
      </p:sp>
      <p:sp>
        <p:nvSpPr>
          <p:cNvPr id="1028" name="TextBox 1027">
            <a:extLst>
              <a:ext uri="{FF2B5EF4-FFF2-40B4-BE49-F238E27FC236}">
                <a16:creationId xmlns:a16="http://schemas.microsoft.com/office/drawing/2014/main" id="{6D5D714A-129D-4E22-A3E9-8CCA7EC7E8CA}"/>
              </a:ext>
            </a:extLst>
          </p:cNvPr>
          <p:cNvSpPr txBox="1"/>
          <p:nvPr/>
        </p:nvSpPr>
        <p:spPr>
          <a:xfrm>
            <a:off x="264420" y="4947631"/>
            <a:ext cx="2052320" cy="461665"/>
          </a:xfrm>
          <a:prstGeom prst="rect">
            <a:avLst/>
          </a:prstGeom>
          <a:noFill/>
        </p:spPr>
        <p:txBody>
          <a:bodyPr wrap="square" rtlCol="0">
            <a:spAutoFit/>
          </a:bodyPr>
          <a:lstStyle/>
          <a:p>
            <a:r>
              <a:rPr lang="en-US" sz="2400" dirty="0">
                <a:solidFill>
                  <a:schemeClr val="bg1">
                    <a:lumMod val="65000"/>
                  </a:schemeClr>
                </a:solidFill>
              </a:rPr>
              <a:t>G</a:t>
            </a:r>
            <a:r>
              <a:rPr lang="en-US" sz="2400" dirty="0">
                <a:solidFill>
                  <a:schemeClr val="accent6"/>
                </a:solidFill>
              </a:rPr>
              <a:t>A*</a:t>
            </a:r>
          </a:p>
        </p:txBody>
      </p:sp>
      <p:sp>
        <p:nvSpPr>
          <p:cNvPr id="1029" name="TextBox 1028">
            <a:extLst>
              <a:ext uri="{FF2B5EF4-FFF2-40B4-BE49-F238E27FC236}">
                <a16:creationId xmlns:a16="http://schemas.microsoft.com/office/drawing/2014/main" id="{E321CD4B-D14B-4BF7-B996-F0CD4BF765AF}"/>
              </a:ext>
            </a:extLst>
          </p:cNvPr>
          <p:cNvSpPr txBox="1"/>
          <p:nvPr/>
        </p:nvSpPr>
        <p:spPr>
          <a:xfrm>
            <a:off x="264420" y="5318299"/>
            <a:ext cx="2052320" cy="461665"/>
          </a:xfrm>
          <a:prstGeom prst="rect">
            <a:avLst/>
          </a:prstGeom>
          <a:noFill/>
        </p:spPr>
        <p:txBody>
          <a:bodyPr wrap="square" rtlCol="0">
            <a:spAutoFit/>
          </a:bodyPr>
          <a:lstStyle/>
          <a:p>
            <a:r>
              <a:rPr lang="en-US" sz="2400" dirty="0">
                <a:solidFill>
                  <a:schemeClr val="accent4"/>
                </a:solidFill>
              </a:rPr>
              <a:t>G*</a:t>
            </a:r>
          </a:p>
        </p:txBody>
      </p:sp>
      <p:sp>
        <p:nvSpPr>
          <p:cNvPr id="1030" name="TextBox 1029">
            <a:extLst>
              <a:ext uri="{FF2B5EF4-FFF2-40B4-BE49-F238E27FC236}">
                <a16:creationId xmlns:a16="http://schemas.microsoft.com/office/drawing/2014/main" id="{12EBA46C-D499-41EE-9001-DD9BDCC73FC3}"/>
              </a:ext>
            </a:extLst>
          </p:cNvPr>
          <p:cNvSpPr txBox="1"/>
          <p:nvPr/>
        </p:nvSpPr>
        <p:spPr>
          <a:xfrm>
            <a:off x="264420" y="2723623"/>
            <a:ext cx="2052320" cy="461665"/>
          </a:xfrm>
          <a:prstGeom prst="rect">
            <a:avLst/>
          </a:prstGeom>
          <a:noFill/>
        </p:spPr>
        <p:txBody>
          <a:bodyPr wrap="square" rtlCol="0">
            <a:spAutoFit/>
          </a:bodyPr>
          <a:lstStyle/>
          <a:p>
            <a:r>
              <a:rPr lang="en-US" sz="2400" dirty="0">
                <a:solidFill>
                  <a:schemeClr val="bg1">
                    <a:lumMod val="65000"/>
                  </a:schemeClr>
                </a:solidFill>
              </a:rPr>
              <a:t>GACTGAA</a:t>
            </a:r>
            <a:r>
              <a:rPr lang="en-US" sz="2400" dirty="0">
                <a:solidFill>
                  <a:schemeClr val="accent4"/>
                </a:solidFill>
              </a:rPr>
              <a:t>G*</a:t>
            </a:r>
          </a:p>
        </p:txBody>
      </p:sp>
      <p:sp>
        <p:nvSpPr>
          <p:cNvPr id="1031" name="TextBox 1030">
            <a:extLst>
              <a:ext uri="{FF2B5EF4-FFF2-40B4-BE49-F238E27FC236}">
                <a16:creationId xmlns:a16="http://schemas.microsoft.com/office/drawing/2014/main" id="{66B5A92D-611B-4FBF-9CF6-C8510BCF0716}"/>
              </a:ext>
            </a:extLst>
          </p:cNvPr>
          <p:cNvSpPr txBox="1"/>
          <p:nvPr/>
        </p:nvSpPr>
        <p:spPr>
          <a:xfrm>
            <a:off x="264420" y="3094291"/>
            <a:ext cx="2052320" cy="461665"/>
          </a:xfrm>
          <a:prstGeom prst="rect">
            <a:avLst/>
          </a:prstGeom>
          <a:noFill/>
        </p:spPr>
        <p:txBody>
          <a:bodyPr wrap="square" rtlCol="0">
            <a:spAutoFit/>
          </a:bodyPr>
          <a:lstStyle/>
          <a:p>
            <a:r>
              <a:rPr lang="en-US" sz="2400" dirty="0">
                <a:solidFill>
                  <a:schemeClr val="bg1">
                    <a:lumMod val="65000"/>
                  </a:schemeClr>
                </a:solidFill>
              </a:rPr>
              <a:t>GACTGA</a:t>
            </a:r>
            <a:r>
              <a:rPr lang="en-US" sz="2400" dirty="0">
                <a:solidFill>
                  <a:schemeClr val="accent6"/>
                </a:solidFill>
              </a:rPr>
              <a:t>A*</a:t>
            </a:r>
          </a:p>
        </p:txBody>
      </p:sp>
      <p:sp>
        <p:nvSpPr>
          <p:cNvPr id="1032" name="TextBox 1031">
            <a:extLst>
              <a:ext uri="{FF2B5EF4-FFF2-40B4-BE49-F238E27FC236}">
                <a16:creationId xmlns:a16="http://schemas.microsoft.com/office/drawing/2014/main" id="{40D698CE-58D6-49D4-B2BD-63E468CA6C6D}"/>
              </a:ext>
            </a:extLst>
          </p:cNvPr>
          <p:cNvSpPr txBox="1"/>
          <p:nvPr/>
        </p:nvSpPr>
        <p:spPr>
          <a:xfrm>
            <a:off x="264420" y="3464959"/>
            <a:ext cx="2052320" cy="461665"/>
          </a:xfrm>
          <a:prstGeom prst="rect">
            <a:avLst/>
          </a:prstGeom>
          <a:noFill/>
        </p:spPr>
        <p:txBody>
          <a:bodyPr wrap="square" rtlCol="0">
            <a:spAutoFit/>
          </a:bodyPr>
          <a:lstStyle/>
          <a:p>
            <a:r>
              <a:rPr lang="en-US" sz="2400" dirty="0">
                <a:solidFill>
                  <a:schemeClr val="bg1">
                    <a:lumMod val="65000"/>
                  </a:schemeClr>
                </a:solidFill>
              </a:rPr>
              <a:t>GACTG</a:t>
            </a:r>
            <a:r>
              <a:rPr lang="en-US" sz="2400" dirty="0">
                <a:solidFill>
                  <a:schemeClr val="accent6"/>
                </a:solidFill>
              </a:rPr>
              <a:t>A*</a:t>
            </a:r>
          </a:p>
        </p:txBody>
      </p:sp>
      <p:sp>
        <p:nvSpPr>
          <p:cNvPr id="1033" name="TextBox 1032">
            <a:extLst>
              <a:ext uri="{FF2B5EF4-FFF2-40B4-BE49-F238E27FC236}">
                <a16:creationId xmlns:a16="http://schemas.microsoft.com/office/drawing/2014/main" id="{6E2ADFDA-5522-4E96-8344-8A35F9DFE37E}"/>
              </a:ext>
            </a:extLst>
          </p:cNvPr>
          <p:cNvSpPr txBox="1"/>
          <p:nvPr/>
        </p:nvSpPr>
        <p:spPr>
          <a:xfrm>
            <a:off x="264420" y="3835627"/>
            <a:ext cx="2052320" cy="461665"/>
          </a:xfrm>
          <a:prstGeom prst="rect">
            <a:avLst/>
          </a:prstGeom>
          <a:noFill/>
        </p:spPr>
        <p:txBody>
          <a:bodyPr wrap="square" rtlCol="0">
            <a:spAutoFit/>
          </a:bodyPr>
          <a:lstStyle/>
          <a:p>
            <a:r>
              <a:rPr lang="en-US" sz="2400" dirty="0">
                <a:solidFill>
                  <a:schemeClr val="bg1">
                    <a:lumMod val="65000"/>
                  </a:schemeClr>
                </a:solidFill>
              </a:rPr>
              <a:t>GACT</a:t>
            </a:r>
            <a:r>
              <a:rPr lang="en-US" sz="2400" dirty="0">
                <a:solidFill>
                  <a:schemeClr val="accent4"/>
                </a:solidFill>
              </a:rPr>
              <a:t>G*</a:t>
            </a:r>
          </a:p>
        </p:txBody>
      </p:sp>
      <p:sp>
        <p:nvSpPr>
          <p:cNvPr id="1034" name="TextBox 1033">
            <a:extLst>
              <a:ext uri="{FF2B5EF4-FFF2-40B4-BE49-F238E27FC236}">
                <a16:creationId xmlns:a16="http://schemas.microsoft.com/office/drawing/2014/main" id="{D77B8EF5-F5F3-4BBA-9C63-D1511BA9CCE0}"/>
              </a:ext>
            </a:extLst>
          </p:cNvPr>
          <p:cNvSpPr txBox="1"/>
          <p:nvPr/>
        </p:nvSpPr>
        <p:spPr>
          <a:xfrm>
            <a:off x="264420" y="4206295"/>
            <a:ext cx="2052320" cy="461665"/>
          </a:xfrm>
          <a:prstGeom prst="rect">
            <a:avLst/>
          </a:prstGeom>
          <a:noFill/>
        </p:spPr>
        <p:txBody>
          <a:bodyPr wrap="square" rtlCol="0">
            <a:spAutoFit/>
          </a:bodyPr>
          <a:lstStyle/>
          <a:p>
            <a:r>
              <a:rPr lang="en-US" sz="2400" dirty="0">
                <a:solidFill>
                  <a:schemeClr val="bg1">
                    <a:lumMod val="65000"/>
                  </a:schemeClr>
                </a:solidFill>
              </a:rPr>
              <a:t>GAC</a:t>
            </a:r>
            <a:r>
              <a:rPr lang="en-US" sz="2400" dirty="0">
                <a:solidFill>
                  <a:srgbClr val="C00000"/>
                </a:solidFill>
              </a:rPr>
              <a:t>T*</a:t>
            </a:r>
          </a:p>
        </p:txBody>
      </p:sp>
      <p:sp>
        <p:nvSpPr>
          <p:cNvPr id="1035" name="TextBox 1034">
            <a:extLst>
              <a:ext uri="{FF2B5EF4-FFF2-40B4-BE49-F238E27FC236}">
                <a16:creationId xmlns:a16="http://schemas.microsoft.com/office/drawing/2014/main" id="{7103BD66-7CB3-4220-A9F5-2FC91FF475C2}"/>
              </a:ext>
            </a:extLst>
          </p:cNvPr>
          <p:cNvSpPr txBox="1"/>
          <p:nvPr/>
        </p:nvSpPr>
        <p:spPr>
          <a:xfrm>
            <a:off x="264420" y="4576963"/>
            <a:ext cx="2052320" cy="461665"/>
          </a:xfrm>
          <a:prstGeom prst="rect">
            <a:avLst/>
          </a:prstGeom>
          <a:noFill/>
        </p:spPr>
        <p:txBody>
          <a:bodyPr wrap="square" rtlCol="0">
            <a:spAutoFit/>
          </a:bodyPr>
          <a:lstStyle/>
          <a:p>
            <a:r>
              <a:rPr lang="en-US" sz="2400" dirty="0">
                <a:solidFill>
                  <a:schemeClr val="bg1">
                    <a:lumMod val="65000"/>
                  </a:schemeClr>
                </a:solidFill>
              </a:rPr>
              <a:t>GA</a:t>
            </a:r>
            <a:r>
              <a:rPr lang="en-US" sz="2400" dirty="0">
                <a:solidFill>
                  <a:schemeClr val="accent1"/>
                </a:solidFill>
              </a:rPr>
              <a:t>C*</a:t>
            </a:r>
          </a:p>
        </p:txBody>
      </p:sp>
      <p:sp>
        <p:nvSpPr>
          <p:cNvPr id="1036" name="TextBox 1035">
            <a:extLst>
              <a:ext uri="{FF2B5EF4-FFF2-40B4-BE49-F238E27FC236}">
                <a16:creationId xmlns:a16="http://schemas.microsoft.com/office/drawing/2014/main" id="{D073DE10-0C5E-44D2-AA48-294A905CC18A}"/>
              </a:ext>
            </a:extLst>
          </p:cNvPr>
          <p:cNvSpPr txBox="1"/>
          <p:nvPr/>
        </p:nvSpPr>
        <p:spPr>
          <a:xfrm>
            <a:off x="264420" y="1611619"/>
            <a:ext cx="2449585" cy="461665"/>
          </a:xfrm>
          <a:prstGeom prst="rect">
            <a:avLst/>
          </a:prstGeom>
          <a:noFill/>
        </p:spPr>
        <p:txBody>
          <a:bodyPr wrap="square" rtlCol="0">
            <a:spAutoFit/>
          </a:bodyPr>
          <a:lstStyle/>
          <a:p>
            <a:r>
              <a:rPr lang="en-US" sz="2400" dirty="0">
                <a:solidFill>
                  <a:schemeClr val="bg1">
                    <a:lumMod val="65000"/>
                  </a:schemeClr>
                </a:solidFill>
              </a:rPr>
              <a:t>GACTGAAGCT</a:t>
            </a:r>
            <a:r>
              <a:rPr lang="en-US" sz="2400" dirty="0">
                <a:solidFill>
                  <a:schemeClr val="accent4"/>
                </a:solidFill>
              </a:rPr>
              <a:t>G*</a:t>
            </a:r>
          </a:p>
        </p:txBody>
      </p:sp>
      <p:sp>
        <p:nvSpPr>
          <p:cNvPr id="1037" name="TextBox 1036">
            <a:extLst>
              <a:ext uri="{FF2B5EF4-FFF2-40B4-BE49-F238E27FC236}">
                <a16:creationId xmlns:a16="http://schemas.microsoft.com/office/drawing/2014/main" id="{32F0BD91-CCF5-43AA-8F49-28A1D8DF5235}"/>
              </a:ext>
            </a:extLst>
          </p:cNvPr>
          <p:cNvSpPr txBox="1"/>
          <p:nvPr/>
        </p:nvSpPr>
        <p:spPr>
          <a:xfrm>
            <a:off x="264420" y="1982287"/>
            <a:ext cx="2212684" cy="461665"/>
          </a:xfrm>
          <a:prstGeom prst="rect">
            <a:avLst/>
          </a:prstGeom>
          <a:noFill/>
        </p:spPr>
        <p:txBody>
          <a:bodyPr wrap="square" rtlCol="0">
            <a:spAutoFit/>
          </a:bodyPr>
          <a:lstStyle/>
          <a:p>
            <a:r>
              <a:rPr lang="en-US" sz="2400" dirty="0">
                <a:solidFill>
                  <a:schemeClr val="bg1">
                    <a:lumMod val="65000"/>
                  </a:schemeClr>
                </a:solidFill>
              </a:rPr>
              <a:t>GACTGAAGC</a:t>
            </a:r>
            <a:r>
              <a:rPr lang="en-US" sz="2400" dirty="0">
                <a:solidFill>
                  <a:srgbClr val="C00000"/>
                </a:solidFill>
              </a:rPr>
              <a:t>T*</a:t>
            </a:r>
          </a:p>
        </p:txBody>
      </p:sp>
      <p:sp>
        <p:nvSpPr>
          <p:cNvPr id="1038" name="TextBox 1037">
            <a:extLst>
              <a:ext uri="{FF2B5EF4-FFF2-40B4-BE49-F238E27FC236}">
                <a16:creationId xmlns:a16="http://schemas.microsoft.com/office/drawing/2014/main" id="{1196194A-FC4A-40E2-A479-909BEBA83647}"/>
              </a:ext>
            </a:extLst>
          </p:cNvPr>
          <p:cNvSpPr txBox="1"/>
          <p:nvPr/>
        </p:nvSpPr>
        <p:spPr>
          <a:xfrm>
            <a:off x="264420" y="2352955"/>
            <a:ext cx="2052320" cy="461665"/>
          </a:xfrm>
          <a:prstGeom prst="rect">
            <a:avLst/>
          </a:prstGeom>
          <a:noFill/>
        </p:spPr>
        <p:txBody>
          <a:bodyPr wrap="square" rtlCol="0">
            <a:spAutoFit/>
          </a:bodyPr>
          <a:lstStyle/>
          <a:p>
            <a:r>
              <a:rPr lang="en-US" sz="2400" dirty="0">
                <a:solidFill>
                  <a:schemeClr val="bg1">
                    <a:lumMod val="65000"/>
                  </a:schemeClr>
                </a:solidFill>
              </a:rPr>
              <a:t>GACTGAAG</a:t>
            </a:r>
            <a:r>
              <a:rPr lang="en-US" sz="2400" dirty="0">
                <a:solidFill>
                  <a:schemeClr val="accent1"/>
                </a:solidFill>
              </a:rPr>
              <a:t>C*</a:t>
            </a:r>
          </a:p>
        </p:txBody>
      </p:sp>
      <p:sp>
        <p:nvSpPr>
          <p:cNvPr id="1042" name="TextBox 1041">
            <a:extLst>
              <a:ext uri="{FF2B5EF4-FFF2-40B4-BE49-F238E27FC236}">
                <a16:creationId xmlns:a16="http://schemas.microsoft.com/office/drawing/2014/main" id="{50548EFE-0F3E-445F-AEF7-0B99601F33C9}"/>
              </a:ext>
            </a:extLst>
          </p:cNvPr>
          <p:cNvSpPr txBox="1"/>
          <p:nvPr/>
        </p:nvSpPr>
        <p:spPr>
          <a:xfrm>
            <a:off x="264420" y="870283"/>
            <a:ext cx="2560060" cy="461665"/>
          </a:xfrm>
          <a:prstGeom prst="rect">
            <a:avLst/>
          </a:prstGeom>
          <a:noFill/>
        </p:spPr>
        <p:txBody>
          <a:bodyPr wrap="square" rtlCol="0">
            <a:spAutoFit/>
          </a:bodyPr>
          <a:lstStyle/>
          <a:p>
            <a:r>
              <a:rPr lang="en-US" sz="2400" dirty="0">
                <a:solidFill>
                  <a:schemeClr val="bg1">
                    <a:lumMod val="65000"/>
                  </a:schemeClr>
                </a:solidFill>
              </a:rPr>
              <a:t>GACTGAAGCTGT</a:t>
            </a:r>
            <a:r>
              <a:rPr lang="en-US" sz="2400" dirty="0">
                <a:solidFill>
                  <a:srgbClr val="C00000"/>
                </a:solidFill>
              </a:rPr>
              <a:t>T*</a:t>
            </a:r>
          </a:p>
        </p:txBody>
      </p:sp>
      <p:sp>
        <p:nvSpPr>
          <p:cNvPr id="1043" name="TextBox 1042">
            <a:extLst>
              <a:ext uri="{FF2B5EF4-FFF2-40B4-BE49-F238E27FC236}">
                <a16:creationId xmlns:a16="http://schemas.microsoft.com/office/drawing/2014/main" id="{59F34C40-BE28-4AA5-B9F5-9B979A546A21}"/>
              </a:ext>
            </a:extLst>
          </p:cNvPr>
          <p:cNvSpPr txBox="1"/>
          <p:nvPr/>
        </p:nvSpPr>
        <p:spPr>
          <a:xfrm>
            <a:off x="264420" y="1240951"/>
            <a:ext cx="2449585" cy="461665"/>
          </a:xfrm>
          <a:prstGeom prst="rect">
            <a:avLst/>
          </a:prstGeom>
          <a:noFill/>
        </p:spPr>
        <p:txBody>
          <a:bodyPr wrap="square" rtlCol="0">
            <a:spAutoFit/>
          </a:bodyPr>
          <a:lstStyle/>
          <a:p>
            <a:r>
              <a:rPr lang="en-US" sz="2400" dirty="0">
                <a:solidFill>
                  <a:schemeClr val="bg1">
                    <a:lumMod val="65000"/>
                  </a:schemeClr>
                </a:solidFill>
              </a:rPr>
              <a:t>GACTGAAGCTG</a:t>
            </a:r>
            <a:r>
              <a:rPr lang="en-US" sz="2400" dirty="0">
                <a:solidFill>
                  <a:srgbClr val="C00000"/>
                </a:solidFill>
              </a:rPr>
              <a:t>T*</a:t>
            </a:r>
          </a:p>
        </p:txBody>
      </p:sp>
      <p:cxnSp>
        <p:nvCxnSpPr>
          <p:cNvPr id="58" name="Straight Arrow Connector 57">
            <a:extLst>
              <a:ext uri="{FF2B5EF4-FFF2-40B4-BE49-F238E27FC236}">
                <a16:creationId xmlns:a16="http://schemas.microsoft.com/office/drawing/2014/main" id="{EC739701-8E2E-467B-B157-CDD5C4AA4F12}"/>
              </a:ext>
            </a:extLst>
          </p:cNvPr>
          <p:cNvCxnSpPr>
            <a:cxnSpLocks/>
          </p:cNvCxnSpPr>
          <p:nvPr/>
        </p:nvCxnSpPr>
        <p:spPr>
          <a:xfrm>
            <a:off x="2403778" y="3170895"/>
            <a:ext cx="1208661" cy="14393"/>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0DF069CF-0C0F-4D71-BAAD-0927F56E89DC}"/>
              </a:ext>
            </a:extLst>
          </p:cNvPr>
          <p:cNvPicPr>
            <a:picLocks noChangeAspect="1"/>
          </p:cNvPicPr>
          <p:nvPr/>
        </p:nvPicPr>
        <p:blipFill>
          <a:blip r:embed="rId4"/>
          <a:stretch>
            <a:fillRect/>
          </a:stretch>
        </p:blipFill>
        <p:spPr>
          <a:xfrm>
            <a:off x="7211199" y="990892"/>
            <a:ext cx="4737149" cy="4869842"/>
          </a:xfrm>
          <a:prstGeom prst="rect">
            <a:avLst/>
          </a:prstGeom>
        </p:spPr>
      </p:pic>
      <p:cxnSp>
        <p:nvCxnSpPr>
          <p:cNvPr id="35" name="Straight Connector 34">
            <a:extLst>
              <a:ext uri="{FF2B5EF4-FFF2-40B4-BE49-F238E27FC236}">
                <a16:creationId xmlns:a16="http://schemas.microsoft.com/office/drawing/2014/main" id="{32C8A173-AEAE-4C49-B8E4-63E5BB08E634}"/>
              </a:ext>
            </a:extLst>
          </p:cNvPr>
          <p:cNvCxnSpPr>
            <a:cxnSpLocks/>
          </p:cNvCxnSpPr>
          <p:nvPr/>
        </p:nvCxnSpPr>
        <p:spPr>
          <a:xfrm flipV="1">
            <a:off x="1966549" y="5840676"/>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4D39118-316E-4A25-AFBC-1C95A98ECB74}"/>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37" name="TextBox 36">
            <a:extLst>
              <a:ext uri="{FF2B5EF4-FFF2-40B4-BE49-F238E27FC236}">
                <a16:creationId xmlns:a16="http://schemas.microsoft.com/office/drawing/2014/main" id="{769AC4EA-F33F-481F-9686-5DE045DD49AA}"/>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38" name="TextBox 37">
            <a:extLst>
              <a:ext uri="{FF2B5EF4-FFF2-40B4-BE49-F238E27FC236}">
                <a16:creationId xmlns:a16="http://schemas.microsoft.com/office/drawing/2014/main" id="{C0B64401-D1BC-482B-8400-1C56A930358E}"/>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39" name="TextBox 38">
            <a:extLst>
              <a:ext uri="{FF2B5EF4-FFF2-40B4-BE49-F238E27FC236}">
                <a16:creationId xmlns:a16="http://schemas.microsoft.com/office/drawing/2014/main" id="{BF24D592-57FD-43F5-8C81-55F99B93A041}"/>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40" name="TextBox 39">
            <a:extLst>
              <a:ext uri="{FF2B5EF4-FFF2-40B4-BE49-F238E27FC236}">
                <a16:creationId xmlns:a16="http://schemas.microsoft.com/office/drawing/2014/main" id="{A1864CEA-E2EE-40C3-BB91-2F395D028715}"/>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41" name="TextBox 40">
            <a:extLst>
              <a:ext uri="{FF2B5EF4-FFF2-40B4-BE49-F238E27FC236}">
                <a16:creationId xmlns:a16="http://schemas.microsoft.com/office/drawing/2014/main" id="{C8956B45-83DA-4BED-A62A-38AA814C8E44}"/>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42" name="TextBox 41">
            <a:extLst>
              <a:ext uri="{FF2B5EF4-FFF2-40B4-BE49-F238E27FC236}">
                <a16:creationId xmlns:a16="http://schemas.microsoft.com/office/drawing/2014/main" id="{DCC9A8EA-D0F0-48DA-A2AD-4137A5462AFA}"/>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sp>
        <p:nvSpPr>
          <p:cNvPr id="3" name="TextBox 2">
            <a:extLst>
              <a:ext uri="{FF2B5EF4-FFF2-40B4-BE49-F238E27FC236}">
                <a16:creationId xmlns:a16="http://schemas.microsoft.com/office/drawing/2014/main" id="{BD6443AA-3556-46D9-9786-201C537D993C}"/>
              </a:ext>
            </a:extLst>
          </p:cNvPr>
          <p:cNvSpPr txBox="1"/>
          <p:nvPr/>
        </p:nvSpPr>
        <p:spPr>
          <a:xfrm>
            <a:off x="5763002" y="5720970"/>
            <a:ext cx="6195318" cy="261610"/>
          </a:xfrm>
          <a:prstGeom prst="rect">
            <a:avLst/>
          </a:prstGeom>
          <a:noFill/>
        </p:spPr>
        <p:txBody>
          <a:bodyPr wrap="square" rtlCol="0">
            <a:spAutoFit/>
          </a:bodyPr>
          <a:lstStyle/>
          <a:p>
            <a:r>
              <a:rPr lang="en-US" sz="1100" i="1" dirty="0">
                <a:solidFill>
                  <a:schemeClr val="bg1">
                    <a:lumMod val="65000"/>
                  </a:schemeClr>
                </a:solidFill>
              </a:rPr>
              <a:t>Source: https://www.sigmaaldrich.com/technical-documents/articles/biology/sanger-sequencing.html</a:t>
            </a:r>
            <a:endParaRPr lang="en-US" i="1" dirty="0">
              <a:solidFill>
                <a:schemeClr val="bg1">
                  <a:lumMod val="65000"/>
                </a:schemeClr>
              </a:solidFill>
            </a:endParaRPr>
          </a:p>
        </p:txBody>
      </p:sp>
      <p:sp>
        <p:nvSpPr>
          <p:cNvPr id="5" name="Rectangle 4">
            <a:extLst>
              <a:ext uri="{FF2B5EF4-FFF2-40B4-BE49-F238E27FC236}">
                <a16:creationId xmlns:a16="http://schemas.microsoft.com/office/drawing/2014/main" id="{F7596D17-52BF-4A5C-849D-05837955FF63}"/>
              </a:ext>
            </a:extLst>
          </p:cNvPr>
          <p:cNvSpPr/>
          <p:nvPr/>
        </p:nvSpPr>
        <p:spPr>
          <a:xfrm>
            <a:off x="-22600" y="6689"/>
            <a:ext cx="12192000" cy="6858000"/>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238D625-0669-4498-82BD-A9637094D26A}"/>
              </a:ext>
            </a:extLst>
          </p:cNvPr>
          <p:cNvSpPr txBox="1"/>
          <p:nvPr/>
        </p:nvSpPr>
        <p:spPr>
          <a:xfrm>
            <a:off x="0" y="1950720"/>
            <a:ext cx="12192000" cy="2308324"/>
          </a:xfrm>
          <a:prstGeom prst="rect">
            <a:avLst/>
          </a:prstGeom>
          <a:solidFill>
            <a:schemeClr val="bg1"/>
          </a:solidFill>
        </p:spPr>
        <p:txBody>
          <a:bodyPr wrap="square" rtlCol="0">
            <a:spAutoFit/>
          </a:bodyPr>
          <a:lstStyle/>
          <a:p>
            <a:pPr algn="ctr"/>
            <a:r>
              <a:rPr lang="en-US" sz="4800" dirty="0"/>
              <a:t>Sequencing by synthesis</a:t>
            </a:r>
          </a:p>
          <a:p>
            <a:pPr algn="ctr"/>
            <a:r>
              <a:rPr lang="en-US" sz="3200" dirty="0"/>
              <a:t>Methods that use DNA polymerase to create a complementary DNA strand based on a template and measure some signal as bases are added</a:t>
            </a:r>
          </a:p>
        </p:txBody>
      </p:sp>
    </p:spTree>
    <p:extLst>
      <p:ext uri="{BB962C8B-B14F-4D97-AF65-F5344CB8AC3E}">
        <p14:creationId xmlns:p14="http://schemas.microsoft.com/office/powerpoint/2010/main" val="1164562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63B2-A0D5-4C82-877F-ED8AF78336E6}"/>
              </a:ext>
            </a:extLst>
          </p:cNvPr>
          <p:cNvSpPr>
            <a:spLocks noGrp="1"/>
          </p:cNvSpPr>
          <p:nvPr>
            <p:ph type="title"/>
          </p:nvPr>
        </p:nvSpPr>
        <p:spPr/>
        <p:txBody>
          <a:bodyPr/>
          <a:lstStyle/>
          <a:p>
            <a:r>
              <a:rPr lang="en-US" dirty="0"/>
              <a:t>Sanger sequencing (Chain termination method)</a:t>
            </a:r>
          </a:p>
        </p:txBody>
      </p:sp>
      <p:pic>
        <p:nvPicPr>
          <p:cNvPr id="1026" name="Picture 2">
            <a:extLst>
              <a:ext uri="{FF2B5EF4-FFF2-40B4-BE49-F238E27FC236}">
                <a16:creationId xmlns:a16="http://schemas.microsoft.com/office/drawing/2014/main" id="{7BB9F919-F281-4190-BA3C-FAB8455B7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649" y="1485044"/>
            <a:ext cx="6715552" cy="31479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88AFEF-89B8-4E0C-9734-082E6F15FCB9}"/>
              </a:ext>
            </a:extLst>
          </p:cNvPr>
          <p:cNvSpPr txBox="1"/>
          <p:nvPr/>
        </p:nvSpPr>
        <p:spPr>
          <a:xfrm>
            <a:off x="7101841" y="2185823"/>
            <a:ext cx="5090159"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t>Read length ~800bp</a:t>
            </a:r>
          </a:p>
          <a:p>
            <a:pPr marL="285750" indent="-285750">
              <a:buFont typeface="Arial" panose="020B0604020202020204" pitchFamily="34" charset="0"/>
              <a:buChar char="•"/>
            </a:pPr>
            <a:r>
              <a:rPr lang="en-US" sz="3200" dirty="0"/>
              <a:t>Very low error rate (as low as 0.001%)</a:t>
            </a:r>
          </a:p>
          <a:p>
            <a:pPr marL="285750" indent="-285750">
              <a:buFont typeface="Arial" panose="020B0604020202020204" pitchFamily="34" charset="0"/>
              <a:buChar char="•"/>
            </a:pPr>
            <a:r>
              <a:rPr lang="en-US" sz="3200" dirty="0"/>
              <a:t>Very slow (low throughput)</a:t>
            </a:r>
          </a:p>
        </p:txBody>
      </p:sp>
      <p:graphicFrame>
        <p:nvGraphicFramePr>
          <p:cNvPr id="49" name="Table 48">
            <a:extLst>
              <a:ext uri="{FF2B5EF4-FFF2-40B4-BE49-F238E27FC236}">
                <a16:creationId xmlns:a16="http://schemas.microsoft.com/office/drawing/2014/main" id="{193616F0-F205-4379-A6AD-418DB24DA1D0}"/>
              </a:ext>
            </a:extLst>
          </p:cNvPr>
          <p:cNvGraphicFramePr>
            <a:graphicFrameLocks noGrp="1"/>
          </p:cNvGraphicFramePr>
          <p:nvPr>
            <p:extLst>
              <p:ext uri="{D42A27DB-BD31-4B8C-83A1-F6EECF244321}">
                <p14:modId xmlns:p14="http://schemas.microsoft.com/office/powerpoint/2010/main" val="2772734956"/>
              </p:ext>
            </p:extLst>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50" name="Rectangle 49">
            <a:extLst>
              <a:ext uri="{FF2B5EF4-FFF2-40B4-BE49-F238E27FC236}">
                <a16:creationId xmlns:a16="http://schemas.microsoft.com/office/drawing/2014/main" id="{25C23CCE-2841-4AD3-B7BF-43E4842299DD}"/>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56C780CD-216F-4C62-BA96-063A1F5E64F0}"/>
              </a:ext>
            </a:extLst>
          </p:cNvPr>
          <p:cNvCxnSpPr>
            <a:cxnSpLocks/>
          </p:cNvCxnSpPr>
          <p:nvPr/>
        </p:nvCxnSpPr>
        <p:spPr>
          <a:xfrm flipV="1">
            <a:off x="1966549" y="5840676"/>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274AE5F-DEE2-46C5-930D-35BBF01917A1}"/>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53" name="TextBox 52">
            <a:extLst>
              <a:ext uri="{FF2B5EF4-FFF2-40B4-BE49-F238E27FC236}">
                <a16:creationId xmlns:a16="http://schemas.microsoft.com/office/drawing/2014/main" id="{79CFC002-0188-4A6A-B784-B3158555E1C9}"/>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54" name="TextBox 53">
            <a:extLst>
              <a:ext uri="{FF2B5EF4-FFF2-40B4-BE49-F238E27FC236}">
                <a16:creationId xmlns:a16="http://schemas.microsoft.com/office/drawing/2014/main" id="{545B2992-CD15-4EC0-8F55-C83672F39244}"/>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55" name="TextBox 54">
            <a:extLst>
              <a:ext uri="{FF2B5EF4-FFF2-40B4-BE49-F238E27FC236}">
                <a16:creationId xmlns:a16="http://schemas.microsoft.com/office/drawing/2014/main" id="{D5CF2DD4-7E5A-46AA-A7B3-F5F379CF0FDF}"/>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56" name="TextBox 55">
            <a:extLst>
              <a:ext uri="{FF2B5EF4-FFF2-40B4-BE49-F238E27FC236}">
                <a16:creationId xmlns:a16="http://schemas.microsoft.com/office/drawing/2014/main" id="{6AB39471-D23E-4A76-8E2C-DB4198683DBE}"/>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57" name="TextBox 56">
            <a:extLst>
              <a:ext uri="{FF2B5EF4-FFF2-40B4-BE49-F238E27FC236}">
                <a16:creationId xmlns:a16="http://schemas.microsoft.com/office/drawing/2014/main" id="{80A94D58-49FA-4B42-ADD7-8C6396CD3675}"/>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58" name="TextBox 57">
            <a:extLst>
              <a:ext uri="{FF2B5EF4-FFF2-40B4-BE49-F238E27FC236}">
                <a16:creationId xmlns:a16="http://schemas.microsoft.com/office/drawing/2014/main" id="{8C8B2810-C646-482E-9ADD-F8E6BB590839}"/>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spTree>
    <p:extLst>
      <p:ext uri="{BB962C8B-B14F-4D97-AF65-F5344CB8AC3E}">
        <p14:creationId xmlns:p14="http://schemas.microsoft.com/office/powerpoint/2010/main" val="2505966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F627-C200-4C38-BA5A-2807F6649ED3}"/>
              </a:ext>
            </a:extLst>
          </p:cNvPr>
          <p:cNvSpPr>
            <a:spLocks noGrp="1"/>
          </p:cNvSpPr>
          <p:nvPr>
            <p:ph type="title"/>
          </p:nvPr>
        </p:nvSpPr>
        <p:spPr>
          <a:xfrm>
            <a:off x="195649" y="266878"/>
            <a:ext cx="11526794" cy="804648"/>
          </a:xfrm>
        </p:spPr>
        <p:txBody>
          <a:bodyPr>
            <a:normAutofit fontScale="90000"/>
          </a:bodyPr>
          <a:lstStyle/>
          <a:p>
            <a:r>
              <a:rPr lang="en-US" dirty="0"/>
              <a:t>The “shotgun” method improves throughput of Sanger sequencing</a:t>
            </a:r>
          </a:p>
        </p:txBody>
      </p:sp>
      <p:graphicFrame>
        <p:nvGraphicFramePr>
          <p:cNvPr id="25" name="Table 24">
            <a:extLst>
              <a:ext uri="{FF2B5EF4-FFF2-40B4-BE49-F238E27FC236}">
                <a16:creationId xmlns:a16="http://schemas.microsoft.com/office/drawing/2014/main" id="{525C61A5-8C5D-4F1A-B80E-AC3F369B5E9D}"/>
              </a:ext>
            </a:extLst>
          </p:cNvPr>
          <p:cNvGraphicFramePr>
            <a:graphicFrameLocks noGrp="1"/>
          </p:cNvGraphicFramePr>
          <p:nvPr>
            <p:extLst>
              <p:ext uri="{D42A27DB-BD31-4B8C-83A1-F6EECF244321}">
                <p14:modId xmlns:p14="http://schemas.microsoft.com/office/powerpoint/2010/main" val="3510536628"/>
              </p:ext>
            </p:extLst>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26" name="Rectangle 25">
            <a:extLst>
              <a:ext uri="{FF2B5EF4-FFF2-40B4-BE49-F238E27FC236}">
                <a16:creationId xmlns:a16="http://schemas.microsoft.com/office/drawing/2014/main" id="{A616F548-0395-4A57-A687-6620228F3718}"/>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8B87E61-B77A-4B2D-A356-BFC0CBD0ECFF}"/>
              </a:ext>
            </a:extLst>
          </p:cNvPr>
          <p:cNvCxnSpPr>
            <a:cxnSpLocks/>
          </p:cNvCxnSpPr>
          <p:nvPr/>
        </p:nvCxnSpPr>
        <p:spPr>
          <a:xfrm flipV="1">
            <a:off x="1966549" y="5840676"/>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BD3ED4-24C3-4065-827B-7850EA85AA05}"/>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30" name="TextBox 29">
            <a:extLst>
              <a:ext uri="{FF2B5EF4-FFF2-40B4-BE49-F238E27FC236}">
                <a16:creationId xmlns:a16="http://schemas.microsoft.com/office/drawing/2014/main" id="{ACFAFDD2-FA67-4A8C-8822-AB1EDB882DF2}"/>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31" name="TextBox 30">
            <a:extLst>
              <a:ext uri="{FF2B5EF4-FFF2-40B4-BE49-F238E27FC236}">
                <a16:creationId xmlns:a16="http://schemas.microsoft.com/office/drawing/2014/main" id="{D9AC4AD4-FBF2-4BD2-8B64-05CE4C614E20}"/>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32" name="TextBox 31">
            <a:extLst>
              <a:ext uri="{FF2B5EF4-FFF2-40B4-BE49-F238E27FC236}">
                <a16:creationId xmlns:a16="http://schemas.microsoft.com/office/drawing/2014/main" id="{757367DB-61C0-497B-BBC4-B17362C25FC1}"/>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33" name="TextBox 32">
            <a:extLst>
              <a:ext uri="{FF2B5EF4-FFF2-40B4-BE49-F238E27FC236}">
                <a16:creationId xmlns:a16="http://schemas.microsoft.com/office/drawing/2014/main" id="{0DE57548-2248-4C9A-9777-5B02572B4E5E}"/>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34" name="TextBox 33">
            <a:extLst>
              <a:ext uri="{FF2B5EF4-FFF2-40B4-BE49-F238E27FC236}">
                <a16:creationId xmlns:a16="http://schemas.microsoft.com/office/drawing/2014/main" id="{9DBA746D-521F-4558-AD5E-AA33AA2B2149}"/>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35" name="TextBox 34">
            <a:extLst>
              <a:ext uri="{FF2B5EF4-FFF2-40B4-BE49-F238E27FC236}">
                <a16:creationId xmlns:a16="http://schemas.microsoft.com/office/drawing/2014/main" id="{4DF32BFE-60F2-4D0D-A935-BCC2366C4A37}"/>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pic>
        <p:nvPicPr>
          <p:cNvPr id="6" name="Picture 5">
            <a:extLst>
              <a:ext uri="{FF2B5EF4-FFF2-40B4-BE49-F238E27FC236}">
                <a16:creationId xmlns:a16="http://schemas.microsoft.com/office/drawing/2014/main" id="{B062FABC-D982-4694-8AC9-A4022D70A9F9}"/>
              </a:ext>
            </a:extLst>
          </p:cNvPr>
          <p:cNvPicPr>
            <a:picLocks noChangeAspect="1"/>
          </p:cNvPicPr>
          <p:nvPr/>
        </p:nvPicPr>
        <p:blipFill>
          <a:blip r:embed="rId3"/>
          <a:stretch>
            <a:fillRect/>
          </a:stretch>
        </p:blipFill>
        <p:spPr>
          <a:xfrm>
            <a:off x="2160370" y="1514086"/>
            <a:ext cx="7597351" cy="3347985"/>
          </a:xfrm>
          <a:prstGeom prst="rect">
            <a:avLst/>
          </a:prstGeom>
        </p:spPr>
      </p:pic>
      <p:sp>
        <p:nvSpPr>
          <p:cNvPr id="7" name="Rectangle 6">
            <a:extLst>
              <a:ext uri="{FF2B5EF4-FFF2-40B4-BE49-F238E27FC236}">
                <a16:creationId xmlns:a16="http://schemas.microsoft.com/office/drawing/2014/main" id="{5B6C0210-D139-4DA6-8F26-AAF21E47D175}"/>
              </a:ext>
            </a:extLst>
          </p:cNvPr>
          <p:cNvSpPr/>
          <p:nvPr/>
        </p:nvSpPr>
        <p:spPr>
          <a:xfrm>
            <a:off x="5594555" y="4562169"/>
            <a:ext cx="580103" cy="498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645AF7A-1E63-4F19-BF3A-E351D43B0ADF}"/>
              </a:ext>
            </a:extLst>
          </p:cNvPr>
          <p:cNvSpPr txBox="1"/>
          <p:nvPr/>
        </p:nvSpPr>
        <p:spPr>
          <a:xfrm>
            <a:off x="7216878" y="4600461"/>
            <a:ext cx="5368413" cy="261610"/>
          </a:xfrm>
          <a:prstGeom prst="rect">
            <a:avLst/>
          </a:prstGeom>
          <a:noFill/>
        </p:spPr>
        <p:txBody>
          <a:bodyPr wrap="square" rtlCol="0">
            <a:spAutoFit/>
          </a:bodyPr>
          <a:lstStyle/>
          <a:p>
            <a:r>
              <a:rPr lang="en-US" sz="1100" i="1" dirty="0">
                <a:solidFill>
                  <a:schemeClr val="bg1">
                    <a:lumMod val="65000"/>
                  </a:schemeClr>
                </a:solidFill>
              </a:rPr>
              <a:t>Source: http://www.discoveryandinnovation.com/BIOL202/notes/lecture24.html</a:t>
            </a:r>
            <a:endParaRPr lang="en-US" i="1" dirty="0">
              <a:solidFill>
                <a:schemeClr val="bg1">
                  <a:lumMod val="65000"/>
                </a:schemeClr>
              </a:solidFill>
            </a:endParaRPr>
          </a:p>
        </p:txBody>
      </p:sp>
    </p:spTree>
    <p:extLst>
      <p:ext uri="{BB962C8B-B14F-4D97-AF65-F5344CB8AC3E}">
        <p14:creationId xmlns:p14="http://schemas.microsoft.com/office/powerpoint/2010/main" val="638570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DDE2F4-162A-4B27-B819-6781FC905EAE}"/>
              </a:ext>
            </a:extLst>
          </p:cNvPr>
          <p:cNvSpPr/>
          <p:nvPr/>
        </p:nvSpPr>
        <p:spPr>
          <a:xfrm>
            <a:off x="0" y="0"/>
            <a:ext cx="12192000" cy="6858000"/>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9054F63-690B-43E9-8C83-425FE8AEB57F}"/>
              </a:ext>
            </a:extLst>
          </p:cNvPr>
          <p:cNvSpPr txBox="1"/>
          <p:nvPr/>
        </p:nvSpPr>
        <p:spPr>
          <a:xfrm>
            <a:off x="0" y="2644170"/>
            <a:ext cx="12192000" cy="830997"/>
          </a:xfrm>
          <a:prstGeom prst="rect">
            <a:avLst/>
          </a:prstGeom>
          <a:solidFill>
            <a:schemeClr val="bg1"/>
          </a:solidFill>
        </p:spPr>
        <p:txBody>
          <a:bodyPr wrap="square" rtlCol="0">
            <a:spAutoFit/>
          </a:bodyPr>
          <a:lstStyle/>
          <a:p>
            <a:pPr algn="ctr"/>
            <a:r>
              <a:rPr lang="en-US" sz="4800" dirty="0"/>
              <a:t>What is a </a:t>
            </a:r>
            <a:r>
              <a:rPr lang="en-US" sz="4800" b="1" dirty="0"/>
              <a:t>genome assembly</a:t>
            </a:r>
            <a:r>
              <a:rPr lang="en-US" sz="4800" dirty="0"/>
              <a:t>?</a:t>
            </a:r>
            <a:endParaRPr lang="en-US" sz="4800" b="1" dirty="0">
              <a:solidFill>
                <a:schemeClr val="accent6"/>
              </a:solidFill>
            </a:endParaRPr>
          </a:p>
        </p:txBody>
      </p:sp>
    </p:spTree>
    <p:extLst>
      <p:ext uri="{BB962C8B-B14F-4D97-AF65-F5344CB8AC3E}">
        <p14:creationId xmlns:p14="http://schemas.microsoft.com/office/powerpoint/2010/main" val="3902249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F627-C200-4C38-BA5A-2807F6649ED3}"/>
              </a:ext>
            </a:extLst>
          </p:cNvPr>
          <p:cNvSpPr>
            <a:spLocks noGrp="1"/>
          </p:cNvSpPr>
          <p:nvPr>
            <p:ph type="title"/>
          </p:nvPr>
        </p:nvSpPr>
        <p:spPr>
          <a:xfrm>
            <a:off x="195649" y="266878"/>
            <a:ext cx="11526794" cy="804648"/>
          </a:xfrm>
        </p:spPr>
        <p:txBody>
          <a:bodyPr>
            <a:normAutofit fontScale="90000"/>
          </a:bodyPr>
          <a:lstStyle/>
          <a:p>
            <a:r>
              <a:rPr lang="en-US" dirty="0"/>
              <a:t>The “shotgun” method improves throughput of Sanger sequencing</a:t>
            </a:r>
          </a:p>
        </p:txBody>
      </p:sp>
      <p:graphicFrame>
        <p:nvGraphicFramePr>
          <p:cNvPr id="25" name="Table 24">
            <a:extLst>
              <a:ext uri="{FF2B5EF4-FFF2-40B4-BE49-F238E27FC236}">
                <a16:creationId xmlns:a16="http://schemas.microsoft.com/office/drawing/2014/main" id="{525C61A5-8C5D-4F1A-B80E-AC3F369B5E9D}"/>
              </a:ext>
            </a:extLst>
          </p:cNvPr>
          <p:cNvGraphicFramePr>
            <a:graphicFrameLocks noGrp="1"/>
          </p:cNvGraphicFramePr>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26" name="Rectangle 25">
            <a:extLst>
              <a:ext uri="{FF2B5EF4-FFF2-40B4-BE49-F238E27FC236}">
                <a16:creationId xmlns:a16="http://schemas.microsoft.com/office/drawing/2014/main" id="{A616F548-0395-4A57-A687-6620228F3718}"/>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8B87E61-B77A-4B2D-A356-BFC0CBD0ECFF}"/>
              </a:ext>
            </a:extLst>
          </p:cNvPr>
          <p:cNvCxnSpPr>
            <a:cxnSpLocks/>
          </p:cNvCxnSpPr>
          <p:nvPr/>
        </p:nvCxnSpPr>
        <p:spPr>
          <a:xfrm flipV="1">
            <a:off x="1966549" y="5840676"/>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BD3ED4-24C3-4065-827B-7850EA85AA05}"/>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30" name="TextBox 29">
            <a:extLst>
              <a:ext uri="{FF2B5EF4-FFF2-40B4-BE49-F238E27FC236}">
                <a16:creationId xmlns:a16="http://schemas.microsoft.com/office/drawing/2014/main" id="{ACFAFDD2-FA67-4A8C-8822-AB1EDB882DF2}"/>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31" name="TextBox 30">
            <a:extLst>
              <a:ext uri="{FF2B5EF4-FFF2-40B4-BE49-F238E27FC236}">
                <a16:creationId xmlns:a16="http://schemas.microsoft.com/office/drawing/2014/main" id="{D9AC4AD4-FBF2-4BD2-8B64-05CE4C614E20}"/>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32" name="TextBox 31">
            <a:extLst>
              <a:ext uri="{FF2B5EF4-FFF2-40B4-BE49-F238E27FC236}">
                <a16:creationId xmlns:a16="http://schemas.microsoft.com/office/drawing/2014/main" id="{757367DB-61C0-497B-BBC4-B17362C25FC1}"/>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33" name="TextBox 32">
            <a:extLst>
              <a:ext uri="{FF2B5EF4-FFF2-40B4-BE49-F238E27FC236}">
                <a16:creationId xmlns:a16="http://schemas.microsoft.com/office/drawing/2014/main" id="{0DE57548-2248-4C9A-9777-5B02572B4E5E}"/>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34" name="TextBox 33">
            <a:extLst>
              <a:ext uri="{FF2B5EF4-FFF2-40B4-BE49-F238E27FC236}">
                <a16:creationId xmlns:a16="http://schemas.microsoft.com/office/drawing/2014/main" id="{9DBA746D-521F-4558-AD5E-AA33AA2B2149}"/>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35" name="TextBox 34">
            <a:extLst>
              <a:ext uri="{FF2B5EF4-FFF2-40B4-BE49-F238E27FC236}">
                <a16:creationId xmlns:a16="http://schemas.microsoft.com/office/drawing/2014/main" id="{4DF32BFE-60F2-4D0D-A935-BCC2366C4A37}"/>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pic>
        <p:nvPicPr>
          <p:cNvPr id="6" name="Picture 5">
            <a:extLst>
              <a:ext uri="{FF2B5EF4-FFF2-40B4-BE49-F238E27FC236}">
                <a16:creationId xmlns:a16="http://schemas.microsoft.com/office/drawing/2014/main" id="{B062FABC-D982-4694-8AC9-A4022D70A9F9}"/>
              </a:ext>
            </a:extLst>
          </p:cNvPr>
          <p:cNvPicPr>
            <a:picLocks noChangeAspect="1"/>
          </p:cNvPicPr>
          <p:nvPr/>
        </p:nvPicPr>
        <p:blipFill>
          <a:blip r:embed="rId3"/>
          <a:stretch>
            <a:fillRect/>
          </a:stretch>
        </p:blipFill>
        <p:spPr>
          <a:xfrm>
            <a:off x="2160370" y="1514086"/>
            <a:ext cx="7597351" cy="3347985"/>
          </a:xfrm>
          <a:prstGeom prst="rect">
            <a:avLst/>
          </a:prstGeom>
        </p:spPr>
      </p:pic>
      <p:sp>
        <p:nvSpPr>
          <p:cNvPr id="7" name="Rectangle 6">
            <a:extLst>
              <a:ext uri="{FF2B5EF4-FFF2-40B4-BE49-F238E27FC236}">
                <a16:creationId xmlns:a16="http://schemas.microsoft.com/office/drawing/2014/main" id="{5B6C0210-D139-4DA6-8F26-AAF21E47D175}"/>
              </a:ext>
            </a:extLst>
          </p:cNvPr>
          <p:cNvSpPr/>
          <p:nvPr/>
        </p:nvSpPr>
        <p:spPr>
          <a:xfrm>
            <a:off x="5594555" y="4562169"/>
            <a:ext cx="580103" cy="498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645AF7A-1E63-4F19-BF3A-E351D43B0ADF}"/>
              </a:ext>
            </a:extLst>
          </p:cNvPr>
          <p:cNvSpPr txBox="1"/>
          <p:nvPr/>
        </p:nvSpPr>
        <p:spPr>
          <a:xfrm>
            <a:off x="7216878" y="4600461"/>
            <a:ext cx="5368413" cy="261610"/>
          </a:xfrm>
          <a:prstGeom prst="rect">
            <a:avLst/>
          </a:prstGeom>
          <a:noFill/>
        </p:spPr>
        <p:txBody>
          <a:bodyPr wrap="square" rtlCol="0">
            <a:spAutoFit/>
          </a:bodyPr>
          <a:lstStyle/>
          <a:p>
            <a:r>
              <a:rPr lang="en-US" sz="1100" i="1" dirty="0">
                <a:solidFill>
                  <a:schemeClr val="bg1">
                    <a:lumMod val="65000"/>
                  </a:schemeClr>
                </a:solidFill>
              </a:rPr>
              <a:t>Source: http://www.discoveryandinnovation.com/BIOL202/notes/lecture24.html</a:t>
            </a:r>
            <a:endParaRPr lang="en-US" i="1" dirty="0">
              <a:solidFill>
                <a:schemeClr val="bg1">
                  <a:lumMod val="65000"/>
                </a:schemeClr>
              </a:solidFill>
            </a:endParaRPr>
          </a:p>
        </p:txBody>
      </p:sp>
      <p:sp>
        <p:nvSpPr>
          <p:cNvPr id="3" name="Rectangle 2">
            <a:extLst>
              <a:ext uri="{FF2B5EF4-FFF2-40B4-BE49-F238E27FC236}">
                <a16:creationId xmlns:a16="http://schemas.microsoft.com/office/drawing/2014/main" id="{952BFC61-1836-4304-869E-A41887FED0BE}"/>
              </a:ext>
            </a:extLst>
          </p:cNvPr>
          <p:cNvSpPr/>
          <p:nvPr/>
        </p:nvSpPr>
        <p:spPr>
          <a:xfrm>
            <a:off x="0" y="0"/>
            <a:ext cx="12192000" cy="6858000"/>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1EF1808-1E9B-4B44-A06E-80239B4F7494}"/>
              </a:ext>
            </a:extLst>
          </p:cNvPr>
          <p:cNvSpPr txBox="1"/>
          <p:nvPr/>
        </p:nvSpPr>
        <p:spPr>
          <a:xfrm>
            <a:off x="0" y="1950720"/>
            <a:ext cx="12192000" cy="2308324"/>
          </a:xfrm>
          <a:prstGeom prst="rect">
            <a:avLst/>
          </a:prstGeom>
          <a:solidFill>
            <a:schemeClr val="bg1"/>
          </a:solidFill>
        </p:spPr>
        <p:txBody>
          <a:bodyPr wrap="square" rtlCol="0">
            <a:spAutoFit/>
          </a:bodyPr>
          <a:lstStyle/>
          <a:p>
            <a:pPr algn="ctr"/>
            <a:r>
              <a:rPr lang="en-US" sz="4800" dirty="0"/>
              <a:t>This introduces a problem: how do we put the small overlapping sequences back together – Genome Assembly</a:t>
            </a:r>
          </a:p>
        </p:txBody>
      </p:sp>
    </p:spTree>
    <p:extLst>
      <p:ext uri="{BB962C8B-B14F-4D97-AF65-F5344CB8AC3E}">
        <p14:creationId xmlns:p14="http://schemas.microsoft.com/office/powerpoint/2010/main" val="3361235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63B2-A0D5-4C82-877F-ED8AF78336E6}"/>
              </a:ext>
            </a:extLst>
          </p:cNvPr>
          <p:cNvSpPr>
            <a:spLocks noGrp="1"/>
          </p:cNvSpPr>
          <p:nvPr>
            <p:ph type="title"/>
          </p:nvPr>
        </p:nvSpPr>
        <p:spPr>
          <a:xfrm>
            <a:off x="313587" y="286676"/>
            <a:ext cx="11526794" cy="804648"/>
          </a:xfrm>
        </p:spPr>
        <p:txBody>
          <a:bodyPr>
            <a:normAutofit fontScale="90000"/>
          </a:bodyPr>
          <a:lstStyle/>
          <a:p>
            <a:r>
              <a:rPr lang="en-US" dirty="0"/>
              <a:t>Sanger sequencing was the driver behind the first generation of sequenced genomes</a:t>
            </a:r>
          </a:p>
        </p:txBody>
      </p:sp>
      <p:sp>
        <p:nvSpPr>
          <p:cNvPr id="8" name="TextBox 7">
            <a:extLst>
              <a:ext uri="{FF2B5EF4-FFF2-40B4-BE49-F238E27FC236}">
                <a16:creationId xmlns:a16="http://schemas.microsoft.com/office/drawing/2014/main" id="{7993A77F-0921-4C39-8B2E-B028BAA94E25}"/>
              </a:ext>
            </a:extLst>
          </p:cNvPr>
          <p:cNvSpPr txBox="1"/>
          <p:nvPr/>
        </p:nvSpPr>
        <p:spPr>
          <a:xfrm>
            <a:off x="4104848" y="4724737"/>
            <a:ext cx="2184192" cy="646331"/>
          </a:xfrm>
          <a:prstGeom prst="rect">
            <a:avLst/>
          </a:prstGeom>
          <a:noFill/>
        </p:spPr>
        <p:txBody>
          <a:bodyPr wrap="square" rtlCol="0">
            <a:spAutoFit/>
          </a:bodyPr>
          <a:lstStyle/>
          <a:p>
            <a:pPr algn="ctr"/>
            <a:r>
              <a:rPr lang="en-US" dirty="0"/>
              <a:t>First bacterial genomes sequenced</a:t>
            </a:r>
          </a:p>
        </p:txBody>
      </p:sp>
      <p:sp>
        <p:nvSpPr>
          <p:cNvPr id="11" name="TextBox 10">
            <a:extLst>
              <a:ext uri="{FF2B5EF4-FFF2-40B4-BE49-F238E27FC236}">
                <a16:creationId xmlns:a16="http://schemas.microsoft.com/office/drawing/2014/main" id="{11140FCE-86F5-49B2-885A-C77CE0CF871E}"/>
              </a:ext>
            </a:extLst>
          </p:cNvPr>
          <p:cNvSpPr txBox="1"/>
          <p:nvPr/>
        </p:nvSpPr>
        <p:spPr>
          <a:xfrm>
            <a:off x="5903249" y="4475359"/>
            <a:ext cx="772056" cy="369332"/>
          </a:xfrm>
          <a:prstGeom prst="rect">
            <a:avLst/>
          </a:prstGeom>
          <a:noFill/>
        </p:spPr>
        <p:txBody>
          <a:bodyPr wrap="square" rtlCol="0">
            <a:spAutoFit/>
          </a:bodyPr>
          <a:lstStyle/>
          <a:p>
            <a:pPr algn="ctr"/>
            <a:r>
              <a:rPr lang="en-US" dirty="0"/>
              <a:t>Yeast</a:t>
            </a:r>
          </a:p>
        </p:txBody>
      </p:sp>
      <p:sp>
        <p:nvSpPr>
          <p:cNvPr id="6" name="TextBox 5">
            <a:extLst>
              <a:ext uri="{FF2B5EF4-FFF2-40B4-BE49-F238E27FC236}">
                <a16:creationId xmlns:a16="http://schemas.microsoft.com/office/drawing/2014/main" id="{6BCB1938-68EF-4433-A86B-326D451E9537}"/>
              </a:ext>
            </a:extLst>
          </p:cNvPr>
          <p:cNvSpPr txBox="1"/>
          <p:nvPr/>
        </p:nvSpPr>
        <p:spPr>
          <a:xfrm>
            <a:off x="6658795" y="4561562"/>
            <a:ext cx="1133574" cy="369332"/>
          </a:xfrm>
          <a:prstGeom prst="rect">
            <a:avLst/>
          </a:prstGeom>
          <a:noFill/>
        </p:spPr>
        <p:txBody>
          <a:bodyPr wrap="square" rtlCol="0">
            <a:spAutoFit/>
          </a:bodyPr>
          <a:lstStyle/>
          <a:p>
            <a:pPr algn="ctr"/>
            <a:r>
              <a:rPr lang="en-US" dirty="0"/>
              <a:t>C. elegans</a:t>
            </a:r>
          </a:p>
        </p:txBody>
      </p:sp>
      <p:sp>
        <p:nvSpPr>
          <p:cNvPr id="42" name="TextBox 41">
            <a:extLst>
              <a:ext uri="{FF2B5EF4-FFF2-40B4-BE49-F238E27FC236}">
                <a16:creationId xmlns:a16="http://schemas.microsoft.com/office/drawing/2014/main" id="{B06788B8-94B6-4164-9BEA-347CE69659D2}"/>
              </a:ext>
            </a:extLst>
          </p:cNvPr>
          <p:cNvSpPr txBox="1"/>
          <p:nvPr/>
        </p:nvSpPr>
        <p:spPr>
          <a:xfrm>
            <a:off x="7073031" y="4122605"/>
            <a:ext cx="1898359" cy="369332"/>
          </a:xfrm>
          <a:prstGeom prst="rect">
            <a:avLst/>
          </a:prstGeom>
          <a:noFill/>
        </p:spPr>
        <p:txBody>
          <a:bodyPr wrap="square" rtlCol="0">
            <a:spAutoFit/>
          </a:bodyPr>
          <a:lstStyle/>
          <a:p>
            <a:pPr algn="ctr"/>
            <a:r>
              <a:rPr lang="en-US" dirty="0"/>
              <a:t>D. melanogaster</a:t>
            </a:r>
          </a:p>
        </p:txBody>
      </p:sp>
      <p:sp>
        <p:nvSpPr>
          <p:cNvPr id="12" name="TextBox 11">
            <a:extLst>
              <a:ext uri="{FF2B5EF4-FFF2-40B4-BE49-F238E27FC236}">
                <a16:creationId xmlns:a16="http://schemas.microsoft.com/office/drawing/2014/main" id="{2875B452-487D-48BF-94DC-C1E6F238C17B}"/>
              </a:ext>
            </a:extLst>
          </p:cNvPr>
          <p:cNvSpPr txBox="1"/>
          <p:nvPr/>
        </p:nvSpPr>
        <p:spPr>
          <a:xfrm>
            <a:off x="4434348" y="2028653"/>
            <a:ext cx="7757652" cy="1815882"/>
          </a:xfrm>
          <a:prstGeom prst="rect">
            <a:avLst/>
          </a:prstGeom>
          <a:solidFill>
            <a:schemeClr val="bg2">
              <a:lumMod val="25000"/>
            </a:schemeClr>
          </a:solidFill>
        </p:spPr>
        <p:txBody>
          <a:bodyPr wrap="square" rtlCol="0">
            <a:spAutoFit/>
          </a:bodyPr>
          <a:lstStyle/>
          <a:p>
            <a:pPr algn="ctr"/>
            <a:r>
              <a:rPr lang="en-US" sz="2800" dirty="0">
                <a:solidFill>
                  <a:schemeClr val="bg1"/>
                </a:solidFill>
              </a:rPr>
              <a:t>The human genome (completed in 2003) used  whole-genome “shotgun” Sanger sequencing and sequencing of bacterial artificial chromosomes (BACs).</a:t>
            </a:r>
          </a:p>
        </p:txBody>
      </p:sp>
      <p:graphicFrame>
        <p:nvGraphicFramePr>
          <p:cNvPr id="47" name="Table 46">
            <a:extLst>
              <a:ext uri="{FF2B5EF4-FFF2-40B4-BE49-F238E27FC236}">
                <a16:creationId xmlns:a16="http://schemas.microsoft.com/office/drawing/2014/main" id="{C3824753-860D-433B-B9D0-6EBE370D5C1F}"/>
              </a:ext>
            </a:extLst>
          </p:cNvPr>
          <p:cNvGraphicFramePr>
            <a:graphicFrameLocks noGrp="1"/>
          </p:cNvGraphicFramePr>
          <p:nvPr>
            <p:extLst>
              <p:ext uri="{D42A27DB-BD31-4B8C-83A1-F6EECF244321}">
                <p14:modId xmlns:p14="http://schemas.microsoft.com/office/powerpoint/2010/main" val="3560637415"/>
              </p:ext>
            </p:extLst>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48" name="Rectangle 47">
            <a:extLst>
              <a:ext uri="{FF2B5EF4-FFF2-40B4-BE49-F238E27FC236}">
                <a16:creationId xmlns:a16="http://schemas.microsoft.com/office/drawing/2014/main" id="{6DEA269E-BC65-487F-B613-F99EF5959176}"/>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EBACC2C-A016-47A1-A312-6AA78B3B48BB}"/>
              </a:ext>
            </a:extLst>
          </p:cNvPr>
          <p:cNvSpPr/>
          <p:nvPr/>
        </p:nvSpPr>
        <p:spPr>
          <a:xfrm>
            <a:off x="1966549" y="5836462"/>
            <a:ext cx="6748901" cy="42672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454CF899-8553-4686-B6AE-096894C5037D}"/>
              </a:ext>
            </a:extLst>
          </p:cNvPr>
          <p:cNvCxnSpPr>
            <a:cxnSpLocks/>
          </p:cNvCxnSpPr>
          <p:nvPr/>
        </p:nvCxnSpPr>
        <p:spPr>
          <a:xfrm flipV="1">
            <a:off x="1966549" y="5840676"/>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F9C7B10-6DFE-4D71-9DEB-3C4FD805387C}"/>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52" name="TextBox 51">
            <a:extLst>
              <a:ext uri="{FF2B5EF4-FFF2-40B4-BE49-F238E27FC236}">
                <a16:creationId xmlns:a16="http://schemas.microsoft.com/office/drawing/2014/main" id="{172BECCB-740C-44E9-9771-F90CAD620CBB}"/>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53" name="TextBox 52">
            <a:extLst>
              <a:ext uri="{FF2B5EF4-FFF2-40B4-BE49-F238E27FC236}">
                <a16:creationId xmlns:a16="http://schemas.microsoft.com/office/drawing/2014/main" id="{F368F54D-0E15-4DE0-9DFB-50B475458189}"/>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54" name="TextBox 53">
            <a:extLst>
              <a:ext uri="{FF2B5EF4-FFF2-40B4-BE49-F238E27FC236}">
                <a16:creationId xmlns:a16="http://schemas.microsoft.com/office/drawing/2014/main" id="{DBDB13E6-29AF-42E3-8C23-55D32FACA023}"/>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55" name="TextBox 54">
            <a:extLst>
              <a:ext uri="{FF2B5EF4-FFF2-40B4-BE49-F238E27FC236}">
                <a16:creationId xmlns:a16="http://schemas.microsoft.com/office/drawing/2014/main" id="{547DAE7E-CD67-4281-99FF-0FEBF0071D06}"/>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56" name="TextBox 55">
            <a:extLst>
              <a:ext uri="{FF2B5EF4-FFF2-40B4-BE49-F238E27FC236}">
                <a16:creationId xmlns:a16="http://schemas.microsoft.com/office/drawing/2014/main" id="{449BE183-4504-47B8-9CFA-F5D72DC8A425}"/>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57" name="TextBox 56">
            <a:extLst>
              <a:ext uri="{FF2B5EF4-FFF2-40B4-BE49-F238E27FC236}">
                <a16:creationId xmlns:a16="http://schemas.microsoft.com/office/drawing/2014/main" id="{2F811B29-61CF-40A0-B40A-E662794EA75F}"/>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cxnSp>
        <p:nvCxnSpPr>
          <p:cNvPr id="58" name="Straight Connector 57">
            <a:extLst>
              <a:ext uri="{FF2B5EF4-FFF2-40B4-BE49-F238E27FC236}">
                <a16:creationId xmlns:a16="http://schemas.microsoft.com/office/drawing/2014/main" id="{029E919F-A24D-46CC-8203-B05C58083EE6}"/>
              </a:ext>
            </a:extLst>
          </p:cNvPr>
          <p:cNvCxnSpPr/>
          <p:nvPr/>
        </p:nvCxnSpPr>
        <p:spPr>
          <a:xfrm flipV="1">
            <a:off x="7891735" y="5836462"/>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E99E302-8350-4F8F-B60E-9290BD6F612C}"/>
              </a:ext>
            </a:extLst>
          </p:cNvPr>
          <p:cNvSpPr txBox="1"/>
          <p:nvPr/>
        </p:nvSpPr>
        <p:spPr>
          <a:xfrm>
            <a:off x="7572332" y="5180496"/>
            <a:ext cx="1941662" cy="646331"/>
          </a:xfrm>
          <a:prstGeom prst="rect">
            <a:avLst/>
          </a:prstGeom>
          <a:noFill/>
        </p:spPr>
        <p:txBody>
          <a:bodyPr wrap="square" rtlCol="0">
            <a:spAutoFit/>
          </a:bodyPr>
          <a:lstStyle/>
          <a:p>
            <a:pPr algn="ctr"/>
            <a:r>
              <a:rPr lang="en-US" b="1" dirty="0"/>
              <a:t>Human Genome Sequenced</a:t>
            </a:r>
          </a:p>
        </p:txBody>
      </p:sp>
      <p:cxnSp>
        <p:nvCxnSpPr>
          <p:cNvPr id="64" name="Straight Connector 63">
            <a:extLst>
              <a:ext uri="{FF2B5EF4-FFF2-40B4-BE49-F238E27FC236}">
                <a16:creationId xmlns:a16="http://schemas.microsoft.com/office/drawing/2014/main" id="{FBFBAB21-94A0-4B37-8A50-322876434925}"/>
              </a:ext>
            </a:extLst>
          </p:cNvPr>
          <p:cNvCxnSpPr/>
          <p:nvPr/>
        </p:nvCxnSpPr>
        <p:spPr>
          <a:xfrm flipV="1">
            <a:off x="6096000" y="5841369"/>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78AF2C5-4C94-41B1-8BBF-BF62E375A968}"/>
              </a:ext>
            </a:extLst>
          </p:cNvPr>
          <p:cNvCxnSpPr/>
          <p:nvPr/>
        </p:nvCxnSpPr>
        <p:spPr>
          <a:xfrm flipV="1">
            <a:off x="6291580" y="5837154"/>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6C648E3-6BB6-415B-868A-DCF638A9B70F}"/>
              </a:ext>
            </a:extLst>
          </p:cNvPr>
          <p:cNvCxnSpPr/>
          <p:nvPr/>
        </p:nvCxnSpPr>
        <p:spPr>
          <a:xfrm flipV="1">
            <a:off x="7253560" y="5839608"/>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F75460F-27DA-430F-A3B4-CA7BF8CAB489}"/>
              </a:ext>
            </a:extLst>
          </p:cNvPr>
          <p:cNvCxnSpPr/>
          <p:nvPr/>
        </p:nvCxnSpPr>
        <p:spPr>
          <a:xfrm flipV="1">
            <a:off x="6824935" y="5838915"/>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B38A66F-C71B-4BF7-A2D8-3D4EB006758D}"/>
              </a:ext>
            </a:extLst>
          </p:cNvPr>
          <p:cNvCxnSpPr>
            <a:cxnSpLocks/>
          </p:cNvCxnSpPr>
          <p:nvPr/>
        </p:nvCxnSpPr>
        <p:spPr>
          <a:xfrm flipH="1" flipV="1">
            <a:off x="5839012" y="5313082"/>
            <a:ext cx="258780" cy="549093"/>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5A6F9C0-9A69-4CFA-ACB9-BAE08D5C02CE}"/>
              </a:ext>
            </a:extLst>
          </p:cNvPr>
          <p:cNvCxnSpPr>
            <a:cxnSpLocks/>
            <a:endCxn id="11" idx="2"/>
          </p:cNvCxnSpPr>
          <p:nvPr/>
        </p:nvCxnSpPr>
        <p:spPr>
          <a:xfrm flipH="1" flipV="1">
            <a:off x="6289277" y="4844691"/>
            <a:ext cx="960" cy="994726"/>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AC12D64-CDE0-43AF-9EC8-E1BEE5750AF3}"/>
              </a:ext>
            </a:extLst>
          </p:cNvPr>
          <p:cNvCxnSpPr>
            <a:cxnSpLocks/>
          </p:cNvCxnSpPr>
          <p:nvPr/>
        </p:nvCxnSpPr>
        <p:spPr>
          <a:xfrm flipV="1">
            <a:off x="6828117" y="4906682"/>
            <a:ext cx="146424" cy="944688"/>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474535B-499F-40A5-9E4E-8F84F840A12B}"/>
              </a:ext>
            </a:extLst>
          </p:cNvPr>
          <p:cNvCxnSpPr>
            <a:cxnSpLocks/>
          </p:cNvCxnSpPr>
          <p:nvPr/>
        </p:nvCxnSpPr>
        <p:spPr>
          <a:xfrm flipV="1">
            <a:off x="7252447" y="4470400"/>
            <a:ext cx="959224" cy="138097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E45386E-0FBD-44B5-B724-5183A9055A31}"/>
              </a:ext>
            </a:extLst>
          </p:cNvPr>
          <p:cNvCxnSpPr>
            <a:cxnSpLocks/>
          </p:cNvCxnSpPr>
          <p:nvPr/>
        </p:nvCxnSpPr>
        <p:spPr>
          <a:xfrm flipV="1">
            <a:off x="7885953" y="5671672"/>
            <a:ext cx="98612" cy="17372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descr="A close up of a sign&#10;&#10;Description automatically generated">
            <a:extLst>
              <a:ext uri="{FF2B5EF4-FFF2-40B4-BE49-F238E27FC236}">
                <a16:creationId xmlns:a16="http://schemas.microsoft.com/office/drawing/2014/main" id="{F8D34B4D-EF84-40D5-A0FE-0D4E0002F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937" y="1575206"/>
            <a:ext cx="2819400" cy="2800350"/>
          </a:xfrm>
          <a:prstGeom prst="rect">
            <a:avLst/>
          </a:prstGeom>
        </p:spPr>
      </p:pic>
      <p:sp>
        <p:nvSpPr>
          <p:cNvPr id="5" name="TextBox 4">
            <a:extLst>
              <a:ext uri="{FF2B5EF4-FFF2-40B4-BE49-F238E27FC236}">
                <a16:creationId xmlns:a16="http://schemas.microsoft.com/office/drawing/2014/main" id="{62C321B5-BB6F-4854-B2BF-248C64FFE237}"/>
              </a:ext>
            </a:extLst>
          </p:cNvPr>
          <p:cNvSpPr txBox="1"/>
          <p:nvPr/>
        </p:nvSpPr>
        <p:spPr>
          <a:xfrm>
            <a:off x="137110" y="4366213"/>
            <a:ext cx="5368413" cy="261610"/>
          </a:xfrm>
          <a:prstGeom prst="rect">
            <a:avLst/>
          </a:prstGeom>
          <a:noFill/>
        </p:spPr>
        <p:txBody>
          <a:bodyPr wrap="square" rtlCol="0">
            <a:spAutoFit/>
          </a:bodyPr>
          <a:lstStyle/>
          <a:p>
            <a:r>
              <a:rPr lang="en-US" sz="1100" i="1" dirty="0">
                <a:solidFill>
                  <a:schemeClr val="bg1">
                    <a:lumMod val="65000"/>
                  </a:schemeClr>
                </a:solidFill>
              </a:rPr>
              <a:t>Source: https://en.wikipedia.org/wiki/Human_Genome_Project</a:t>
            </a:r>
            <a:endParaRPr lang="en-US" i="1" dirty="0">
              <a:solidFill>
                <a:schemeClr val="bg1">
                  <a:lumMod val="65000"/>
                </a:schemeClr>
              </a:solidFill>
            </a:endParaRPr>
          </a:p>
        </p:txBody>
      </p:sp>
    </p:spTree>
    <p:extLst>
      <p:ext uri="{BB962C8B-B14F-4D97-AF65-F5344CB8AC3E}">
        <p14:creationId xmlns:p14="http://schemas.microsoft.com/office/powerpoint/2010/main" val="4136302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D731BC0B-E8BC-4584-B80D-E18604296DDF}"/>
              </a:ext>
            </a:extLst>
          </p:cNvPr>
          <p:cNvGraphicFramePr>
            <a:graphicFrameLocks noGrp="1"/>
          </p:cNvGraphicFramePr>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17" name="Rectangle 16">
            <a:extLst>
              <a:ext uri="{FF2B5EF4-FFF2-40B4-BE49-F238E27FC236}">
                <a16:creationId xmlns:a16="http://schemas.microsoft.com/office/drawing/2014/main" id="{D898F9F2-C5CE-44AD-9774-82CE0AB52EB5}"/>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2776789-A85C-4AAF-A65E-2E1444BD1C66}"/>
              </a:ext>
            </a:extLst>
          </p:cNvPr>
          <p:cNvSpPr/>
          <p:nvPr/>
        </p:nvSpPr>
        <p:spPr>
          <a:xfrm>
            <a:off x="1966549" y="5836462"/>
            <a:ext cx="6748901" cy="42672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3B204F3C-1A02-4B15-8A4F-7BF227925C5A}"/>
              </a:ext>
            </a:extLst>
          </p:cNvPr>
          <p:cNvCxnSpPr>
            <a:cxnSpLocks/>
          </p:cNvCxnSpPr>
          <p:nvPr/>
        </p:nvCxnSpPr>
        <p:spPr>
          <a:xfrm flipV="1">
            <a:off x="1966549" y="5821680"/>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E4963B2-A0D5-4C82-877F-ED8AF78336E6}"/>
              </a:ext>
            </a:extLst>
          </p:cNvPr>
          <p:cNvSpPr>
            <a:spLocks noGrp="1"/>
          </p:cNvSpPr>
          <p:nvPr>
            <p:ph type="title"/>
          </p:nvPr>
        </p:nvSpPr>
        <p:spPr>
          <a:xfrm>
            <a:off x="191264" y="36855"/>
            <a:ext cx="11526794" cy="804648"/>
          </a:xfrm>
        </p:spPr>
        <p:txBody>
          <a:bodyPr>
            <a:normAutofit/>
          </a:bodyPr>
          <a:lstStyle/>
          <a:p>
            <a:r>
              <a:rPr lang="en-US" dirty="0"/>
              <a:t>Second generation sequencing increases throughput</a:t>
            </a:r>
          </a:p>
        </p:txBody>
      </p:sp>
      <p:sp>
        <p:nvSpPr>
          <p:cNvPr id="20" name="TextBox 19">
            <a:extLst>
              <a:ext uri="{FF2B5EF4-FFF2-40B4-BE49-F238E27FC236}">
                <a16:creationId xmlns:a16="http://schemas.microsoft.com/office/drawing/2014/main" id="{AC586187-6D4C-4631-912A-94EA78315FC4}"/>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22" name="TextBox 21">
            <a:extLst>
              <a:ext uri="{FF2B5EF4-FFF2-40B4-BE49-F238E27FC236}">
                <a16:creationId xmlns:a16="http://schemas.microsoft.com/office/drawing/2014/main" id="{DA07F695-5087-4025-BD2B-8856901C3F1E}"/>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24" name="TextBox 23">
            <a:extLst>
              <a:ext uri="{FF2B5EF4-FFF2-40B4-BE49-F238E27FC236}">
                <a16:creationId xmlns:a16="http://schemas.microsoft.com/office/drawing/2014/main" id="{B9F8172C-6939-42AE-8CDB-FD0C931BE831}"/>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26" name="TextBox 25">
            <a:extLst>
              <a:ext uri="{FF2B5EF4-FFF2-40B4-BE49-F238E27FC236}">
                <a16:creationId xmlns:a16="http://schemas.microsoft.com/office/drawing/2014/main" id="{3AC80189-3EF4-4923-9B52-0103488BA8AA}"/>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28" name="TextBox 27">
            <a:extLst>
              <a:ext uri="{FF2B5EF4-FFF2-40B4-BE49-F238E27FC236}">
                <a16:creationId xmlns:a16="http://schemas.microsoft.com/office/drawing/2014/main" id="{A39C79F9-F133-4C7C-871B-36716C13DA9A}"/>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30" name="TextBox 29">
            <a:extLst>
              <a:ext uri="{FF2B5EF4-FFF2-40B4-BE49-F238E27FC236}">
                <a16:creationId xmlns:a16="http://schemas.microsoft.com/office/drawing/2014/main" id="{C345593B-D6BF-472D-A64B-CBADC0F7C9FD}"/>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33" name="TextBox 32">
            <a:extLst>
              <a:ext uri="{FF2B5EF4-FFF2-40B4-BE49-F238E27FC236}">
                <a16:creationId xmlns:a16="http://schemas.microsoft.com/office/drawing/2014/main" id="{564E5F77-FCE5-4FBC-A673-0CBBABC1718D}"/>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cxnSp>
        <p:nvCxnSpPr>
          <p:cNvPr id="19" name="Straight Connector 18">
            <a:extLst>
              <a:ext uri="{FF2B5EF4-FFF2-40B4-BE49-F238E27FC236}">
                <a16:creationId xmlns:a16="http://schemas.microsoft.com/office/drawing/2014/main" id="{FB9E3FE5-FDE6-436E-9C3D-B33D4376F949}"/>
              </a:ext>
            </a:extLst>
          </p:cNvPr>
          <p:cNvCxnSpPr/>
          <p:nvPr/>
        </p:nvCxnSpPr>
        <p:spPr>
          <a:xfrm flipV="1">
            <a:off x="7891735" y="5836462"/>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3680C0A-FC05-4FB9-B9BE-F22942A176A3}"/>
              </a:ext>
            </a:extLst>
          </p:cNvPr>
          <p:cNvSpPr txBox="1"/>
          <p:nvPr/>
        </p:nvSpPr>
        <p:spPr>
          <a:xfrm>
            <a:off x="6920904" y="5180496"/>
            <a:ext cx="1941662" cy="646331"/>
          </a:xfrm>
          <a:prstGeom prst="rect">
            <a:avLst/>
          </a:prstGeom>
          <a:noFill/>
        </p:spPr>
        <p:txBody>
          <a:bodyPr wrap="square" rtlCol="0">
            <a:spAutoFit/>
          </a:bodyPr>
          <a:lstStyle/>
          <a:p>
            <a:pPr algn="ctr"/>
            <a:r>
              <a:rPr lang="en-US" b="1" dirty="0"/>
              <a:t>Human Genome Sequenced</a:t>
            </a:r>
          </a:p>
        </p:txBody>
      </p:sp>
      <p:sp>
        <p:nvSpPr>
          <p:cNvPr id="6" name="TextBox 5">
            <a:extLst>
              <a:ext uri="{FF2B5EF4-FFF2-40B4-BE49-F238E27FC236}">
                <a16:creationId xmlns:a16="http://schemas.microsoft.com/office/drawing/2014/main" id="{C33D0149-7302-441E-B326-2DCB4E86E293}"/>
              </a:ext>
            </a:extLst>
          </p:cNvPr>
          <p:cNvSpPr txBox="1"/>
          <p:nvPr/>
        </p:nvSpPr>
        <p:spPr>
          <a:xfrm>
            <a:off x="750496" y="1751980"/>
            <a:ext cx="10576265" cy="2954655"/>
          </a:xfrm>
          <a:prstGeom prst="rect">
            <a:avLst/>
          </a:prstGeom>
          <a:noFill/>
        </p:spPr>
        <p:txBody>
          <a:bodyPr wrap="square" rtlCol="0">
            <a:spAutoFit/>
          </a:bodyPr>
          <a:lstStyle/>
          <a:p>
            <a:pPr marL="457200" indent="-457200">
              <a:buFont typeface="+mj-lt"/>
              <a:buAutoNum type="arabicPeriod"/>
            </a:pPr>
            <a:r>
              <a:rPr lang="en-US" sz="2800" dirty="0"/>
              <a:t>Detect signal </a:t>
            </a:r>
            <a:r>
              <a:rPr lang="en-US" sz="2800" i="1" dirty="0"/>
              <a:t>as nucleotides are added </a:t>
            </a:r>
            <a:r>
              <a:rPr lang="en-US" sz="2800" dirty="0"/>
              <a:t>to template DNA</a:t>
            </a:r>
          </a:p>
          <a:p>
            <a:pPr marL="457200" indent="-457200">
              <a:buFont typeface="+mj-lt"/>
              <a:buAutoNum type="arabicPeriod"/>
            </a:pPr>
            <a:endParaRPr lang="en-US" sz="2800" dirty="0"/>
          </a:p>
          <a:p>
            <a:pPr marL="457200" indent="-457200">
              <a:buFont typeface="+mj-lt"/>
              <a:buAutoNum type="arabicPeriod"/>
            </a:pPr>
            <a:r>
              <a:rPr lang="en-US" sz="2800" dirty="0"/>
              <a:t>Affix template DNA to physical media (beads, </a:t>
            </a:r>
            <a:r>
              <a:rPr lang="en-US" sz="2800" dirty="0" err="1"/>
              <a:t>flowcells</a:t>
            </a:r>
            <a:r>
              <a:rPr lang="en-US" sz="2800" dirty="0"/>
              <a:t>) with adapters to facilitate localized amplification</a:t>
            </a:r>
          </a:p>
          <a:p>
            <a:pPr marL="457200" indent="-457200">
              <a:buFont typeface="+mj-lt"/>
              <a:buAutoNum type="arabicPeriod"/>
            </a:pPr>
            <a:endParaRPr lang="en-US" sz="2800" dirty="0"/>
          </a:p>
          <a:p>
            <a:pPr marL="800100" lvl="1" indent="-342900">
              <a:buFont typeface="Arial" panose="020B0604020202020204" pitchFamily="34" charset="0"/>
              <a:buChar char="•"/>
            </a:pPr>
            <a:r>
              <a:rPr lang="en-US" sz="2800" dirty="0" err="1"/>
              <a:t>SOLiD</a:t>
            </a:r>
            <a:r>
              <a:rPr lang="en-US" sz="2800" dirty="0"/>
              <a:t>, 454 Pyrosequencing, </a:t>
            </a:r>
            <a:r>
              <a:rPr lang="en-US" sz="2800" dirty="0" err="1"/>
              <a:t>IonTorrent</a:t>
            </a:r>
            <a:endParaRPr lang="en-US" sz="2800" dirty="0"/>
          </a:p>
          <a:p>
            <a:pPr marL="285750" indent="-285750">
              <a:buFont typeface="Arial" panose="020B0604020202020204" pitchFamily="34" charset="0"/>
              <a:buChar char="•"/>
            </a:pPr>
            <a:endParaRPr lang="en-US" dirty="0"/>
          </a:p>
        </p:txBody>
      </p:sp>
      <p:cxnSp>
        <p:nvCxnSpPr>
          <p:cNvPr id="34" name="Straight Connector 33">
            <a:extLst>
              <a:ext uri="{FF2B5EF4-FFF2-40B4-BE49-F238E27FC236}">
                <a16:creationId xmlns:a16="http://schemas.microsoft.com/office/drawing/2014/main" id="{13E0D8E6-320C-40D0-BD77-8E2F60E230B2}"/>
              </a:ext>
            </a:extLst>
          </p:cNvPr>
          <p:cNvCxnSpPr/>
          <p:nvPr/>
        </p:nvCxnSpPr>
        <p:spPr>
          <a:xfrm flipV="1">
            <a:off x="8715450" y="5833084"/>
            <a:ext cx="0" cy="43134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50B111-C4CD-49F9-A865-43AE6940892C}"/>
              </a:ext>
            </a:extLst>
          </p:cNvPr>
          <p:cNvSpPr/>
          <p:nvPr/>
        </p:nvSpPr>
        <p:spPr>
          <a:xfrm>
            <a:off x="8715455" y="5836070"/>
            <a:ext cx="1089208" cy="422857"/>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945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D731BC0B-E8BC-4584-B80D-E18604296DDF}"/>
              </a:ext>
            </a:extLst>
          </p:cNvPr>
          <p:cNvGraphicFramePr>
            <a:graphicFrameLocks noGrp="1"/>
          </p:cNvGraphicFramePr>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17" name="Rectangle 16">
            <a:extLst>
              <a:ext uri="{FF2B5EF4-FFF2-40B4-BE49-F238E27FC236}">
                <a16:creationId xmlns:a16="http://schemas.microsoft.com/office/drawing/2014/main" id="{D898F9F2-C5CE-44AD-9774-82CE0AB52EB5}"/>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2776789-A85C-4AAF-A65E-2E1444BD1C66}"/>
              </a:ext>
            </a:extLst>
          </p:cNvPr>
          <p:cNvSpPr/>
          <p:nvPr/>
        </p:nvSpPr>
        <p:spPr>
          <a:xfrm>
            <a:off x="1966549" y="5836462"/>
            <a:ext cx="6748901" cy="42672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3B204F3C-1A02-4B15-8A4F-7BF227925C5A}"/>
              </a:ext>
            </a:extLst>
          </p:cNvPr>
          <p:cNvCxnSpPr>
            <a:cxnSpLocks/>
          </p:cNvCxnSpPr>
          <p:nvPr/>
        </p:nvCxnSpPr>
        <p:spPr>
          <a:xfrm flipV="1">
            <a:off x="1966549" y="5821680"/>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E4963B2-A0D5-4C82-877F-ED8AF78336E6}"/>
              </a:ext>
            </a:extLst>
          </p:cNvPr>
          <p:cNvSpPr>
            <a:spLocks noGrp="1"/>
          </p:cNvSpPr>
          <p:nvPr>
            <p:ph type="title"/>
          </p:nvPr>
        </p:nvSpPr>
        <p:spPr>
          <a:xfrm>
            <a:off x="191264" y="36855"/>
            <a:ext cx="11526794" cy="804648"/>
          </a:xfrm>
        </p:spPr>
        <p:txBody>
          <a:bodyPr>
            <a:normAutofit/>
          </a:bodyPr>
          <a:lstStyle/>
          <a:p>
            <a:r>
              <a:rPr lang="en-US" dirty="0"/>
              <a:t>Illumina sequencing</a:t>
            </a:r>
          </a:p>
        </p:txBody>
      </p:sp>
      <p:sp>
        <p:nvSpPr>
          <p:cNvPr id="20" name="TextBox 19">
            <a:extLst>
              <a:ext uri="{FF2B5EF4-FFF2-40B4-BE49-F238E27FC236}">
                <a16:creationId xmlns:a16="http://schemas.microsoft.com/office/drawing/2014/main" id="{AC586187-6D4C-4631-912A-94EA78315FC4}"/>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22" name="TextBox 21">
            <a:extLst>
              <a:ext uri="{FF2B5EF4-FFF2-40B4-BE49-F238E27FC236}">
                <a16:creationId xmlns:a16="http://schemas.microsoft.com/office/drawing/2014/main" id="{DA07F695-5087-4025-BD2B-8856901C3F1E}"/>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24" name="TextBox 23">
            <a:extLst>
              <a:ext uri="{FF2B5EF4-FFF2-40B4-BE49-F238E27FC236}">
                <a16:creationId xmlns:a16="http://schemas.microsoft.com/office/drawing/2014/main" id="{B9F8172C-6939-42AE-8CDB-FD0C931BE831}"/>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26" name="TextBox 25">
            <a:extLst>
              <a:ext uri="{FF2B5EF4-FFF2-40B4-BE49-F238E27FC236}">
                <a16:creationId xmlns:a16="http://schemas.microsoft.com/office/drawing/2014/main" id="{3AC80189-3EF4-4923-9B52-0103488BA8AA}"/>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28" name="TextBox 27">
            <a:extLst>
              <a:ext uri="{FF2B5EF4-FFF2-40B4-BE49-F238E27FC236}">
                <a16:creationId xmlns:a16="http://schemas.microsoft.com/office/drawing/2014/main" id="{A39C79F9-F133-4C7C-871B-36716C13DA9A}"/>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30" name="TextBox 29">
            <a:extLst>
              <a:ext uri="{FF2B5EF4-FFF2-40B4-BE49-F238E27FC236}">
                <a16:creationId xmlns:a16="http://schemas.microsoft.com/office/drawing/2014/main" id="{C345593B-D6BF-472D-A64B-CBADC0F7C9FD}"/>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33" name="TextBox 32">
            <a:extLst>
              <a:ext uri="{FF2B5EF4-FFF2-40B4-BE49-F238E27FC236}">
                <a16:creationId xmlns:a16="http://schemas.microsoft.com/office/drawing/2014/main" id="{564E5F77-FCE5-4FBC-A673-0CBBABC1718D}"/>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cxnSp>
        <p:nvCxnSpPr>
          <p:cNvPr id="19" name="Straight Connector 18">
            <a:extLst>
              <a:ext uri="{FF2B5EF4-FFF2-40B4-BE49-F238E27FC236}">
                <a16:creationId xmlns:a16="http://schemas.microsoft.com/office/drawing/2014/main" id="{FB9E3FE5-FDE6-436E-9C3D-B33D4376F949}"/>
              </a:ext>
            </a:extLst>
          </p:cNvPr>
          <p:cNvCxnSpPr/>
          <p:nvPr/>
        </p:nvCxnSpPr>
        <p:spPr>
          <a:xfrm flipV="1">
            <a:off x="7891735" y="5836462"/>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3680C0A-FC05-4FB9-B9BE-F22942A176A3}"/>
              </a:ext>
            </a:extLst>
          </p:cNvPr>
          <p:cNvSpPr txBox="1"/>
          <p:nvPr/>
        </p:nvSpPr>
        <p:spPr>
          <a:xfrm>
            <a:off x="6920904" y="5180496"/>
            <a:ext cx="1941662" cy="646331"/>
          </a:xfrm>
          <a:prstGeom prst="rect">
            <a:avLst/>
          </a:prstGeom>
          <a:noFill/>
        </p:spPr>
        <p:txBody>
          <a:bodyPr wrap="square" rtlCol="0">
            <a:spAutoFit/>
          </a:bodyPr>
          <a:lstStyle/>
          <a:p>
            <a:pPr algn="ctr"/>
            <a:r>
              <a:rPr lang="en-US" b="1" dirty="0"/>
              <a:t>Human Genome Sequenced</a:t>
            </a:r>
          </a:p>
        </p:txBody>
      </p:sp>
      <p:cxnSp>
        <p:nvCxnSpPr>
          <p:cNvPr id="34" name="Straight Connector 33">
            <a:extLst>
              <a:ext uri="{FF2B5EF4-FFF2-40B4-BE49-F238E27FC236}">
                <a16:creationId xmlns:a16="http://schemas.microsoft.com/office/drawing/2014/main" id="{13E0D8E6-320C-40D0-BD77-8E2F60E230B2}"/>
              </a:ext>
            </a:extLst>
          </p:cNvPr>
          <p:cNvCxnSpPr/>
          <p:nvPr/>
        </p:nvCxnSpPr>
        <p:spPr>
          <a:xfrm flipV="1">
            <a:off x="8715450" y="5833084"/>
            <a:ext cx="0" cy="43134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2561620-E118-4F1E-902A-B42DEA1F6689}"/>
              </a:ext>
            </a:extLst>
          </p:cNvPr>
          <p:cNvCxnSpPr>
            <a:cxnSpLocks/>
          </p:cNvCxnSpPr>
          <p:nvPr/>
        </p:nvCxnSpPr>
        <p:spPr>
          <a:xfrm flipV="1">
            <a:off x="8714506" y="5364938"/>
            <a:ext cx="231113" cy="48209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4E94F9A-E0C9-4676-9FFA-1056004E9403}"/>
              </a:ext>
            </a:extLst>
          </p:cNvPr>
          <p:cNvSpPr txBox="1"/>
          <p:nvPr/>
        </p:nvSpPr>
        <p:spPr>
          <a:xfrm>
            <a:off x="8549453" y="4986587"/>
            <a:ext cx="971880" cy="369332"/>
          </a:xfrm>
          <a:prstGeom prst="rect">
            <a:avLst/>
          </a:prstGeom>
          <a:noFill/>
        </p:spPr>
        <p:txBody>
          <a:bodyPr wrap="square" rtlCol="0">
            <a:spAutoFit/>
          </a:bodyPr>
          <a:lstStyle/>
          <a:p>
            <a:pPr algn="ctr"/>
            <a:r>
              <a:rPr lang="en-US" dirty="0"/>
              <a:t>454</a:t>
            </a:r>
          </a:p>
        </p:txBody>
      </p:sp>
      <p:sp>
        <p:nvSpPr>
          <p:cNvPr id="9" name="TextBox 8">
            <a:extLst>
              <a:ext uri="{FF2B5EF4-FFF2-40B4-BE49-F238E27FC236}">
                <a16:creationId xmlns:a16="http://schemas.microsoft.com/office/drawing/2014/main" id="{B20D983F-EAD8-4723-8FAD-CC267317A217}"/>
              </a:ext>
            </a:extLst>
          </p:cNvPr>
          <p:cNvSpPr txBox="1"/>
          <p:nvPr/>
        </p:nvSpPr>
        <p:spPr>
          <a:xfrm>
            <a:off x="7538936" y="1340781"/>
            <a:ext cx="4653064" cy="2123658"/>
          </a:xfrm>
          <a:prstGeom prst="rect">
            <a:avLst/>
          </a:prstGeom>
          <a:noFill/>
        </p:spPr>
        <p:txBody>
          <a:bodyPr wrap="square" rtlCol="0">
            <a:spAutoFit/>
          </a:bodyPr>
          <a:lstStyle/>
          <a:p>
            <a:pPr marL="285750" indent="-285750">
              <a:buFont typeface="Arial" panose="020B0604020202020204" pitchFamily="34" charset="0"/>
              <a:buChar char="•"/>
            </a:pPr>
            <a:r>
              <a:rPr lang="en-US" sz="2400" dirty="0"/>
              <a:t>Affix DNA to </a:t>
            </a:r>
            <a:r>
              <a:rPr lang="en-US" sz="2400" dirty="0" err="1"/>
              <a:t>flowcells</a:t>
            </a:r>
            <a:r>
              <a:rPr lang="en-US" sz="2400" dirty="0"/>
              <a:t> and synthesize with DNA polymerase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cxnSp>
        <p:nvCxnSpPr>
          <p:cNvPr id="27" name="Straight Connector 26">
            <a:extLst>
              <a:ext uri="{FF2B5EF4-FFF2-40B4-BE49-F238E27FC236}">
                <a16:creationId xmlns:a16="http://schemas.microsoft.com/office/drawing/2014/main" id="{5EA7D01D-DFAF-4A8E-9189-472A4859C21B}"/>
              </a:ext>
            </a:extLst>
          </p:cNvPr>
          <p:cNvCxnSpPr>
            <a:cxnSpLocks/>
          </p:cNvCxnSpPr>
          <p:nvPr/>
        </p:nvCxnSpPr>
        <p:spPr>
          <a:xfrm flipH="1" flipV="1">
            <a:off x="8699389" y="4986587"/>
            <a:ext cx="15114" cy="92368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B5D90BF-390E-468E-BCD2-80CEF8DCDBAB}"/>
              </a:ext>
            </a:extLst>
          </p:cNvPr>
          <p:cNvSpPr txBox="1"/>
          <p:nvPr/>
        </p:nvSpPr>
        <p:spPr>
          <a:xfrm>
            <a:off x="7607672" y="4633364"/>
            <a:ext cx="2213662" cy="369332"/>
          </a:xfrm>
          <a:prstGeom prst="rect">
            <a:avLst/>
          </a:prstGeom>
          <a:noFill/>
        </p:spPr>
        <p:txBody>
          <a:bodyPr wrap="square" rtlCol="0">
            <a:spAutoFit/>
          </a:bodyPr>
          <a:lstStyle/>
          <a:p>
            <a:pPr algn="ctr"/>
            <a:r>
              <a:rPr lang="en-US" dirty="0" err="1"/>
              <a:t>Solexa</a:t>
            </a:r>
            <a:r>
              <a:rPr lang="en-US" dirty="0"/>
              <a:t> (now Illumina)</a:t>
            </a:r>
          </a:p>
        </p:txBody>
      </p:sp>
      <p:pic>
        <p:nvPicPr>
          <p:cNvPr id="16" name="Picture 15">
            <a:extLst>
              <a:ext uri="{FF2B5EF4-FFF2-40B4-BE49-F238E27FC236}">
                <a16:creationId xmlns:a16="http://schemas.microsoft.com/office/drawing/2014/main" id="{DF3EE35A-3CB8-4B74-A123-40BB8993DE1B}"/>
              </a:ext>
            </a:extLst>
          </p:cNvPr>
          <p:cNvPicPr>
            <a:picLocks noChangeAspect="1"/>
          </p:cNvPicPr>
          <p:nvPr/>
        </p:nvPicPr>
        <p:blipFill>
          <a:blip r:embed="rId3"/>
          <a:stretch>
            <a:fillRect/>
          </a:stretch>
        </p:blipFill>
        <p:spPr>
          <a:xfrm>
            <a:off x="495300" y="1031173"/>
            <a:ext cx="6581775" cy="2049284"/>
          </a:xfrm>
          <a:prstGeom prst="rect">
            <a:avLst/>
          </a:prstGeom>
        </p:spPr>
      </p:pic>
      <p:sp>
        <p:nvSpPr>
          <p:cNvPr id="23" name="Rectangle 22">
            <a:extLst>
              <a:ext uri="{FF2B5EF4-FFF2-40B4-BE49-F238E27FC236}">
                <a16:creationId xmlns:a16="http://schemas.microsoft.com/office/drawing/2014/main" id="{C3C9BE2A-2FE2-423F-94AC-0E200010A2B7}"/>
              </a:ext>
            </a:extLst>
          </p:cNvPr>
          <p:cNvSpPr/>
          <p:nvPr/>
        </p:nvSpPr>
        <p:spPr>
          <a:xfrm>
            <a:off x="8715455" y="5836070"/>
            <a:ext cx="1089208" cy="422857"/>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3BD58C7-32A2-445C-8648-C38274EBDD60}"/>
              </a:ext>
            </a:extLst>
          </p:cNvPr>
          <p:cNvSpPr/>
          <p:nvPr/>
        </p:nvSpPr>
        <p:spPr>
          <a:xfrm>
            <a:off x="545266" y="1049320"/>
            <a:ext cx="205230" cy="169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82BB80-272F-422C-8C57-A84D6DBEC0AB}"/>
              </a:ext>
            </a:extLst>
          </p:cNvPr>
          <p:cNvSpPr txBox="1"/>
          <p:nvPr/>
        </p:nvSpPr>
        <p:spPr>
          <a:xfrm>
            <a:off x="332603" y="3154127"/>
            <a:ext cx="5368413" cy="261610"/>
          </a:xfrm>
          <a:prstGeom prst="rect">
            <a:avLst/>
          </a:prstGeom>
          <a:noFill/>
        </p:spPr>
        <p:txBody>
          <a:bodyPr wrap="square" rtlCol="0">
            <a:spAutoFit/>
          </a:bodyPr>
          <a:lstStyle/>
          <a:p>
            <a:r>
              <a:rPr lang="en-US" sz="1100" i="1" dirty="0">
                <a:solidFill>
                  <a:schemeClr val="bg1">
                    <a:lumMod val="65000"/>
                  </a:schemeClr>
                </a:solidFill>
              </a:rPr>
              <a:t>Source: Heather and Chain 2016, Genomics</a:t>
            </a:r>
            <a:endParaRPr lang="en-US" i="1" dirty="0">
              <a:solidFill>
                <a:schemeClr val="bg1">
                  <a:lumMod val="65000"/>
                </a:schemeClr>
              </a:solidFill>
            </a:endParaRPr>
          </a:p>
        </p:txBody>
      </p:sp>
    </p:spTree>
    <p:extLst>
      <p:ext uri="{BB962C8B-B14F-4D97-AF65-F5344CB8AC3E}">
        <p14:creationId xmlns:p14="http://schemas.microsoft.com/office/powerpoint/2010/main" val="391913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D731BC0B-E8BC-4584-B80D-E18604296DDF}"/>
              </a:ext>
            </a:extLst>
          </p:cNvPr>
          <p:cNvGraphicFramePr>
            <a:graphicFrameLocks noGrp="1"/>
          </p:cNvGraphicFramePr>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17" name="Rectangle 16">
            <a:extLst>
              <a:ext uri="{FF2B5EF4-FFF2-40B4-BE49-F238E27FC236}">
                <a16:creationId xmlns:a16="http://schemas.microsoft.com/office/drawing/2014/main" id="{D898F9F2-C5CE-44AD-9774-82CE0AB52EB5}"/>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2776789-A85C-4AAF-A65E-2E1444BD1C66}"/>
              </a:ext>
            </a:extLst>
          </p:cNvPr>
          <p:cNvSpPr/>
          <p:nvPr/>
        </p:nvSpPr>
        <p:spPr>
          <a:xfrm>
            <a:off x="1966549" y="5836462"/>
            <a:ext cx="6748901" cy="42672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3B204F3C-1A02-4B15-8A4F-7BF227925C5A}"/>
              </a:ext>
            </a:extLst>
          </p:cNvPr>
          <p:cNvCxnSpPr>
            <a:cxnSpLocks/>
          </p:cNvCxnSpPr>
          <p:nvPr/>
        </p:nvCxnSpPr>
        <p:spPr>
          <a:xfrm flipV="1">
            <a:off x="1966549" y="5821680"/>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E4963B2-A0D5-4C82-877F-ED8AF78336E6}"/>
              </a:ext>
            </a:extLst>
          </p:cNvPr>
          <p:cNvSpPr>
            <a:spLocks noGrp="1"/>
          </p:cNvSpPr>
          <p:nvPr>
            <p:ph type="title"/>
          </p:nvPr>
        </p:nvSpPr>
        <p:spPr>
          <a:xfrm>
            <a:off x="191264" y="36855"/>
            <a:ext cx="11526794" cy="804648"/>
          </a:xfrm>
        </p:spPr>
        <p:txBody>
          <a:bodyPr>
            <a:normAutofit/>
          </a:bodyPr>
          <a:lstStyle/>
          <a:p>
            <a:r>
              <a:rPr lang="en-US" dirty="0"/>
              <a:t>Illumina sequencing</a:t>
            </a:r>
          </a:p>
        </p:txBody>
      </p:sp>
      <p:sp>
        <p:nvSpPr>
          <p:cNvPr id="20" name="TextBox 19">
            <a:extLst>
              <a:ext uri="{FF2B5EF4-FFF2-40B4-BE49-F238E27FC236}">
                <a16:creationId xmlns:a16="http://schemas.microsoft.com/office/drawing/2014/main" id="{AC586187-6D4C-4631-912A-94EA78315FC4}"/>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22" name="TextBox 21">
            <a:extLst>
              <a:ext uri="{FF2B5EF4-FFF2-40B4-BE49-F238E27FC236}">
                <a16:creationId xmlns:a16="http://schemas.microsoft.com/office/drawing/2014/main" id="{DA07F695-5087-4025-BD2B-8856901C3F1E}"/>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24" name="TextBox 23">
            <a:extLst>
              <a:ext uri="{FF2B5EF4-FFF2-40B4-BE49-F238E27FC236}">
                <a16:creationId xmlns:a16="http://schemas.microsoft.com/office/drawing/2014/main" id="{B9F8172C-6939-42AE-8CDB-FD0C931BE831}"/>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26" name="TextBox 25">
            <a:extLst>
              <a:ext uri="{FF2B5EF4-FFF2-40B4-BE49-F238E27FC236}">
                <a16:creationId xmlns:a16="http://schemas.microsoft.com/office/drawing/2014/main" id="{3AC80189-3EF4-4923-9B52-0103488BA8AA}"/>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28" name="TextBox 27">
            <a:extLst>
              <a:ext uri="{FF2B5EF4-FFF2-40B4-BE49-F238E27FC236}">
                <a16:creationId xmlns:a16="http://schemas.microsoft.com/office/drawing/2014/main" id="{A39C79F9-F133-4C7C-871B-36716C13DA9A}"/>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30" name="TextBox 29">
            <a:extLst>
              <a:ext uri="{FF2B5EF4-FFF2-40B4-BE49-F238E27FC236}">
                <a16:creationId xmlns:a16="http://schemas.microsoft.com/office/drawing/2014/main" id="{C345593B-D6BF-472D-A64B-CBADC0F7C9FD}"/>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33" name="TextBox 32">
            <a:extLst>
              <a:ext uri="{FF2B5EF4-FFF2-40B4-BE49-F238E27FC236}">
                <a16:creationId xmlns:a16="http://schemas.microsoft.com/office/drawing/2014/main" id="{564E5F77-FCE5-4FBC-A673-0CBBABC1718D}"/>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cxnSp>
        <p:nvCxnSpPr>
          <p:cNvPr id="19" name="Straight Connector 18">
            <a:extLst>
              <a:ext uri="{FF2B5EF4-FFF2-40B4-BE49-F238E27FC236}">
                <a16:creationId xmlns:a16="http://schemas.microsoft.com/office/drawing/2014/main" id="{FB9E3FE5-FDE6-436E-9C3D-B33D4376F949}"/>
              </a:ext>
            </a:extLst>
          </p:cNvPr>
          <p:cNvCxnSpPr/>
          <p:nvPr/>
        </p:nvCxnSpPr>
        <p:spPr>
          <a:xfrm flipV="1">
            <a:off x="7891735" y="5836462"/>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3680C0A-FC05-4FB9-B9BE-F22942A176A3}"/>
              </a:ext>
            </a:extLst>
          </p:cNvPr>
          <p:cNvSpPr txBox="1"/>
          <p:nvPr/>
        </p:nvSpPr>
        <p:spPr>
          <a:xfrm>
            <a:off x="6920904" y="5180496"/>
            <a:ext cx="1941662" cy="646331"/>
          </a:xfrm>
          <a:prstGeom prst="rect">
            <a:avLst/>
          </a:prstGeom>
          <a:noFill/>
        </p:spPr>
        <p:txBody>
          <a:bodyPr wrap="square" rtlCol="0">
            <a:spAutoFit/>
          </a:bodyPr>
          <a:lstStyle/>
          <a:p>
            <a:pPr algn="ctr"/>
            <a:r>
              <a:rPr lang="en-US" b="1" dirty="0"/>
              <a:t>Human Genome Sequenced</a:t>
            </a:r>
          </a:p>
        </p:txBody>
      </p:sp>
      <p:cxnSp>
        <p:nvCxnSpPr>
          <p:cNvPr id="34" name="Straight Connector 33">
            <a:extLst>
              <a:ext uri="{FF2B5EF4-FFF2-40B4-BE49-F238E27FC236}">
                <a16:creationId xmlns:a16="http://schemas.microsoft.com/office/drawing/2014/main" id="{13E0D8E6-320C-40D0-BD77-8E2F60E230B2}"/>
              </a:ext>
            </a:extLst>
          </p:cNvPr>
          <p:cNvCxnSpPr/>
          <p:nvPr/>
        </p:nvCxnSpPr>
        <p:spPr>
          <a:xfrm flipV="1">
            <a:off x="8715450" y="5833084"/>
            <a:ext cx="0" cy="43134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2561620-E118-4F1E-902A-B42DEA1F6689}"/>
              </a:ext>
            </a:extLst>
          </p:cNvPr>
          <p:cNvCxnSpPr>
            <a:cxnSpLocks/>
          </p:cNvCxnSpPr>
          <p:nvPr/>
        </p:nvCxnSpPr>
        <p:spPr>
          <a:xfrm flipV="1">
            <a:off x="8714506" y="5364938"/>
            <a:ext cx="231113" cy="48209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4E94F9A-E0C9-4676-9FFA-1056004E9403}"/>
              </a:ext>
            </a:extLst>
          </p:cNvPr>
          <p:cNvSpPr txBox="1"/>
          <p:nvPr/>
        </p:nvSpPr>
        <p:spPr>
          <a:xfrm>
            <a:off x="8549453" y="4986587"/>
            <a:ext cx="971880" cy="369332"/>
          </a:xfrm>
          <a:prstGeom prst="rect">
            <a:avLst/>
          </a:prstGeom>
          <a:noFill/>
        </p:spPr>
        <p:txBody>
          <a:bodyPr wrap="square" rtlCol="0">
            <a:spAutoFit/>
          </a:bodyPr>
          <a:lstStyle/>
          <a:p>
            <a:pPr algn="ctr"/>
            <a:r>
              <a:rPr lang="en-US" dirty="0"/>
              <a:t>454</a:t>
            </a:r>
          </a:p>
        </p:txBody>
      </p:sp>
      <p:sp>
        <p:nvSpPr>
          <p:cNvPr id="9" name="TextBox 8">
            <a:extLst>
              <a:ext uri="{FF2B5EF4-FFF2-40B4-BE49-F238E27FC236}">
                <a16:creationId xmlns:a16="http://schemas.microsoft.com/office/drawing/2014/main" id="{B20D983F-EAD8-4723-8FAD-CC267317A217}"/>
              </a:ext>
            </a:extLst>
          </p:cNvPr>
          <p:cNvSpPr txBox="1"/>
          <p:nvPr/>
        </p:nvSpPr>
        <p:spPr>
          <a:xfrm>
            <a:off x="7538936" y="1340781"/>
            <a:ext cx="4653064" cy="3231654"/>
          </a:xfrm>
          <a:prstGeom prst="rect">
            <a:avLst/>
          </a:prstGeom>
          <a:noFill/>
        </p:spPr>
        <p:txBody>
          <a:bodyPr wrap="square" rtlCol="0">
            <a:spAutoFit/>
          </a:bodyPr>
          <a:lstStyle/>
          <a:p>
            <a:pPr marL="285750" indent="-285750">
              <a:buFont typeface="Arial" panose="020B0604020202020204" pitchFamily="34" charset="0"/>
              <a:buChar char="•"/>
            </a:pPr>
            <a:r>
              <a:rPr lang="en-US" sz="2400" dirty="0"/>
              <a:t>Affix DNA to </a:t>
            </a:r>
            <a:r>
              <a:rPr lang="en-US" sz="2400" dirty="0" err="1"/>
              <a:t>flowcells</a:t>
            </a:r>
            <a:r>
              <a:rPr lang="en-US" sz="2400" dirty="0"/>
              <a:t> and synthesize with DNA polymerase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Detect sequence by light that is emitted </a:t>
            </a:r>
            <a:r>
              <a:rPr lang="en-US" sz="2400" i="1" dirty="0"/>
              <a:t>as DNA is synthesized</a:t>
            </a:r>
            <a:r>
              <a:rPr lang="en-US" sz="2400" dirty="0"/>
              <a:t> (no need to terminate the chain)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cxnSp>
        <p:nvCxnSpPr>
          <p:cNvPr id="27" name="Straight Connector 26">
            <a:extLst>
              <a:ext uri="{FF2B5EF4-FFF2-40B4-BE49-F238E27FC236}">
                <a16:creationId xmlns:a16="http://schemas.microsoft.com/office/drawing/2014/main" id="{5EA7D01D-DFAF-4A8E-9189-472A4859C21B}"/>
              </a:ext>
            </a:extLst>
          </p:cNvPr>
          <p:cNvCxnSpPr>
            <a:cxnSpLocks/>
          </p:cNvCxnSpPr>
          <p:nvPr/>
        </p:nvCxnSpPr>
        <p:spPr>
          <a:xfrm flipH="1" flipV="1">
            <a:off x="8699389" y="4986587"/>
            <a:ext cx="15114" cy="92368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B5D90BF-390E-468E-BCD2-80CEF8DCDBAB}"/>
              </a:ext>
            </a:extLst>
          </p:cNvPr>
          <p:cNvSpPr txBox="1"/>
          <p:nvPr/>
        </p:nvSpPr>
        <p:spPr>
          <a:xfrm>
            <a:off x="7607672" y="4633364"/>
            <a:ext cx="2213662" cy="369332"/>
          </a:xfrm>
          <a:prstGeom prst="rect">
            <a:avLst/>
          </a:prstGeom>
          <a:noFill/>
        </p:spPr>
        <p:txBody>
          <a:bodyPr wrap="square" rtlCol="0">
            <a:spAutoFit/>
          </a:bodyPr>
          <a:lstStyle/>
          <a:p>
            <a:pPr algn="ctr"/>
            <a:r>
              <a:rPr lang="en-US" dirty="0" err="1"/>
              <a:t>Solexa</a:t>
            </a:r>
            <a:r>
              <a:rPr lang="en-US" dirty="0"/>
              <a:t> (now Illumina)</a:t>
            </a:r>
          </a:p>
        </p:txBody>
      </p:sp>
      <p:pic>
        <p:nvPicPr>
          <p:cNvPr id="16" name="Picture 15">
            <a:extLst>
              <a:ext uri="{FF2B5EF4-FFF2-40B4-BE49-F238E27FC236}">
                <a16:creationId xmlns:a16="http://schemas.microsoft.com/office/drawing/2014/main" id="{DF3EE35A-3CB8-4B74-A123-40BB8993DE1B}"/>
              </a:ext>
            </a:extLst>
          </p:cNvPr>
          <p:cNvPicPr>
            <a:picLocks noChangeAspect="1"/>
          </p:cNvPicPr>
          <p:nvPr/>
        </p:nvPicPr>
        <p:blipFill>
          <a:blip r:embed="rId3"/>
          <a:stretch>
            <a:fillRect/>
          </a:stretch>
        </p:blipFill>
        <p:spPr>
          <a:xfrm>
            <a:off x="495300" y="1031173"/>
            <a:ext cx="6581775" cy="2049284"/>
          </a:xfrm>
          <a:prstGeom prst="rect">
            <a:avLst/>
          </a:prstGeom>
        </p:spPr>
      </p:pic>
      <p:pic>
        <p:nvPicPr>
          <p:cNvPr id="21" name="Picture 20">
            <a:extLst>
              <a:ext uri="{FF2B5EF4-FFF2-40B4-BE49-F238E27FC236}">
                <a16:creationId xmlns:a16="http://schemas.microsoft.com/office/drawing/2014/main" id="{3FB62DA6-88FA-4BBD-8669-B2EFAF17E7C3}"/>
              </a:ext>
            </a:extLst>
          </p:cNvPr>
          <p:cNvPicPr>
            <a:picLocks noChangeAspect="1"/>
          </p:cNvPicPr>
          <p:nvPr/>
        </p:nvPicPr>
        <p:blipFill>
          <a:blip r:embed="rId4"/>
          <a:stretch>
            <a:fillRect/>
          </a:stretch>
        </p:blipFill>
        <p:spPr>
          <a:xfrm>
            <a:off x="1619284" y="3386343"/>
            <a:ext cx="4457700" cy="1819175"/>
          </a:xfrm>
          <a:prstGeom prst="rect">
            <a:avLst/>
          </a:prstGeom>
        </p:spPr>
      </p:pic>
      <p:sp>
        <p:nvSpPr>
          <p:cNvPr id="6" name="Rectangle 5">
            <a:extLst>
              <a:ext uri="{FF2B5EF4-FFF2-40B4-BE49-F238E27FC236}">
                <a16:creationId xmlns:a16="http://schemas.microsoft.com/office/drawing/2014/main" id="{B088E604-E253-4968-85F5-801639A7FED3}"/>
              </a:ext>
            </a:extLst>
          </p:cNvPr>
          <p:cNvSpPr/>
          <p:nvPr/>
        </p:nvSpPr>
        <p:spPr>
          <a:xfrm>
            <a:off x="1285875" y="3267074"/>
            <a:ext cx="1514475" cy="484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59543C-C97A-4AAB-830A-1C7A2DE4BF63}"/>
              </a:ext>
            </a:extLst>
          </p:cNvPr>
          <p:cNvSpPr/>
          <p:nvPr/>
        </p:nvSpPr>
        <p:spPr>
          <a:xfrm>
            <a:off x="1529461" y="3607216"/>
            <a:ext cx="632714" cy="831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A361550-CE8D-42E1-BA07-44E46C0449EA}"/>
              </a:ext>
            </a:extLst>
          </p:cNvPr>
          <p:cNvSpPr/>
          <p:nvPr/>
        </p:nvSpPr>
        <p:spPr>
          <a:xfrm>
            <a:off x="1619284" y="4278523"/>
            <a:ext cx="413940" cy="388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61E9D6-CAFF-42CF-84AC-18F3EE43EA39}"/>
              </a:ext>
            </a:extLst>
          </p:cNvPr>
          <p:cNvSpPr/>
          <p:nvPr/>
        </p:nvSpPr>
        <p:spPr>
          <a:xfrm>
            <a:off x="545266" y="1049320"/>
            <a:ext cx="205230" cy="169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DF5DC61-E266-4C4F-864D-96EACA194316}"/>
              </a:ext>
            </a:extLst>
          </p:cNvPr>
          <p:cNvSpPr/>
          <p:nvPr/>
        </p:nvSpPr>
        <p:spPr>
          <a:xfrm>
            <a:off x="8715455" y="5836070"/>
            <a:ext cx="1089208" cy="422857"/>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672B7D-B134-4C6D-BC11-7888FC1A9CAA}"/>
              </a:ext>
            </a:extLst>
          </p:cNvPr>
          <p:cNvSpPr txBox="1"/>
          <p:nvPr/>
        </p:nvSpPr>
        <p:spPr>
          <a:xfrm>
            <a:off x="168339" y="5157995"/>
            <a:ext cx="5368413" cy="261610"/>
          </a:xfrm>
          <a:prstGeom prst="rect">
            <a:avLst/>
          </a:prstGeom>
          <a:noFill/>
        </p:spPr>
        <p:txBody>
          <a:bodyPr wrap="square" rtlCol="0">
            <a:spAutoFit/>
          </a:bodyPr>
          <a:lstStyle/>
          <a:p>
            <a:r>
              <a:rPr lang="en-US" sz="1100" i="1" dirty="0">
                <a:solidFill>
                  <a:schemeClr val="bg1">
                    <a:lumMod val="65000"/>
                  </a:schemeClr>
                </a:solidFill>
              </a:rPr>
              <a:t>Source: Heather and Chain 2016, Genomics</a:t>
            </a:r>
            <a:endParaRPr lang="en-US" i="1" dirty="0">
              <a:solidFill>
                <a:schemeClr val="bg1">
                  <a:lumMod val="65000"/>
                </a:schemeClr>
              </a:solidFill>
            </a:endParaRPr>
          </a:p>
        </p:txBody>
      </p:sp>
    </p:spTree>
    <p:extLst>
      <p:ext uri="{BB962C8B-B14F-4D97-AF65-F5344CB8AC3E}">
        <p14:creationId xmlns:p14="http://schemas.microsoft.com/office/powerpoint/2010/main" val="609628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D731BC0B-E8BC-4584-B80D-E18604296DDF}"/>
              </a:ext>
            </a:extLst>
          </p:cNvPr>
          <p:cNvGraphicFramePr>
            <a:graphicFrameLocks noGrp="1"/>
          </p:cNvGraphicFramePr>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17" name="Rectangle 16">
            <a:extLst>
              <a:ext uri="{FF2B5EF4-FFF2-40B4-BE49-F238E27FC236}">
                <a16:creationId xmlns:a16="http://schemas.microsoft.com/office/drawing/2014/main" id="{D898F9F2-C5CE-44AD-9774-82CE0AB52EB5}"/>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2776789-A85C-4AAF-A65E-2E1444BD1C66}"/>
              </a:ext>
            </a:extLst>
          </p:cNvPr>
          <p:cNvSpPr/>
          <p:nvPr/>
        </p:nvSpPr>
        <p:spPr>
          <a:xfrm>
            <a:off x="1966549" y="5836462"/>
            <a:ext cx="6748901" cy="42672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3B204F3C-1A02-4B15-8A4F-7BF227925C5A}"/>
              </a:ext>
            </a:extLst>
          </p:cNvPr>
          <p:cNvCxnSpPr>
            <a:cxnSpLocks/>
          </p:cNvCxnSpPr>
          <p:nvPr/>
        </p:nvCxnSpPr>
        <p:spPr>
          <a:xfrm flipV="1">
            <a:off x="1966549" y="5821680"/>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E4963B2-A0D5-4C82-877F-ED8AF78336E6}"/>
              </a:ext>
            </a:extLst>
          </p:cNvPr>
          <p:cNvSpPr>
            <a:spLocks noGrp="1"/>
          </p:cNvSpPr>
          <p:nvPr>
            <p:ph type="title"/>
          </p:nvPr>
        </p:nvSpPr>
        <p:spPr>
          <a:xfrm>
            <a:off x="191264" y="36855"/>
            <a:ext cx="11526794" cy="804648"/>
          </a:xfrm>
        </p:spPr>
        <p:txBody>
          <a:bodyPr>
            <a:normAutofit/>
          </a:bodyPr>
          <a:lstStyle/>
          <a:p>
            <a:r>
              <a:rPr lang="en-US" dirty="0"/>
              <a:t>Illumina paired-end sequencing</a:t>
            </a:r>
          </a:p>
        </p:txBody>
      </p:sp>
      <p:sp>
        <p:nvSpPr>
          <p:cNvPr id="20" name="TextBox 19">
            <a:extLst>
              <a:ext uri="{FF2B5EF4-FFF2-40B4-BE49-F238E27FC236}">
                <a16:creationId xmlns:a16="http://schemas.microsoft.com/office/drawing/2014/main" id="{AC586187-6D4C-4631-912A-94EA78315FC4}"/>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22" name="TextBox 21">
            <a:extLst>
              <a:ext uri="{FF2B5EF4-FFF2-40B4-BE49-F238E27FC236}">
                <a16:creationId xmlns:a16="http://schemas.microsoft.com/office/drawing/2014/main" id="{DA07F695-5087-4025-BD2B-8856901C3F1E}"/>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24" name="TextBox 23">
            <a:extLst>
              <a:ext uri="{FF2B5EF4-FFF2-40B4-BE49-F238E27FC236}">
                <a16:creationId xmlns:a16="http://schemas.microsoft.com/office/drawing/2014/main" id="{B9F8172C-6939-42AE-8CDB-FD0C931BE831}"/>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26" name="TextBox 25">
            <a:extLst>
              <a:ext uri="{FF2B5EF4-FFF2-40B4-BE49-F238E27FC236}">
                <a16:creationId xmlns:a16="http://schemas.microsoft.com/office/drawing/2014/main" id="{3AC80189-3EF4-4923-9B52-0103488BA8AA}"/>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28" name="TextBox 27">
            <a:extLst>
              <a:ext uri="{FF2B5EF4-FFF2-40B4-BE49-F238E27FC236}">
                <a16:creationId xmlns:a16="http://schemas.microsoft.com/office/drawing/2014/main" id="{A39C79F9-F133-4C7C-871B-36716C13DA9A}"/>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30" name="TextBox 29">
            <a:extLst>
              <a:ext uri="{FF2B5EF4-FFF2-40B4-BE49-F238E27FC236}">
                <a16:creationId xmlns:a16="http://schemas.microsoft.com/office/drawing/2014/main" id="{C345593B-D6BF-472D-A64B-CBADC0F7C9FD}"/>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33" name="TextBox 32">
            <a:extLst>
              <a:ext uri="{FF2B5EF4-FFF2-40B4-BE49-F238E27FC236}">
                <a16:creationId xmlns:a16="http://schemas.microsoft.com/office/drawing/2014/main" id="{564E5F77-FCE5-4FBC-A673-0CBBABC1718D}"/>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cxnSp>
        <p:nvCxnSpPr>
          <p:cNvPr id="19" name="Straight Connector 18">
            <a:extLst>
              <a:ext uri="{FF2B5EF4-FFF2-40B4-BE49-F238E27FC236}">
                <a16:creationId xmlns:a16="http://schemas.microsoft.com/office/drawing/2014/main" id="{FB9E3FE5-FDE6-436E-9C3D-B33D4376F949}"/>
              </a:ext>
            </a:extLst>
          </p:cNvPr>
          <p:cNvCxnSpPr/>
          <p:nvPr/>
        </p:nvCxnSpPr>
        <p:spPr>
          <a:xfrm flipV="1">
            <a:off x="7891735" y="5836462"/>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3680C0A-FC05-4FB9-B9BE-F22942A176A3}"/>
              </a:ext>
            </a:extLst>
          </p:cNvPr>
          <p:cNvSpPr txBox="1"/>
          <p:nvPr/>
        </p:nvSpPr>
        <p:spPr>
          <a:xfrm>
            <a:off x="6920904" y="5180496"/>
            <a:ext cx="1941662" cy="646331"/>
          </a:xfrm>
          <a:prstGeom prst="rect">
            <a:avLst/>
          </a:prstGeom>
          <a:noFill/>
        </p:spPr>
        <p:txBody>
          <a:bodyPr wrap="square" rtlCol="0">
            <a:spAutoFit/>
          </a:bodyPr>
          <a:lstStyle/>
          <a:p>
            <a:pPr algn="ctr"/>
            <a:r>
              <a:rPr lang="en-US" b="1" dirty="0"/>
              <a:t>Human Genome Sequenced</a:t>
            </a:r>
          </a:p>
        </p:txBody>
      </p:sp>
      <p:cxnSp>
        <p:nvCxnSpPr>
          <p:cNvPr id="34" name="Straight Connector 33">
            <a:extLst>
              <a:ext uri="{FF2B5EF4-FFF2-40B4-BE49-F238E27FC236}">
                <a16:creationId xmlns:a16="http://schemas.microsoft.com/office/drawing/2014/main" id="{13E0D8E6-320C-40D0-BD77-8E2F60E230B2}"/>
              </a:ext>
            </a:extLst>
          </p:cNvPr>
          <p:cNvCxnSpPr/>
          <p:nvPr/>
        </p:nvCxnSpPr>
        <p:spPr>
          <a:xfrm flipV="1">
            <a:off x="8715450" y="5833084"/>
            <a:ext cx="0" cy="43134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2561620-E118-4F1E-902A-B42DEA1F6689}"/>
              </a:ext>
            </a:extLst>
          </p:cNvPr>
          <p:cNvCxnSpPr>
            <a:cxnSpLocks/>
          </p:cNvCxnSpPr>
          <p:nvPr/>
        </p:nvCxnSpPr>
        <p:spPr>
          <a:xfrm flipV="1">
            <a:off x="8714506" y="5364938"/>
            <a:ext cx="231113" cy="48209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4E94F9A-E0C9-4676-9FFA-1056004E9403}"/>
              </a:ext>
            </a:extLst>
          </p:cNvPr>
          <p:cNvSpPr txBox="1"/>
          <p:nvPr/>
        </p:nvSpPr>
        <p:spPr>
          <a:xfrm>
            <a:off x="8549453" y="4986587"/>
            <a:ext cx="971880" cy="369332"/>
          </a:xfrm>
          <a:prstGeom prst="rect">
            <a:avLst/>
          </a:prstGeom>
          <a:noFill/>
        </p:spPr>
        <p:txBody>
          <a:bodyPr wrap="square" rtlCol="0">
            <a:spAutoFit/>
          </a:bodyPr>
          <a:lstStyle/>
          <a:p>
            <a:pPr algn="ctr"/>
            <a:r>
              <a:rPr lang="en-US" dirty="0"/>
              <a:t>454</a:t>
            </a:r>
          </a:p>
        </p:txBody>
      </p:sp>
      <p:sp>
        <p:nvSpPr>
          <p:cNvPr id="9" name="TextBox 8">
            <a:extLst>
              <a:ext uri="{FF2B5EF4-FFF2-40B4-BE49-F238E27FC236}">
                <a16:creationId xmlns:a16="http://schemas.microsoft.com/office/drawing/2014/main" id="{B20D983F-EAD8-4723-8FAD-CC267317A217}"/>
              </a:ext>
            </a:extLst>
          </p:cNvPr>
          <p:cNvSpPr txBox="1"/>
          <p:nvPr/>
        </p:nvSpPr>
        <p:spPr>
          <a:xfrm>
            <a:off x="7538936" y="1340781"/>
            <a:ext cx="4653064" cy="3231654"/>
          </a:xfrm>
          <a:prstGeom prst="rect">
            <a:avLst/>
          </a:prstGeom>
          <a:noFill/>
        </p:spPr>
        <p:txBody>
          <a:bodyPr wrap="square" rtlCol="0">
            <a:spAutoFit/>
          </a:bodyPr>
          <a:lstStyle/>
          <a:p>
            <a:pPr marL="285750" indent="-285750">
              <a:buFont typeface="Arial" panose="020B0604020202020204" pitchFamily="34" charset="0"/>
              <a:buChar char="•"/>
            </a:pPr>
            <a:r>
              <a:rPr lang="en-US" sz="2400" dirty="0"/>
              <a:t>Affix DNA to </a:t>
            </a:r>
            <a:r>
              <a:rPr lang="en-US" sz="2400" dirty="0" err="1"/>
              <a:t>flowcells</a:t>
            </a:r>
            <a:r>
              <a:rPr lang="en-US" sz="2400" dirty="0"/>
              <a:t> and synthesize with DNA polymerase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Detect sequence by light that is emitted </a:t>
            </a:r>
            <a:r>
              <a:rPr lang="en-US" sz="2400" i="1" dirty="0"/>
              <a:t>as DNA is synthesized</a:t>
            </a:r>
            <a:r>
              <a:rPr lang="en-US" sz="2400" dirty="0"/>
              <a:t> (no need to terminate the chain)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cxnSp>
        <p:nvCxnSpPr>
          <p:cNvPr id="27" name="Straight Connector 26">
            <a:extLst>
              <a:ext uri="{FF2B5EF4-FFF2-40B4-BE49-F238E27FC236}">
                <a16:creationId xmlns:a16="http://schemas.microsoft.com/office/drawing/2014/main" id="{5EA7D01D-DFAF-4A8E-9189-472A4859C21B}"/>
              </a:ext>
            </a:extLst>
          </p:cNvPr>
          <p:cNvCxnSpPr>
            <a:cxnSpLocks/>
          </p:cNvCxnSpPr>
          <p:nvPr/>
        </p:nvCxnSpPr>
        <p:spPr>
          <a:xfrm flipH="1" flipV="1">
            <a:off x="8699389" y="4986587"/>
            <a:ext cx="15114" cy="92368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B5D90BF-390E-468E-BCD2-80CEF8DCDBAB}"/>
              </a:ext>
            </a:extLst>
          </p:cNvPr>
          <p:cNvSpPr txBox="1"/>
          <p:nvPr/>
        </p:nvSpPr>
        <p:spPr>
          <a:xfrm>
            <a:off x="7607672" y="4633364"/>
            <a:ext cx="2213662" cy="369332"/>
          </a:xfrm>
          <a:prstGeom prst="rect">
            <a:avLst/>
          </a:prstGeom>
          <a:noFill/>
        </p:spPr>
        <p:txBody>
          <a:bodyPr wrap="square" rtlCol="0">
            <a:spAutoFit/>
          </a:bodyPr>
          <a:lstStyle/>
          <a:p>
            <a:pPr algn="ctr"/>
            <a:r>
              <a:rPr lang="en-US" dirty="0" err="1"/>
              <a:t>Solexa</a:t>
            </a:r>
            <a:r>
              <a:rPr lang="en-US" dirty="0"/>
              <a:t> (now Illumina)</a:t>
            </a:r>
          </a:p>
        </p:txBody>
      </p:sp>
      <p:sp>
        <p:nvSpPr>
          <p:cNvPr id="6" name="Rectangle 5">
            <a:extLst>
              <a:ext uri="{FF2B5EF4-FFF2-40B4-BE49-F238E27FC236}">
                <a16:creationId xmlns:a16="http://schemas.microsoft.com/office/drawing/2014/main" id="{B088E604-E253-4968-85F5-801639A7FED3}"/>
              </a:ext>
            </a:extLst>
          </p:cNvPr>
          <p:cNvSpPr/>
          <p:nvPr/>
        </p:nvSpPr>
        <p:spPr>
          <a:xfrm>
            <a:off x="1285875" y="3267074"/>
            <a:ext cx="1514475" cy="484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59543C-C97A-4AAB-830A-1C7A2DE4BF63}"/>
              </a:ext>
            </a:extLst>
          </p:cNvPr>
          <p:cNvSpPr/>
          <p:nvPr/>
        </p:nvSpPr>
        <p:spPr>
          <a:xfrm>
            <a:off x="1529461" y="3607216"/>
            <a:ext cx="632714" cy="831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A361550-CE8D-42E1-BA07-44E46C0449EA}"/>
              </a:ext>
            </a:extLst>
          </p:cNvPr>
          <p:cNvSpPr/>
          <p:nvPr/>
        </p:nvSpPr>
        <p:spPr>
          <a:xfrm>
            <a:off x="1619284" y="4278523"/>
            <a:ext cx="413940" cy="388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61E9D6-CAFF-42CF-84AC-18F3EE43EA39}"/>
              </a:ext>
            </a:extLst>
          </p:cNvPr>
          <p:cNvSpPr/>
          <p:nvPr/>
        </p:nvSpPr>
        <p:spPr>
          <a:xfrm>
            <a:off x="545266" y="1049320"/>
            <a:ext cx="205230" cy="169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DF5DC61-E266-4C4F-864D-96EACA194316}"/>
              </a:ext>
            </a:extLst>
          </p:cNvPr>
          <p:cNvSpPr/>
          <p:nvPr/>
        </p:nvSpPr>
        <p:spPr>
          <a:xfrm>
            <a:off x="8715455" y="5836070"/>
            <a:ext cx="1089208" cy="422857"/>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screenshot of a cell phone&#10;&#10;Description automatically generated">
            <a:extLst>
              <a:ext uri="{FF2B5EF4-FFF2-40B4-BE49-F238E27FC236}">
                <a16:creationId xmlns:a16="http://schemas.microsoft.com/office/drawing/2014/main" id="{24A23F0C-14ED-4202-8A60-BAB897975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92" y="1726691"/>
            <a:ext cx="6660914" cy="2740533"/>
          </a:xfrm>
          <a:prstGeom prst="rect">
            <a:avLst/>
          </a:prstGeom>
        </p:spPr>
      </p:pic>
      <p:sp>
        <p:nvSpPr>
          <p:cNvPr id="3" name="TextBox 2">
            <a:extLst>
              <a:ext uri="{FF2B5EF4-FFF2-40B4-BE49-F238E27FC236}">
                <a16:creationId xmlns:a16="http://schemas.microsoft.com/office/drawing/2014/main" id="{DE78A18D-5486-4F97-9C2F-A03CF95FB56F}"/>
              </a:ext>
            </a:extLst>
          </p:cNvPr>
          <p:cNvSpPr txBox="1"/>
          <p:nvPr/>
        </p:nvSpPr>
        <p:spPr>
          <a:xfrm>
            <a:off x="191264" y="4471993"/>
            <a:ext cx="5368413" cy="261610"/>
          </a:xfrm>
          <a:prstGeom prst="rect">
            <a:avLst/>
          </a:prstGeom>
          <a:noFill/>
        </p:spPr>
        <p:txBody>
          <a:bodyPr wrap="square" rtlCol="0">
            <a:spAutoFit/>
          </a:bodyPr>
          <a:lstStyle/>
          <a:p>
            <a:r>
              <a:rPr lang="en-US" sz="1100" i="1" dirty="0">
                <a:solidFill>
                  <a:schemeClr val="bg1">
                    <a:lumMod val="65000"/>
                  </a:schemeClr>
                </a:solidFill>
              </a:rPr>
              <a:t>Source: https://thesequencingcenter.com/knowledge-base/what-are-paired-end-reads/</a:t>
            </a:r>
            <a:endParaRPr lang="en-US" i="1" dirty="0">
              <a:solidFill>
                <a:schemeClr val="bg1">
                  <a:lumMod val="65000"/>
                </a:schemeClr>
              </a:solidFill>
            </a:endParaRPr>
          </a:p>
        </p:txBody>
      </p:sp>
    </p:spTree>
    <p:extLst>
      <p:ext uri="{BB962C8B-B14F-4D97-AF65-F5344CB8AC3E}">
        <p14:creationId xmlns:p14="http://schemas.microsoft.com/office/powerpoint/2010/main" val="62869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63B2-A0D5-4C82-877F-ED8AF78336E6}"/>
              </a:ext>
            </a:extLst>
          </p:cNvPr>
          <p:cNvSpPr>
            <a:spLocks noGrp="1"/>
          </p:cNvSpPr>
          <p:nvPr>
            <p:ph type="title"/>
          </p:nvPr>
        </p:nvSpPr>
        <p:spPr>
          <a:xfrm>
            <a:off x="191264" y="294030"/>
            <a:ext cx="11526794" cy="804648"/>
          </a:xfrm>
        </p:spPr>
        <p:txBody>
          <a:bodyPr>
            <a:normAutofit fontScale="90000"/>
          </a:bodyPr>
          <a:lstStyle/>
          <a:p>
            <a:r>
              <a:rPr lang="en-US" dirty="0"/>
              <a:t>Third generation sequencing promises longer, higher quality assemblies</a:t>
            </a:r>
          </a:p>
        </p:txBody>
      </p:sp>
      <p:sp>
        <p:nvSpPr>
          <p:cNvPr id="6" name="Rectangle 5">
            <a:extLst>
              <a:ext uri="{FF2B5EF4-FFF2-40B4-BE49-F238E27FC236}">
                <a16:creationId xmlns:a16="http://schemas.microsoft.com/office/drawing/2014/main" id="{B088E604-E253-4968-85F5-801639A7FED3}"/>
              </a:ext>
            </a:extLst>
          </p:cNvPr>
          <p:cNvSpPr/>
          <p:nvPr/>
        </p:nvSpPr>
        <p:spPr>
          <a:xfrm>
            <a:off x="1285875" y="3267074"/>
            <a:ext cx="1514475" cy="484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59543C-C97A-4AAB-830A-1C7A2DE4BF63}"/>
              </a:ext>
            </a:extLst>
          </p:cNvPr>
          <p:cNvSpPr/>
          <p:nvPr/>
        </p:nvSpPr>
        <p:spPr>
          <a:xfrm>
            <a:off x="1529461" y="3607216"/>
            <a:ext cx="632714" cy="831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5F387147-E032-F8CB-377B-A56AE4199F28}"/>
              </a:ext>
            </a:extLst>
          </p:cNvPr>
          <p:cNvGraphicFramePr>
            <a:graphicFrameLocks noGrp="1"/>
          </p:cNvGraphicFramePr>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11" name="Rectangle 10">
            <a:extLst>
              <a:ext uri="{FF2B5EF4-FFF2-40B4-BE49-F238E27FC236}">
                <a16:creationId xmlns:a16="http://schemas.microsoft.com/office/drawing/2014/main" id="{356F16FD-0EF9-CF66-B0A5-8F028F43ABA7}"/>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783C87-D1AD-9026-D191-BC105D0E9B27}"/>
              </a:ext>
            </a:extLst>
          </p:cNvPr>
          <p:cNvSpPr/>
          <p:nvPr/>
        </p:nvSpPr>
        <p:spPr>
          <a:xfrm>
            <a:off x="1966549" y="5836462"/>
            <a:ext cx="6748901" cy="42672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AEC1426-5F0A-9D18-2EB5-A0DFD99CD6AE}"/>
              </a:ext>
            </a:extLst>
          </p:cNvPr>
          <p:cNvCxnSpPr>
            <a:cxnSpLocks/>
          </p:cNvCxnSpPr>
          <p:nvPr/>
        </p:nvCxnSpPr>
        <p:spPr>
          <a:xfrm flipV="1">
            <a:off x="1966549" y="5821680"/>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9264760-42D9-D67D-A203-6D97A2C1F483}"/>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21" name="TextBox 20">
            <a:extLst>
              <a:ext uri="{FF2B5EF4-FFF2-40B4-BE49-F238E27FC236}">
                <a16:creationId xmlns:a16="http://schemas.microsoft.com/office/drawing/2014/main" id="{87AA2FE5-0BEF-5F0B-BB75-F36E59779B7A}"/>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23" name="TextBox 22">
            <a:extLst>
              <a:ext uri="{FF2B5EF4-FFF2-40B4-BE49-F238E27FC236}">
                <a16:creationId xmlns:a16="http://schemas.microsoft.com/office/drawing/2014/main" id="{F397C84C-340B-C6BF-1E66-7AECD86131BC}"/>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25" name="TextBox 24">
            <a:extLst>
              <a:ext uri="{FF2B5EF4-FFF2-40B4-BE49-F238E27FC236}">
                <a16:creationId xmlns:a16="http://schemas.microsoft.com/office/drawing/2014/main" id="{836A4234-09C1-5512-A84C-B97E8D2A8F6B}"/>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29" name="TextBox 28">
            <a:extLst>
              <a:ext uri="{FF2B5EF4-FFF2-40B4-BE49-F238E27FC236}">
                <a16:creationId xmlns:a16="http://schemas.microsoft.com/office/drawing/2014/main" id="{53E764CF-0E95-8622-D27A-C7095106ACBF}"/>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31" name="TextBox 30">
            <a:extLst>
              <a:ext uri="{FF2B5EF4-FFF2-40B4-BE49-F238E27FC236}">
                <a16:creationId xmlns:a16="http://schemas.microsoft.com/office/drawing/2014/main" id="{1E8F2687-D524-8719-81C9-8635F8623431}"/>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35" name="TextBox 34">
            <a:extLst>
              <a:ext uri="{FF2B5EF4-FFF2-40B4-BE49-F238E27FC236}">
                <a16:creationId xmlns:a16="http://schemas.microsoft.com/office/drawing/2014/main" id="{6A4971D3-D1A7-5449-9C20-8ED8B3D3F9A5}"/>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cxnSp>
        <p:nvCxnSpPr>
          <p:cNvPr id="36" name="Straight Connector 35">
            <a:extLst>
              <a:ext uri="{FF2B5EF4-FFF2-40B4-BE49-F238E27FC236}">
                <a16:creationId xmlns:a16="http://schemas.microsoft.com/office/drawing/2014/main" id="{41252783-F371-987C-5AFA-6965A6525908}"/>
              </a:ext>
            </a:extLst>
          </p:cNvPr>
          <p:cNvCxnSpPr/>
          <p:nvPr/>
        </p:nvCxnSpPr>
        <p:spPr>
          <a:xfrm flipV="1">
            <a:off x="7891735" y="5836462"/>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F544B5C-21D7-804B-C33D-7F874FBDDC84}"/>
              </a:ext>
            </a:extLst>
          </p:cNvPr>
          <p:cNvSpPr txBox="1"/>
          <p:nvPr/>
        </p:nvSpPr>
        <p:spPr>
          <a:xfrm>
            <a:off x="6920904" y="5180496"/>
            <a:ext cx="1941662" cy="646331"/>
          </a:xfrm>
          <a:prstGeom prst="rect">
            <a:avLst/>
          </a:prstGeom>
          <a:noFill/>
        </p:spPr>
        <p:txBody>
          <a:bodyPr wrap="square" rtlCol="0">
            <a:spAutoFit/>
          </a:bodyPr>
          <a:lstStyle/>
          <a:p>
            <a:pPr algn="ctr"/>
            <a:r>
              <a:rPr lang="en-US" b="1" dirty="0"/>
              <a:t>Human Genome Sequenced</a:t>
            </a:r>
          </a:p>
        </p:txBody>
      </p:sp>
      <p:cxnSp>
        <p:nvCxnSpPr>
          <p:cNvPr id="39" name="Straight Connector 38">
            <a:extLst>
              <a:ext uri="{FF2B5EF4-FFF2-40B4-BE49-F238E27FC236}">
                <a16:creationId xmlns:a16="http://schemas.microsoft.com/office/drawing/2014/main" id="{EB66C601-E870-4D1B-DEDB-EEAAD62494A4}"/>
              </a:ext>
            </a:extLst>
          </p:cNvPr>
          <p:cNvCxnSpPr/>
          <p:nvPr/>
        </p:nvCxnSpPr>
        <p:spPr>
          <a:xfrm flipV="1">
            <a:off x="8715450" y="5833084"/>
            <a:ext cx="0" cy="43134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D8C15C-6D5A-87E4-B75B-EA77D4A06C07}"/>
              </a:ext>
            </a:extLst>
          </p:cNvPr>
          <p:cNvCxnSpPr>
            <a:cxnSpLocks/>
          </p:cNvCxnSpPr>
          <p:nvPr/>
        </p:nvCxnSpPr>
        <p:spPr>
          <a:xfrm flipV="1">
            <a:off x="8714506" y="5364938"/>
            <a:ext cx="231113" cy="48209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54B1184-3E07-C7FD-DBE9-4EAC2A361ECC}"/>
              </a:ext>
            </a:extLst>
          </p:cNvPr>
          <p:cNvSpPr txBox="1"/>
          <p:nvPr/>
        </p:nvSpPr>
        <p:spPr>
          <a:xfrm>
            <a:off x="8549453" y="4986587"/>
            <a:ext cx="971880" cy="369332"/>
          </a:xfrm>
          <a:prstGeom prst="rect">
            <a:avLst/>
          </a:prstGeom>
          <a:noFill/>
        </p:spPr>
        <p:txBody>
          <a:bodyPr wrap="square" rtlCol="0">
            <a:spAutoFit/>
          </a:bodyPr>
          <a:lstStyle/>
          <a:p>
            <a:pPr algn="ctr"/>
            <a:r>
              <a:rPr lang="en-US" dirty="0"/>
              <a:t>454</a:t>
            </a:r>
          </a:p>
        </p:txBody>
      </p:sp>
      <p:cxnSp>
        <p:nvCxnSpPr>
          <p:cNvPr id="42" name="Straight Connector 41">
            <a:extLst>
              <a:ext uri="{FF2B5EF4-FFF2-40B4-BE49-F238E27FC236}">
                <a16:creationId xmlns:a16="http://schemas.microsoft.com/office/drawing/2014/main" id="{03CBA879-BE72-B37D-207A-E41B6F6E4B4A}"/>
              </a:ext>
            </a:extLst>
          </p:cNvPr>
          <p:cNvCxnSpPr>
            <a:cxnSpLocks/>
          </p:cNvCxnSpPr>
          <p:nvPr/>
        </p:nvCxnSpPr>
        <p:spPr>
          <a:xfrm flipH="1" flipV="1">
            <a:off x="8699389" y="4986587"/>
            <a:ext cx="15114" cy="92368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9F620AE-E58F-F808-EEE2-D1649CEE7956}"/>
              </a:ext>
            </a:extLst>
          </p:cNvPr>
          <p:cNvSpPr txBox="1"/>
          <p:nvPr/>
        </p:nvSpPr>
        <p:spPr>
          <a:xfrm>
            <a:off x="7607672" y="4633364"/>
            <a:ext cx="2213662" cy="369332"/>
          </a:xfrm>
          <a:prstGeom prst="rect">
            <a:avLst/>
          </a:prstGeom>
          <a:noFill/>
        </p:spPr>
        <p:txBody>
          <a:bodyPr wrap="square" rtlCol="0">
            <a:spAutoFit/>
          </a:bodyPr>
          <a:lstStyle/>
          <a:p>
            <a:pPr algn="ctr"/>
            <a:r>
              <a:rPr lang="en-US" dirty="0" err="1"/>
              <a:t>Solexa</a:t>
            </a:r>
            <a:r>
              <a:rPr lang="en-US" dirty="0"/>
              <a:t> (now Illumina)</a:t>
            </a:r>
          </a:p>
        </p:txBody>
      </p:sp>
      <p:cxnSp>
        <p:nvCxnSpPr>
          <p:cNvPr id="44" name="Straight Connector 43">
            <a:extLst>
              <a:ext uri="{FF2B5EF4-FFF2-40B4-BE49-F238E27FC236}">
                <a16:creationId xmlns:a16="http://schemas.microsoft.com/office/drawing/2014/main" id="{8250F804-1B46-FE0F-3717-8D4B4A65957C}"/>
              </a:ext>
            </a:extLst>
          </p:cNvPr>
          <p:cNvCxnSpPr/>
          <p:nvPr/>
        </p:nvCxnSpPr>
        <p:spPr>
          <a:xfrm flipV="1">
            <a:off x="8907519" y="5842000"/>
            <a:ext cx="0" cy="43134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8FA4DA2-946F-0C22-13BF-685FBA5CF801}"/>
              </a:ext>
            </a:extLst>
          </p:cNvPr>
          <p:cNvCxnSpPr>
            <a:cxnSpLocks/>
          </p:cNvCxnSpPr>
          <p:nvPr/>
        </p:nvCxnSpPr>
        <p:spPr>
          <a:xfrm flipV="1">
            <a:off x="8904346" y="5587437"/>
            <a:ext cx="254520" cy="258986"/>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5534365-6D03-6BCD-F5B0-A38F68510EB4}"/>
              </a:ext>
            </a:extLst>
          </p:cNvPr>
          <p:cNvSpPr txBox="1"/>
          <p:nvPr/>
        </p:nvSpPr>
        <p:spPr>
          <a:xfrm>
            <a:off x="8945619" y="5301699"/>
            <a:ext cx="971880" cy="369332"/>
          </a:xfrm>
          <a:prstGeom prst="rect">
            <a:avLst/>
          </a:prstGeom>
          <a:noFill/>
        </p:spPr>
        <p:txBody>
          <a:bodyPr wrap="square" rtlCol="0">
            <a:spAutoFit/>
          </a:bodyPr>
          <a:lstStyle/>
          <a:p>
            <a:pPr algn="ctr"/>
            <a:r>
              <a:rPr lang="en-US" dirty="0" err="1"/>
              <a:t>SOLiD</a:t>
            </a:r>
            <a:endParaRPr lang="en-US" dirty="0"/>
          </a:p>
        </p:txBody>
      </p:sp>
      <p:cxnSp>
        <p:nvCxnSpPr>
          <p:cNvPr id="47" name="Straight Connector 46">
            <a:extLst>
              <a:ext uri="{FF2B5EF4-FFF2-40B4-BE49-F238E27FC236}">
                <a16:creationId xmlns:a16="http://schemas.microsoft.com/office/drawing/2014/main" id="{8B28FC19-EAF2-AB21-07AA-107091EE88DF}"/>
              </a:ext>
            </a:extLst>
          </p:cNvPr>
          <p:cNvCxnSpPr/>
          <p:nvPr/>
        </p:nvCxnSpPr>
        <p:spPr>
          <a:xfrm flipV="1">
            <a:off x="9561077" y="5843270"/>
            <a:ext cx="0" cy="43134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F62207C8-76D5-7623-D4BF-2A1D505B395E}"/>
              </a:ext>
            </a:extLst>
          </p:cNvPr>
          <p:cNvSpPr/>
          <p:nvPr/>
        </p:nvSpPr>
        <p:spPr>
          <a:xfrm>
            <a:off x="8715455" y="5836070"/>
            <a:ext cx="1089208" cy="422857"/>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3AB56B4C-BB02-D881-A56E-242260D535BE}"/>
              </a:ext>
            </a:extLst>
          </p:cNvPr>
          <p:cNvCxnSpPr>
            <a:cxnSpLocks/>
          </p:cNvCxnSpPr>
          <p:nvPr/>
        </p:nvCxnSpPr>
        <p:spPr>
          <a:xfrm flipV="1">
            <a:off x="9561077" y="5104913"/>
            <a:ext cx="397695" cy="731157"/>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53BBCBD-D721-E21A-1D18-3F3984CAD5D2}"/>
              </a:ext>
            </a:extLst>
          </p:cNvPr>
          <p:cNvSpPr txBox="1"/>
          <p:nvPr/>
        </p:nvSpPr>
        <p:spPr>
          <a:xfrm>
            <a:off x="9804663" y="4759080"/>
            <a:ext cx="1242438" cy="369332"/>
          </a:xfrm>
          <a:prstGeom prst="rect">
            <a:avLst/>
          </a:prstGeom>
          <a:noFill/>
        </p:spPr>
        <p:txBody>
          <a:bodyPr wrap="square" rtlCol="0">
            <a:spAutoFit/>
          </a:bodyPr>
          <a:lstStyle/>
          <a:p>
            <a:pPr algn="ctr"/>
            <a:r>
              <a:rPr lang="en-US" dirty="0"/>
              <a:t>Ion Torrent</a:t>
            </a:r>
          </a:p>
        </p:txBody>
      </p:sp>
      <p:cxnSp>
        <p:nvCxnSpPr>
          <p:cNvPr id="57" name="Straight Connector 56">
            <a:extLst>
              <a:ext uri="{FF2B5EF4-FFF2-40B4-BE49-F238E27FC236}">
                <a16:creationId xmlns:a16="http://schemas.microsoft.com/office/drawing/2014/main" id="{43A8168B-8848-0FBE-3089-8DED7A895720}"/>
              </a:ext>
            </a:extLst>
          </p:cNvPr>
          <p:cNvCxnSpPr>
            <a:cxnSpLocks/>
          </p:cNvCxnSpPr>
          <p:nvPr/>
        </p:nvCxnSpPr>
        <p:spPr>
          <a:xfrm flipV="1">
            <a:off x="9804663" y="5293451"/>
            <a:ext cx="348810" cy="54854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E17F57A1-A2E0-8222-4B33-49BD3AECB4F1}"/>
              </a:ext>
            </a:extLst>
          </p:cNvPr>
          <p:cNvSpPr txBox="1"/>
          <p:nvPr/>
        </p:nvSpPr>
        <p:spPr>
          <a:xfrm>
            <a:off x="10011365" y="5016027"/>
            <a:ext cx="1448690" cy="369332"/>
          </a:xfrm>
          <a:prstGeom prst="rect">
            <a:avLst/>
          </a:prstGeom>
          <a:noFill/>
        </p:spPr>
        <p:txBody>
          <a:bodyPr wrap="square" rtlCol="0">
            <a:spAutoFit/>
          </a:bodyPr>
          <a:lstStyle/>
          <a:p>
            <a:pPr algn="ctr"/>
            <a:r>
              <a:rPr lang="en-US" dirty="0"/>
              <a:t>PacBio SMRT</a:t>
            </a:r>
          </a:p>
        </p:txBody>
      </p:sp>
      <p:cxnSp>
        <p:nvCxnSpPr>
          <p:cNvPr id="59" name="Straight Connector 58">
            <a:extLst>
              <a:ext uri="{FF2B5EF4-FFF2-40B4-BE49-F238E27FC236}">
                <a16:creationId xmlns:a16="http://schemas.microsoft.com/office/drawing/2014/main" id="{12349850-233A-5F69-32E0-38D45CB1FDE7}"/>
              </a:ext>
            </a:extLst>
          </p:cNvPr>
          <p:cNvCxnSpPr/>
          <p:nvPr/>
        </p:nvCxnSpPr>
        <p:spPr>
          <a:xfrm flipV="1">
            <a:off x="9804663" y="5842609"/>
            <a:ext cx="0" cy="431342"/>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383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63B2-A0D5-4C82-877F-ED8AF78336E6}"/>
              </a:ext>
            </a:extLst>
          </p:cNvPr>
          <p:cNvSpPr>
            <a:spLocks noGrp="1"/>
          </p:cNvSpPr>
          <p:nvPr>
            <p:ph type="title"/>
          </p:nvPr>
        </p:nvSpPr>
        <p:spPr>
          <a:xfrm>
            <a:off x="191264" y="294030"/>
            <a:ext cx="11526794" cy="804648"/>
          </a:xfrm>
        </p:spPr>
        <p:txBody>
          <a:bodyPr>
            <a:normAutofit/>
          </a:bodyPr>
          <a:lstStyle/>
          <a:p>
            <a:r>
              <a:rPr lang="en-US" dirty="0"/>
              <a:t>PacBio single molecule real-time sequencing (SMRT)</a:t>
            </a:r>
          </a:p>
        </p:txBody>
      </p:sp>
      <p:sp>
        <p:nvSpPr>
          <p:cNvPr id="6" name="Rectangle 5">
            <a:extLst>
              <a:ext uri="{FF2B5EF4-FFF2-40B4-BE49-F238E27FC236}">
                <a16:creationId xmlns:a16="http://schemas.microsoft.com/office/drawing/2014/main" id="{B088E604-E253-4968-85F5-801639A7FED3}"/>
              </a:ext>
            </a:extLst>
          </p:cNvPr>
          <p:cNvSpPr/>
          <p:nvPr/>
        </p:nvSpPr>
        <p:spPr>
          <a:xfrm>
            <a:off x="1285875" y="3267074"/>
            <a:ext cx="1514475" cy="484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59543C-C97A-4AAB-830A-1C7A2DE4BF63}"/>
              </a:ext>
            </a:extLst>
          </p:cNvPr>
          <p:cNvSpPr/>
          <p:nvPr/>
        </p:nvSpPr>
        <p:spPr>
          <a:xfrm>
            <a:off x="1529461" y="3607216"/>
            <a:ext cx="632714" cy="831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61E9D6-CAFF-42CF-84AC-18F3EE43EA39}"/>
              </a:ext>
            </a:extLst>
          </p:cNvPr>
          <p:cNvSpPr/>
          <p:nvPr/>
        </p:nvSpPr>
        <p:spPr>
          <a:xfrm>
            <a:off x="545266" y="1049320"/>
            <a:ext cx="205230" cy="169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BAAAD5BE-D2A3-409E-845F-5C02A00C1F16}"/>
              </a:ext>
            </a:extLst>
          </p:cNvPr>
          <p:cNvPicPr>
            <a:picLocks noChangeAspect="1"/>
          </p:cNvPicPr>
          <p:nvPr/>
        </p:nvPicPr>
        <p:blipFill>
          <a:blip r:embed="rId3"/>
          <a:stretch>
            <a:fillRect/>
          </a:stretch>
        </p:blipFill>
        <p:spPr>
          <a:xfrm>
            <a:off x="1514811" y="1262862"/>
            <a:ext cx="3068952" cy="3753449"/>
          </a:xfrm>
          <a:prstGeom prst="rect">
            <a:avLst/>
          </a:prstGeom>
        </p:spPr>
      </p:pic>
      <p:sp>
        <p:nvSpPr>
          <p:cNvPr id="47" name="TextBox 46">
            <a:extLst>
              <a:ext uri="{FF2B5EF4-FFF2-40B4-BE49-F238E27FC236}">
                <a16:creationId xmlns:a16="http://schemas.microsoft.com/office/drawing/2014/main" id="{D10067BC-9732-40D1-9417-7839FB98CE1F}"/>
              </a:ext>
            </a:extLst>
          </p:cNvPr>
          <p:cNvSpPr txBox="1"/>
          <p:nvPr/>
        </p:nvSpPr>
        <p:spPr>
          <a:xfrm>
            <a:off x="5954661" y="1413684"/>
            <a:ext cx="5513898"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Affix the </a:t>
            </a:r>
            <a:r>
              <a:rPr lang="en-US" sz="2400" i="1" dirty="0"/>
              <a:t>polymerase</a:t>
            </a:r>
            <a:r>
              <a:rPr lang="en-US" sz="2400" dirty="0"/>
              <a:t> to the bottom of a well, the diameter of which is smaller than the wavelength of light emitted by the fluorescent dNTPs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PacBio has two modes (CLR and HiFi) which you will hear about later!</a:t>
            </a:r>
          </a:p>
        </p:txBody>
      </p:sp>
      <p:graphicFrame>
        <p:nvGraphicFramePr>
          <p:cNvPr id="15" name="Table 14">
            <a:extLst>
              <a:ext uri="{FF2B5EF4-FFF2-40B4-BE49-F238E27FC236}">
                <a16:creationId xmlns:a16="http://schemas.microsoft.com/office/drawing/2014/main" id="{AD0035B0-7C89-C54E-95D4-ACA3D7CACE6F}"/>
              </a:ext>
            </a:extLst>
          </p:cNvPr>
          <p:cNvGraphicFramePr>
            <a:graphicFrameLocks noGrp="1"/>
          </p:cNvGraphicFramePr>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16" name="Rectangle 15">
            <a:extLst>
              <a:ext uri="{FF2B5EF4-FFF2-40B4-BE49-F238E27FC236}">
                <a16:creationId xmlns:a16="http://schemas.microsoft.com/office/drawing/2014/main" id="{DBD07D71-C6FB-9C56-ACEF-3A2E976E769C}"/>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6B1553B-60E5-5CCF-6062-8F4939F5641B}"/>
              </a:ext>
            </a:extLst>
          </p:cNvPr>
          <p:cNvSpPr/>
          <p:nvPr/>
        </p:nvSpPr>
        <p:spPr>
          <a:xfrm>
            <a:off x="1966549" y="5836462"/>
            <a:ext cx="6748901" cy="42672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35379D5-7D89-20F6-EF38-0EC758E6A818}"/>
              </a:ext>
            </a:extLst>
          </p:cNvPr>
          <p:cNvCxnSpPr>
            <a:cxnSpLocks/>
          </p:cNvCxnSpPr>
          <p:nvPr/>
        </p:nvCxnSpPr>
        <p:spPr>
          <a:xfrm flipV="1">
            <a:off x="1966549" y="5821680"/>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CB05B6B-755E-89E2-0340-BBF5538E7528}"/>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29" name="TextBox 28">
            <a:extLst>
              <a:ext uri="{FF2B5EF4-FFF2-40B4-BE49-F238E27FC236}">
                <a16:creationId xmlns:a16="http://schemas.microsoft.com/office/drawing/2014/main" id="{A1ED9AC1-C023-8D2F-D155-0703CDF92B88}"/>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31" name="TextBox 30">
            <a:extLst>
              <a:ext uri="{FF2B5EF4-FFF2-40B4-BE49-F238E27FC236}">
                <a16:creationId xmlns:a16="http://schemas.microsoft.com/office/drawing/2014/main" id="{4807689E-9CBA-5B0C-A6FD-FFD12279FCA5}"/>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35" name="TextBox 34">
            <a:extLst>
              <a:ext uri="{FF2B5EF4-FFF2-40B4-BE49-F238E27FC236}">
                <a16:creationId xmlns:a16="http://schemas.microsoft.com/office/drawing/2014/main" id="{10D00CFD-FBEA-C709-B2FF-BE6658DF1B49}"/>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36" name="TextBox 35">
            <a:extLst>
              <a:ext uri="{FF2B5EF4-FFF2-40B4-BE49-F238E27FC236}">
                <a16:creationId xmlns:a16="http://schemas.microsoft.com/office/drawing/2014/main" id="{EDA20F86-FC21-5997-04FD-81A8ADD47A20}"/>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38" name="TextBox 37">
            <a:extLst>
              <a:ext uri="{FF2B5EF4-FFF2-40B4-BE49-F238E27FC236}">
                <a16:creationId xmlns:a16="http://schemas.microsoft.com/office/drawing/2014/main" id="{7CB283F5-88EA-1E49-9253-4A4C616CCC80}"/>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41" name="TextBox 40">
            <a:extLst>
              <a:ext uri="{FF2B5EF4-FFF2-40B4-BE49-F238E27FC236}">
                <a16:creationId xmlns:a16="http://schemas.microsoft.com/office/drawing/2014/main" id="{DC7307F1-092F-0034-B158-05C529AEADC6}"/>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cxnSp>
        <p:nvCxnSpPr>
          <p:cNvPr id="42" name="Straight Connector 41">
            <a:extLst>
              <a:ext uri="{FF2B5EF4-FFF2-40B4-BE49-F238E27FC236}">
                <a16:creationId xmlns:a16="http://schemas.microsoft.com/office/drawing/2014/main" id="{27F7501D-0C43-713D-A313-ED10AABBFBC7}"/>
              </a:ext>
            </a:extLst>
          </p:cNvPr>
          <p:cNvCxnSpPr/>
          <p:nvPr/>
        </p:nvCxnSpPr>
        <p:spPr>
          <a:xfrm flipV="1">
            <a:off x="7891735" y="5836462"/>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EEAA96A-D907-11B8-7453-9510DC1DB42B}"/>
              </a:ext>
            </a:extLst>
          </p:cNvPr>
          <p:cNvSpPr txBox="1"/>
          <p:nvPr/>
        </p:nvSpPr>
        <p:spPr>
          <a:xfrm>
            <a:off x="6920904" y="5180496"/>
            <a:ext cx="1941662" cy="646331"/>
          </a:xfrm>
          <a:prstGeom prst="rect">
            <a:avLst/>
          </a:prstGeom>
          <a:noFill/>
        </p:spPr>
        <p:txBody>
          <a:bodyPr wrap="square" rtlCol="0">
            <a:spAutoFit/>
          </a:bodyPr>
          <a:lstStyle/>
          <a:p>
            <a:pPr algn="ctr"/>
            <a:r>
              <a:rPr lang="en-US" b="1" dirty="0"/>
              <a:t>Human Genome Sequenced</a:t>
            </a:r>
          </a:p>
        </p:txBody>
      </p:sp>
      <p:cxnSp>
        <p:nvCxnSpPr>
          <p:cNvPr id="44" name="Straight Connector 43">
            <a:extLst>
              <a:ext uri="{FF2B5EF4-FFF2-40B4-BE49-F238E27FC236}">
                <a16:creationId xmlns:a16="http://schemas.microsoft.com/office/drawing/2014/main" id="{93180A31-EC59-7A72-C231-90C8C66EC6CE}"/>
              </a:ext>
            </a:extLst>
          </p:cNvPr>
          <p:cNvCxnSpPr/>
          <p:nvPr/>
        </p:nvCxnSpPr>
        <p:spPr>
          <a:xfrm flipV="1">
            <a:off x="8715450" y="5833084"/>
            <a:ext cx="0" cy="43134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3494B7-B62B-5A64-1114-724489B562B4}"/>
              </a:ext>
            </a:extLst>
          </p:cNvPr>
          <p:cNvCxnSpPr>
            <a:cxnSpLocks/>
          </p:cNvCxnSpPr>
          <p:nvPr/>
        </p:nvCxnSpPr>
        <p:spPr>
          <a:xfrm flipV="1">
            <a:off x="8714506" y="5364938"/>
            <a:ext cx="231113" cy="48209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295910E-2F8F-E135-4F17-F6FF6602F5F1}"/>
              </a:ext>
            </a:extLst>
          </p:cNvPr>
          <p:cNvSpPr txBox="1"/>
          <p:nvPr/>
        </p:nvSpPr>
        <p:spPr>
          <a:xfrm>
            <a:off x="8549453" y="4986587"/>
            <a:ext cx="971880" cy="369332"/>
          </a:xfrm>
          <a:prstGeom prst="rect">
            <a:avLst/>
          </a:prstGeom>
          <a:noFill/>
        </p:spPr>
        <p:txBody>
          <a:bodyPr wrap="square" rtlCol="0">
            <a:spAutoFit/>
          </a:bodyPr>
          <a:lstStyle/>
          <a:p>
            <a:pPr algn="ctr"/>
            <a:r>
              <a:rPr lang="en-US" dirty="0"/>
              <a:t>454</a:t>
            </a:r>
          </a:p>
        </p:txBody>
      </p:sp>
      <p:cxnSp>
        <p:nvCxnSpPr>
          <p:cNvPr id="49" name="Straight Connector 48">
            <a:extLst>
              <a:ext uri="{FF2B5EF4-FFF2-40B4-BE49-F238E27FC236}">
                <a16:creationId xmlns:a16="http://schemas.microsoft.com/office/drawing/2014/main" id="{B3F42142-08B4-458A-3622-DF21B8FC6169}"/>
              </a:ext>
            </a:extLst>
          </p:cNvPr>
          <p:cNvCxnSpPr>
            <a:cxnSpLocks/>
          </p:cNvCxnSpPr>
          <p:nvPr/>
        </p:nvCxnSpPr>
        <p:spPr>
          <a:xfrm flipH="1" flipV="1">
            <a:off x="8699389" y="4986587"/>
            <a:ext cx="15114" cy="92368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CAAEE6BE-C5D5-6FDD-43D4-97BC1F7DDC59}"/>
              </a:ext>
            </a:extLst>
          </p:cNvPr>
          <p:cNvSpPr txBox="1"/>
          <p:nvPr/>
        </p:nvSpPr>
        <p:spPr>
          <a:xfrm>
            <a:off x="7607672" y="4633364"/>
            <a:ext cx="2213662" cy="369332"/>
          </a:xfrm>
          <a:prstGeom prst="rect">
            <a:avLst/>
          </a:prstGeom>
          <a:noFill/>
        </p:spPr>
        <p:txBody>
          <a:bodyPr wrap="square" rtlCol="0">
            <a:spAutoFit/>
          </a:bodyPr>
          <a:lstStyle/>
          <a:p>
            <a:pPr algn="ctr"/>
            <a:r>
              <a:rPr lang="en-US" dirty="0" err="1"/>
              <a:t>Solexa</a:t>
            </a:r>
            <a:r>
              <a:rPr lang="en-US" dirty="0"/>
              <a:t> (now Illumina)</a:t>
            </a:r>
          </a:p>
        </p:txBody>
      </p:sp>
      <p:cxnSp>
        <p:nvCxnSpPr>
          <p:cNvPr id="51" name="Straight Connector 50">
            <a:extLst>
              <a:ext uri="{FF2B5EF4-FFF2-40B4-BE49-F238E27FC236}">
                <a16:creationId xmlns:a16="http://schemas.microsoft.com/office/drawing/2014/main" id="{546646D4-2018-496F-CD30-5C88CA5F0A2B}"/>
              </a:ext>
            </a:extLst>
          </p:cNvPr>
          <p:cNvCxnSpPr/>
          <p:nvPr/>
        </p:nvCxnSpPr>
        <p:spPr>
          <a:xfrm flipV="1">
            <a:off x="8907519" y="5842000"/>
            <a:ext cx="0" cy="43134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FCF61B7-8151-EFDA-2273-938E3A08138F}"/>
              </a:ext>
            </a:extLst>
          </p:cNvPr>
          <p:cNvCxnSpPr>
            <a:cxnSpLocks/>
          </p:cNvCxnSpPr>
          <p:nvPr/>
        </p:nvCxnSpPr>
        <p:spPr>
          <a:xfrm flipV="1">
            <a:off x="8904346" y="5587437"/>
            <a:ext cx="254520" cy="258986"/>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042E166-E6B5-42F0-4234-26CD18AE7BDE}"/>
              </a:ext>
            </a:extLst>
          </p:cNvPr>
          <p:cNvSpPr txBox="1"/>
          <p:nvPr/>
        </p:nvSpPr>
        <p:spPr>
          <a:xfrm>
            <a:off x="8945619" y="5301699"/>
            <a:ext cx="971880" cy="369332"/>
          </a:xfrm>
          <a:prstGeom prst="rect">
            <a:avLst/>
          </a:prstGeom>
          <a:noFill/>
        </p:spPr>
        <p:txBody>
          <a:bodyPr wrap="square" rtlCol="0">
            <a:spAutoFit/>
          </a:bodyPr>
          <a:lstStyle/>
          <a:p>
            <a:pPr algn="ctr"/>
            <a:r>
              <a:rPr lang="en-US" dirty="0" err="1"/>
              <a:t>SOLiD</a:t>
            </a:r>
            <a:endParaRPr lang="en-US" dirty="0"/>
          </a:p>
        </p:txBody>
      </p:sp>
      <p:cxnSp>
        <p:nvCxnSpPr>
          <p:cNvPr id="54" name="Straight Connector 53">
            <a:extLst>
              <a:ext uri="{FF2B5EF4-FFF2-40B4-BE49-F238E27FC236}">
                <a16:creationId xmlns:a16="http://schemas.microsoft.com/office/drawing/2014/main" id="{CFC4911E-574B-2F92-5188-56503AE5A098}"/>
              </a:ext>
            </a:extLst>
          </p:cNvPr>
          <p:cNvCxnSpPr/>
          <p:nvPr/>
        </p:nvCxnSpPr>
        <p:spPr>
          <a:xfrm flipV="1">
            <a:off x="9561077" y="5843270"/>
            <a:ext cx="0" cy="43134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2D5319A-798A-8998-9B29-1B23A5F7B394}"/>
              </a:ext>
            </a:extLst>
          </p:cNvPr>
          <p:cNvCxnSpPr>
            <a:cxnSpLocks/>
          </p:cNvCxnSpPr>
          <p:nvPr/>
        </p:nvCxnSpPr>
        <p:spPr>
          <a:xfrm flipV="1">
            <a:off x="9561077" y="5448428"/>
            <a:ext cx="490939" cy="38764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EB398B8-CDFD-C97D-919B-CF2D8CC30975}"/>
              </a:ext>
            </a:extLst>
          </p:cNvPr>
          <p:cNvSpPr txBox="1"/>
          <p:nvPr/>
        </p:nvSpPr>
        <p:spPr>
          <a:xfrm>
            <a:off x="9806546" y="5059143"/>
            <a:ext cx="1242438" cy="369332"/>
          </a:xfrm>
          <a:prstGeom prst="rect">
            <a:avLst/>
          </a:prstGeom>
          <a:noFill/>
        </p:spPr>
        <p:txBody>
          <a:bodyPr wrap="square" rtlCol="0">
            <a:spAutoFit/>
          </a:bodyPr>
          <a:lstStyle/>
          <a:p>
            <a:pPr algn="ctr"/>
            <a:r>
              <a:rPr lang="en-US" dirty="0"/>
              <a:t>Ion Torrent</a:t>
            </a:r>
          </a:p>
        </p:txBody>
      </p:sp>
      <p:sp>
        <p:nvSpPr>
          <p:cNvPr id="57" name="Rectangle 56">
            <a:extLst>
              <a:ext uri="{FF2B5EF4-FFF2-40B4-BE49-F238E27FC236}">
                <a16:creationId xmlns:a16="http://schemas.microsoft.com/office/drawing/2014/main" id="{83B6A75C-89C8-DA27-4607-097EF0C9E12F}"/>
              </a:ext>
            </a:extLst>
          </p:cNvPr>
          <p:cNvSpPr/>
          <p:nvPr/>
        </p:nvSpPr>
        <p:spPr>
          <a:xfrm>
            <a:off x="8715455" y="5836070"/>
            <a:ext cx="1089208" cy="422857"/>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514B6098-2292-38B5-89AE-65E4A456EFCF}"/>
              </a:ext>
            </a:extLst>
          </p:cNvPr>
          <p:cNvCxnSpPr/>
          <p:nvPr/>
        </p:nvCxnSpPr>
        <p:spPr>
          <a:xfrm flipV="1">
            <a:off x="9804663" y="5842609"/>
            <a:ext cx="0" cy="431342"/>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CD7E99E-254C-8891-6B19-DBC9CAB5A50A}"/>
              </a:ext>
            </a:extLst>
          </p:cNvPr>
          <p:cNvCxnSpPr>
            <a:cxnSpLocks/>
          </p:cNvCxnSpPr>
          <p:nvPr/>
        </p:nvCxnSpPr>
        <p:spPr>
          <a:xfrm flipV="1">
            <a:off x="9804663" y="5528750"/>
            <a:ext cx="468515" cy="31325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8C2529F-1254-7B65-FDD0-093F54B110FF}"/>
              </a:ext>
            </a:extLst>
          </p:cNvPr>
          <p:cNvSpPr txBox="1"/>
          <p:nvPr/>
        </p:nvSpPr>
        <p:spPr>
          <a:xfrm>
            <a:off x="10194630" y="5316043"/>
            <a:ext cx="1448690" cy="369332"/>
          </a:xfrm>
          <a:prstGeom prst="rect">
            <a:avLst/>
          </a:prstGeom>
          <a:noFill/>
        </p:spPr>
        <p:txBody>
          <a:bodyPr wrap="square" rtlCol="0">
            <a:spAutoFit/>
          </a:bodyPr>
          <a:lstStyle/>
          <a:p>
            <a:pPr algn="ctr"/>
            <a:r>
              <a:rPr lang="en-US" dirty="0"/>
              <a:t>PacBio SMRT</a:t>
            </a:r>
          </a:p>
        </p:txBody>
      </p:sp>
    </p:spTree>
    <p:extLst>
      <p:ext uri="{BB962C8B-B14F-4D97-AF65-F5344CB8AC3E}">
        <p14:creationId xmlns:p14="http://schemas.microsoft.com/office/powerpoint/2010/main" val="3036759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D731BC0B-E8BC-4584-B80D-E18604296DDF}"/>
              </a:ext>
            </a:extLst>
          </p:cNvPr>
          <p:cNvGraphicFramePr>
            <a:graphicFrameLocks noGrp="1"/>
          </p:cNvGraphicFramePr>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17" name="Rectangle 16">
            <a:extLst>
              <a:ext uri="{FF2B5EF4-FFF2-40B4-BE49-F238E27FC236}">
                <a16:creationId xmlns:a16="http://schemas.microsoft.com/office/drawing/2014/main" id="{D898F9F2-C5CE-44AD-9774-82CE0AB52EB5}"/>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2776789-A85C-4AAF-A65E-2E1444BD1C66}"/>
              </a:ext>
            </a:extLst>
          </p:cNvPr>
          <p:cNvSpPr/>
          <p:nvPr/>
        </p:nvSpPr>
        <p:spPr>
          <a:xfrm>
            <a:off x="1966549" y="5836462"/>
            <a:ext cx="6748901" cy="42672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3B204F3C-1A02-4B15-8A4F-7BF227925C5A}"/>
              </a:ext>
            </a:extLst>
          </p:cNvPr>
          <p:cNvCxnSpPr>
            <a:cxnSpLocks/>
          </p:cNvCxnSpPr>
          <p:nvPr/>
        </p:nvCxnSpPr>
        <p:spPr>
          <a:xfrm flipV="1">
            <a:off x="1966549" y="5821680"/>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E4963B2-A0D5-4C82-877F-ED8AF78336E6}"/>
              </a:ext>
            </a:extLst>
          </p:cNvPr>
          <p:cNvSpPr>
            <a:spLocks noGrp="1"/>
          </p:cNvSpPr>
          <p:nvPr>
            <p:ph type="title"/>
          </p:nvPr>
        </p:nvSpPr>
        <p:spPr>
          <a:xfrm>
            <a:off x="191264" y="294030"/>
            <a:ext cx="11526794" cy="804648"/>
          </a:xfrm>
        </p:spPr>
        <p:txBody>
          <a:bodyPr>
            <a:normAutofit/>
          </a:bodyPr>
          <a:lstStyle/>
          <a:p>
            <a:r>
              <a:rPr lang="en-US" dirty="0"/>
              <a:t>Oxford Nanopore</a:t>
            </a:r>
          </a:p>
        </p:txBody>
      </p:sp>
      <p:sp>
        <p:nvSpPr>
          <p:cNvPr id="20" name="TextBox 19">
            <a:extLst>
              <a:ext uri="{FF2B5EF4-FFF2-40B4-BE49-F238E27FC236}">
                <a16:creationId xmlns:a16="http://schemas.microsoft.com/office/drawing/2014/main" id="{AC586187-6D4C-4631-912A-94EA78315FC4}"/>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22" name="TextBox 21">
            <a:extLst>
              <a:ext uri="{FF2B5EF4-FFF2-40B4-BE49-F238E27FC236}">
                <a16:creationId xmlns:a16="http://schemas.microsoft.com/office/drawing/2014/main" id="{DA07F695-5087-4025-BD2B-8856901C3F1E}"/>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24" name="TextBox 23">
            <a:extLst>
              <a:ext uri="{FF2B5EF4-FFF2-40B4-BE49-F238E27FC236}">
                <a16:creationId xmlns:a16="http://schemas.microsoft.com/office/drawing/2014/main" id="{B9F8172C-6939-42AE-8CDB-FD0C931BE831}"/>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26" name="TextBox 25">
            <a:extLst>
              <a:ext uri="{FF2B5EF4-FFF2-40B4-BE49-F238E27FC236}">
                <a16:creationId xmlns:a16="http://schemas.microsoft.com/office/drawing/2014/main" id="{3AC80189-3EF4-4923-9B52-0103488BA8AA}"/>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28" name="TextBox 27">
            <a:extLst>
              <a:ext uri="{FF2B5EF4-FFF2-40B4-BE49-F238E27FC236}">
                <a16:creationId xmlns:a16="http://schemas.microsoft.com/office/drawing/2014/main" id="{A39C79F9-F133-4C7C-871B-36716C13DA9A}"/>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30" name="TextBox 29">
            <a:extLst>
              <a:ext uri="{FF2B5EF4-FFF2-40B4-BE49-F238E27FC236}">
                <a16:creationId xmlns:a16="http://schemas.microsoft.com/office/drawing/2014/main" id="{C345593B-D6BF-472D-A64B-CBADC0F7C9FD}"/>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33" name="TextBox 32">
            <a:extLst>
              <a:ext uri="{FF2B5EF4-FFF2-40B4-BE49-F238E27FC236}">
                <a16:creationId xmlns:a16="http://schemas.microsoft.com/office/drawing/2014/main" id="{564E5F77-FCE5-4FBC-A673-0CBBABC1718D}"/>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cxnSp>
        <p:nvCxnSpPr>
          <p:cNvPr id="19" name="Straight Connector 18">
            <a:extLst>
              <a:ext uri="{FF2B5EF4-FFF2-40B4-BE49-F238E27FC236}">
                <a16:creationId xmlns:a16="http://schemas.microsoft.com/office/drawing/2014/main" id="{FB9E3FE5-FDE6-436E-9C3D-B33D4376F949}"/>
              </a:ext>
            </a:extLst>
          </p:cNvPr>
          <p:cNvCxnSpPr/>
          <p:nvPr/>
        </p:nvCxnSpPr>
        <p:spPr>
          <a:xfrm flipV="1">
            <a:off x="7891735" y="5836462"/>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3680C0A-FC05-4FB9-B9BE-F22942A176A3}"/>
              </a:ext>
            </a:extLst>
          </p:cNvPr>
          <p:cNvSpPr txBox="1"/>
          <p:nvPr/>
        </p:nvSpPr>
        <p:spPr>
          <a:xfrm>
            <a:off x="6920904" y="5180496"/>
            <a:ext cx="1941662" cy="646331"/>
          </a:xfrm>
          <a:prstGeom prst="rect">
            <a:avLst/>
          </a:prstGeom>
          <a:noFill/>
        </p:spPr>
        <p:txBody>
          <a:bodyPr wrap="square" rtlCol="0">
            <a:spAutoFit/>
          </a:bodyPr>
          <a:lstStyle/>
          <a:p>
            <a:pPr algn="ctr"/>
            <a:r>
              <a:rPr lang="en-US" b="1" dirty="0"/>
              <a:t>Human Genome Sequenced</a:t>
            </a:r>
          </a:p>
        </p:txBody>
      </p:sp>
      <p:sp>
        <p:nvSpPr>
          <p:cNvPr id="3" name="Rectangle 2">
            <a:extLst>
              <a:ext uri="{FF2B5EF4-FFF2-40B4-BE49-F238E27FC236}">
                <a16:creationId xmlns:a16="http://schemas.microsoft.com/office/drawing/2014/main" id="{54E2E3DC-3349-44C6-BBCA-3D23F320FE5B}"/>
              </a:ext>
            </a:extLst>
          </p:cNvPr>
          <p:cNvSpPr/>
          <p:nvPr/>
        </p:nvSpPr>
        <p:spPr>
          <a:xfrm>
            <a:off x="8715455" y="5836070"/>
            <a:ext cx="1089208" cy="422857"/>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13E0D8E6-320C-40D0-BD77-8E2F60E230B2}"/>
              </a:ext>
            </a:extLst>
          </p:cNvPr>
          <p:cNvCxnSpPr/>
          <p:nvPr/>
        </p:nvCxnSpPr>
        <p:spPr>
          <a:xfrm flipV="1">
            <a:off x="8715450" y="5833084"/>
            <a:ext cx="0" cy="43134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2561620-E118-4F1E-902A-B42DEA1F6689}"/>
              </a:ext>
            </a:extLst>
          </p:cNvPr>
          <p:cNvCxnSpPr>
            <a:cxnSpLocks/>
          </p:cNvCxnSpPr>
          <p:nvPr/>
        </p:nvCxnSpPr>
        <p:spPr>
          <a:xfrm flipV="1">
            <a:off x="8714506" y="5364938"/>
            <a:ext cx="231113" cy="48209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4E94F9A-E0C9-4676-9FFA-1056004E9403}"/>
              </a:ext>
            </a:extLst>
          </p:cNvPr>
          <p:cNvSpPr txBox="1"/>
          <p:nvPr/>
        </p:nvSpPr>
        <p:spPr>
          <a:xfrm>
            <a:off x="8549453" y="4986587"/>
            <a:ext cx="971880" cy="369332"/>
          </a:xfrm>
          <a:prstGeom prst="rect">
            <a:avLst/>
          </a:prstGeom>
          <a:noFill/>
        </p:spPr>
        <p:txBody>
          <a:bodyPr wrap="square" rtlCol="0">
            <a:spAutoFit/>
          </a:bodyPr>
          <a:lstStyle/>
          <a:p>
            <a:pPr algn="ctr"/>
            <a:r>
              <a:rPr lang="en-US" dirty="0"/>
              <a:t>454</a:t>
            </a:r>
          </a:p>
        </p:txBody>
      </p:sp>
      <p:cxnSp>
        <p:nvCxnSpPr>
          <p:cNvPr id="27" name="Straight Connector 26">
            <a:extLst>
              <a:ext uri="{FF2B5EF4-FFF2-40B4-BE49-F238E27FC236}">
                <a16:creationId xmlns:a16="http://schemas.microsoft.com/office/drawing/2014/main" id="{5EA7D01D-DFAF-4A8E-9189-472A4859C21B}"/>
              </a:ext>
            </a:extLst>
          </p:cNvPr>
          <p:cNvCxnSpPr>
            <a:cxnSpLocks/>
          </p:cNvCxnSpPr>
          <p:nvPr/>
        </p:nvCxnSpPr>
        <p:spPr>
          <a:xfrm flipH="1" flipV="1">
            <a:off x="8699389" y="4986587"/>
            <a:ext cx="15114" cy="92368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B5D90BF-390E-468E-BCD2-80CEF8DCDBAB}"/>
              </a:ext>
            </a:extLst>
          </p:cNvPr>
          <p:cNvSpPr txBox="1"/>
          <p:nvPr/>
        </p:nvSpPr>
        <p:spPr>
          <a:xfrm>
            <a:off x="7607672" y="4633364"/>
            <a:ext cx="2213662" cy="369332"/>
          </a:xfrm>
          <a:prstGeom prst="rect">
            <a:avLst/>
          </a:prstGeom>
          <a:noFill/>
        </p:spPr>
        <p:txBody>
          <a:bodyPr wrap="square" rtlCol="0">
            <a:spAutoFit/>
          </a:bodyPr>
          <a:lstStyle/>
          <a:p>
            <a:pPr algn="ctr"/>
            <a:r>
              <a:rPr lang="en-US" dirty="0" err="1"/>
              <a:t>Solexa</a:t>
            </a:r>
            <a:r>
              <a:rPr lang="en-US" dirty="0"/>
              <a:t> (now Illumina)</a:t>
            </a:r>
          </a:p>
        </p:txBody>
      </p:sp>
      <p:sp>
        <p:nvSpPr>
          <p:cNvPr id="6" name="Rectangle 5">
            <a:extLst>
              <a:ext uri="{FF2B5EF4-FFF2-40B4-BE49-F238E27FC236}">
                <a16:creationId xmlns:a16="http://schemas.microsoft.com/office/drawing/2014/main" id="{B088E604-E253-4968-85F5-801639A7FED3}"/>
              </a:ext>
            </a:extLst>
          </p:cNvPr>
          <p:cNvSpPr/>
          <p:nvPr/>
        </p:nvSpPr>
        <p:spPr>
          <a:xfrm>
            <a:off x="1285875" y="3267074"/>
            <a:ext cx="1514475" cy="484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59543C-C97A-4AAB-830A-1C7A2DE4BF63}"/>
              </a:ext>
            </a:extLst>
          </p:cNvPr>
          <p:cNvSpPr/>
          <p:nvPr/>
        </p:nvSpPr>
        <p:spPr>
          <a:xfrm>
            <a:off x="1529461" y="3607216"/>
            <a:ext cx="632714" cy="831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A361550-CE8D-42E1-BA07-44E46C0449EA}"/>
              </a:ext>
            </a:extLst>
          </p:cNvPr>
          <p:cNvSpPr/>
          <p:nvPr/>
        </p:nvSpPr>
        <p:spPr>
          <a:xfrm>
            <a:off x="1619284" y="4278523"/>
            <a:ext cx="413940" cy="388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61E9D6-CAFF-42CF-84AC-18F3EE43EA39}"/>
              </a:ext>
            </a:extLst>
          </p:cNvPr>
          <p:cNvSpPr/>
          <p:nvPr/>
        </p:nvSpPr>
        <p:spPr>
          <a:xfrm>
            <a:off x="545266" y="1049320"/>
            <a:ext cx="205230" cy="169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684D3B-C0FD-4C83-BEE3-F88B904AAED8}"/>
              </a:ext>
            </a:extLst>
          </p:cNvPr>
          <p:cNvSpPr/>
          <p:nvPr/>
        </p:nvSpPr>
        <p:spPr>
          <a:xfrm>
            <a:off x="9803711" y="5836070"/>
            <a:ext cx="2093883" cy="442809"/>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8B83FCD7-82D3-406E-A584-3F94CF271A4A}"/>
              </a:ext>
            </a:extLst>
          </p:cNvPr>
          <p:cNvCxnSpPr/>
          <p:nvPr/>
        </p:nvCxnSpPr>
        <p:spPr>
          <a:xfrm flipV="1">
            <a:off x="9804663" y="5842609"/>
            <a:ext cx="0" cy="431342"/>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0090432-7699-44AA-AAAB-A731AD6AAC49}"/>
              </a:ext>
            </a:extLst>
          </p:cNvPr>
          <p:cNvCxnSpPr>
            <a:cxnSpLocks/>
          </p:cNvCxnSpPr>
          <p:nvPr/>
        </p:nvCxnSpPr>
        <p:spPr>
          <a:xfrm flipV="1">
            <a:off x="9804663" y="5486400"/>
            <a:ext cx="180975" cy="3556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F621F9F-EFC3-4FBD-B5F0-B5E8EFC88A67}"/>
              </a:ext>
            </a:extLst>
          </p:cNvPr>
          <p:cNvSpPr txBox="1"/>
          <p:nvPr/>
        </p:nvSpPr>
        <p:spPr>
          <a:xfrm>
            <a:off x="9339915" y="5151732"/>
            <a:ext cx="1448690" cy="369332"/>
          </a:xfrm>
          <a:prstGeom prst="rect">
            <a:avLst/>
          </a:prstGeom>
          <a:noFill/>
        </p:spPr>
        <p:txBody>
          <a:bodyPr wrap="square" rtlCol="0">
            <a:spAutoFit/>
          </a:bodyPr>
          <a:lstStyle/>
          <a:p>
            <a:pPr algn="ctr"/>
            <a:r>
              <a:rPr lang="en-US" dirty="0"/>
              <a:t>PacBio SMRT</a:t>
            </a:r>
          </a:p>
        </p:txBody>
      </p:sp>
      <p:sp>
        <p:nvSpPr>
          <p:cNvPr id="47" name="TextBox 46">
            <a:extLst>
              <a:ext uri="{FF2B5EF4-FFF2-40B4-BE49-F238E27FC236}">
                <a16:creationId xmlns:a16="http://schemas.microsoft.com/office/drawing/2014/main" id="{D10067BC-9732-40D1-9417-7839FB98CE1F}"/>
              </a:ext>
            </a:extLst>
          </p:cNvPr>
          <p:cNvSpPr txBox="1"/>
          <p:nvPr/>
        </p:nvSpPr>
        <p:spPr>
          <a:xfrm>
            <a:off x="6104585" y="1264613"/>
            <a:ext cx="5558095"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No amplification or modification of DNA required (directly sequencing molecule)</a:t>
            </a:r>
          </a:p>
          <a:p>
            <a:pPr marL="742950" lvl="1" indent="-285750">
              <a:buFont typeface="Arial" panose="020B0604020202020204" pitchFamily="34" charset="0"/>
              <a:buChar char="•"/>
            </a:pPr>
            <a:r>
              <a:rPr lang="en-US" sz="2400" dirty="0"/>
              <a:t>PCR is not necessary, but some protocols use it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Electric current is monitored as DNA is fed through a pore in a membrane</a:t>
            </a:r>
          </a:p>
        </p:txBody>
      </p:sp>
      <p:pic>
        <p:nvPicPr>
          <p:cNvPr id="15" name="Picture 14">
            <a:extLst>
              <a:ext uri="{FF2B5EF4-FFF2-40B4-BE49-F238E27FC236}">
                <a16:creationId xmlns:a16="http://schemas.microsoft.com/office/drawing/2014/main" id="{9955A275-138C-4A9F-A7F2-FE874DAACEE1}"/>
              </a:ext>
            </a:extLst>
          </p:cNvPr>
          <p:cNvPicPr>
            <a:picLocks noChangeAspect="1"/>
          </p:cNvPicPr>
          <p:nvPr/>
        </p:nvPicPr>
        <p:blipFill>
          <a:blip r:embed="rId3"/>
          <a:stretch>
            <a:fillRect/>
          </a:stretch>
        </p:blipFill>
        <p:spPr>
          <a:xfrm>
            <a:off x="1323975" y="1064694"/>
            <a:ext cx="4029075" cy="4176505"/>
          </a:xfrm>
          <a:prstGeom prst="rect">
            <a:avLst/>
          </a:prstGeom>
        </p:spPr>
      </p:pic>
      <p:sp>
        <p:nvSpPr>
          <p:cNvPr id="16" name="Rectangle 15">
            <a:extLst>
              <a:ext uri="{FF2B5EF4-FFF2-40B4-BE49-F238E27FC236}">
                <a16:creationId xmlns:a16="http://schemas.microsoft.com/office/drawing/2014/main" id="{2B947408-268C-40A0-A466-E2ADFBDE6C93}"/>
              </a:ext>
            </a:extLst>
          </p:cNvPr>
          <p:cNvSpPr/>
          <p:nvPr/>
        </p:nvSpPr>
        <p:spPr>
          <a:xfrm>
            <a:off x="276225" y="1076324"/>
            <a:ext cx="1514475" cy="484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EFE113B3-01CC-44DE-9476-C14F9D37E7A0}"/>
              </a:ext>
            </a:extLst>
          </p:cNvPr>
          <p:cNvCxnSpPr/>
          <p:nvPr/>
        </p:nvCxnSpPr>
        <p:spPr>
          <a:xfrm flipV="1">
            <a:off x="10547613" y="5842609"/>
            <a:ext cx="0" cy="431342"/>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6B17637-64ED-4EA0-9141-3D5EB32D6BC0}"/>
              </a:ext>
            </a:extLst>
          </p:cNvPr>
          <p:cNvCxnSpPr>
            <a:cxnSpLocks/>
          </p:cNvCxnSpPr>
          <p:nvPr/>
        </p:nvCxnSpPr>
        <p:spPr>
          <a:xfrm flipV="1">
            <a:off x="10547613" y="5238750"/>
            <a:ext cx="368037" cy="60325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C77072C-95C3-43B1-9577-5017FA6BBA4C}"/>
              </a:ext>
            </a:extLst>
          </p:cNvPr>
          <p:cNvSpPr txBox="1"/>
          <p:nvPr/>
        </p:nvSpPr>
        <p:spPr>
          <a:xfrm>
            <a:off x="10197165" y="4846932"/>
            <a:ext cx="1813860" cy="369332"/>
          </a:xfrm>
          <a:prstGeom prst="rect">
            <a:avLst/>
          </a:prstGeom>
          <a:noFill/>
        </p:spPr>
        <p:txBody>
          <a:bodyPr wrap="square" rtlCol="0">
            <a:spAutoFit/>
          </a:bodyPr>
          <a:lstStyle/>
          <a:p>
            <a:pPr algn="ctr"/>
            <a:r>
              <a:rPr lang="en-US" dirty="0"/>
              <a:t>Oxford Nanopore</a:t>
            </a:r>
          </a:p>
        </p:txBody>
      </p:sp>
      <p:sp>
        <p:nvSpPr>
          <p:cNvPr id="9" name="TextBox 8">
            <a:extLst>
              <a:ext uri="{FF2B5EF4-FFF2-40B4-BE49-F238E27FC236}">
                <a16:creationId xmlns:a16="http://schemas.microsoft.com/office/drawing/2014/main" id="{4E973581-CAC7-42FB-B5A2-542C5CB7F3A2}"/>
              </a:ext>
            </a:extLst>
          </p:cNvPr>
          <p:cNvSpPr txBox="1"/>
          <p:nvPr/>
        </p:nvSpPr>
        <p:spPr>
          <a:xfrm>
            <a:off x="1116265" y="5158525"/>
            <a:ext cx="5368413" cy="261610"/>
          </a:xfrm>
          <a:prstGeom prst="rect">
            <a:avLst/>
          </a:prstGeom>
          <a:noFill/>
        </p:spPr>
        <p:txBody>
          <a:bodyPr wrap="square" rtlCol="0">
            <a:spAutoFit/>
          </a:bodyPr>
          <a:lstStyle/>
          <a:p>
            <a:r>
              <a:rPr lang="en-US" sz="1100" i="1" dirty="0">
                <a:solidFill>
                  <a:schemeClr val="bg1">
                    <a:lumMod val="65000"/>
                  </a:schemeClr>
                </a:solidFill>
              </a:rPr>
              <a:t>Source: Heather and Chain 2016, Genomics</a:t>
            </a:r>
            <a:endParaRPr lang="en-US" i="1" dirty="0">
              <a:solidFill>
                <a:schemeClr val="bg1">
                  <a:lumMod val="65000"/>
                </a:schemeClr>
              </a:solidFill>
            </a:endParaRPr>
          </a:p>
        </p:txBody>
      </p:sp>
      <p:cxnSp>
        <p:nvCxnSpPr>
          <p:cNvPr id="41" name="Straight Connector 40">
            <a:extLst>
              <a:ext uri="{FF2B5EF4-FFF2-40B4-BE49-F238E27FC236}">
                <a16:creationId xmlns:a16="http://schemas.microsoft.com/office/drawing/2014/main" id="{2CECDC3F-5FD9-42E7-8897-ABBF55741CD0}"/>
              </a:ext>
            </a:extLst>
          </p:cNvPr>
          <p:cNvCxnSpPr/>
          <p:nvPr/>
        </p:nvCxnSpPr>
        <p:spPr>
          <a:xfrm flipV="1">
            <a:off x="11654095" y="5833084"/>
            <a:ext cx="0" cy="431342"/>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C41BAD9-FBA5-452B-870D-AD61A07626F7}"/>
              </a:ext>
            </a:extLst>
          </p:cNvPr>
          <p:cNvSpPr txBox="1"/>
          <p:nvPr/>
        </p:nvSpPr>
        <p:spPr>
          <a:xfrm>
            <a:off x="10892919" y="5468210"/>
            <a:ext cx="1448690" cy="369332"/>
          </a:xfrm>
          <a:prstGeom prst="rect">
            <a:avLst/>
          </a:prstGeom>
          <a:noFill/>
        </p:spPr>
        <p:txBody>
          <a:bodyPr wrap="square" rtlCol="0">
            <a:spAutoFit/>
          </a:bodyPr>
          <a:lstStyle/>
          <a:p>
            <a:pPr algn="ctr"/>
            <a:r>
              <a:rPr lang="en-US" dirty="0"/>
              <a:t>PacBio HiFi</a:t>
            </a:r>
          </a:p>
        </p:txBody>
      </p:sp>
    </p:spTree>
    <p:extLst>
      <p:ext uri="{BB962C8B-B14F-4D97-AF65-F5344CB8AC3E}">
        <p14:creationId xmlns:p14="http://schemas.microsoft.com/office/powerpoint/2010/main" val="3268936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D731BC0B-E8BC-4584-B80D-E18604296DDF}"/>
              </a:ext>
            </a:extLst>
          </p:cNvPr>
          <p:cNvGraphicFramePr>
            <a:graphicFrameLocks noGrp="1"/>
          </p:cNvGraphicFramePr>
          <p:nvPr/>
        </p:nvGraphicFramePr>
        <p:xfrm>
          <a:off x="332603" y="5842000"/>
          <a:ext cx="11543965" cy="436880"/>
        </p:xfrm>
        <a:graphic>
          <a:graphicData uri="http://schemas.openxmlformats.org/drawingml/2006/table">
            <a:tbl>
              <a:tblPr/>
              <a:tblGrid>
                <a:gridCol w="2308793">
                  <a:extLst>
                    <a:ext uri="{9D8B030D-6E8A-4147-A177-3AD203B41FA5}">
                      <a16:colId xmlns:a16="http://schemas.microsoft.com/office/drawing/2014/main" val="1670149327"/>
                    </a:ext>
                  </a:extLst>
                </a:gridCol>
                <a:gridCol w="2308793">
                  <a:extLst>
                    <a:ext uri="{9D8B030D-6E8A-4147-A177-3AD203B41FA5}">
                      <a16:colId xmlns:a16="http://schemas.microsoft.com/office/drawing/2014/main" val="4214044022"/>
                    </a:ext>
                  </a:extLst>
                </a:gridCol>
                <a:gridCol w="2308793">
                  <a:extLst>
                    <a:ext uri="{9D8B030D-6E8A-4147-A177-3AD203B41FA5}">
                      <a16:colId xmlns:a16="http://schemas.microsoft.com/office/drawing/2014/main" val="2079796920"/>
                    </a:ext>
                  </a:extLst>
                </a:gridCol>
                <a:gridCol w="2308793">
                  <a:extLst>
                    <a:ext uri="{9D8B030D-6E8A-4147-A177-3AD203B41FA5}">
                      <a16:colId xmlns:a16="http://schemas.microsoft.com/office/drawing/2014/main" val="2062643932"/>
                    </a:ext>
                  </a:extLst>
                </a:gridCol>
                <a:gridCol w="2308793">
                  <a:extLst>
                    <a:ext uri="{9D8B030D-6E8A-4147-A177-3AD203B41FA5}">
                      <a16:colId xmlns:a16="http://schemas.microsoft.com/office/drawing/2014/main" val="463310379"/>
                    </a:ext>
                  </a:extLst>
                </a:gridCol>
              </a:tblGrid>
              <a:tr h="436880">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ap="flat" cmpd="sng" algn="ctr">
                      <a:solidFill>
                        <a:schemeClr val="accent1">
                          <a:lumMod val="60000"/>
                          <a:lumOff val="40000"/>
                        </a:schemeClr>
                      </a:solidFill>
                      <a:prstDash val="solid"/>
                      <a:round/>
                      <a:headEnd type="none" w="med" len="med"/>
                      <a:tailEnd type="none" w="med" len="me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tc>
                  <a:txBody>
                    <a:bodyPr/>
                    <a:lstStyle/>
                    <a:p>
                      <a:endParaRPr lang="en-US" dirty="0"/>
                    </a:p>
                  </a:txBody>
                  <a:tcPr>
                    <a:lnL w="38100" cmpd="sng">
                      <a:solidFill>
                        <a:schemeClr val="accent1">
                          <a:lumMod val="60000"/>
                          <a:lumOff val="40000"/>
                        </a:schemeClr>
                      </a:solidFill>
                      <a:prstDash val="solid"/>
                    </a:lnL>
                    <a:lnR w="38100" cmpd="sng">
                      <a:solidFill>
                        <a:schemeClr val="accent1">
                          <a:lumMod val="60000"/>
                          <a:lumOff val="40000"/>
                        </a:schemeClr>
                      </a:solidFill>
                      <a:prstDash val="solid"/>
                    </a:lnR>
                    <a:lnT w="38100" cmpd="sng">
                      <a:solidFill>
                        <a:schemeClr val="accent1">
                          <a:lumMod val="60000"/>
                          <a:lumOff val="40000"/>
                        </a:schemeClr>
                      </a:solidFill>
                      <a:prstDash val="solid"/>
                    </a:lnT>
                    <a:lnB w="38100" cmpd="sng">
                      <a:solidFill>
                        <a:schemeClr val="accent1">
                          <a:lumMod val="60000"/>
                          <a:lumOff val="40000"/>
                        </a:schemeClr>
                      </a:solidFill>
                      <a:prstDash val="solid"/>
                    </a:lnB>
                  </a:tcPr>
                </a:tc>
                <a:extLst>
                  <a:ext uri="{0D108BD9-81ED-4DB2-BD59-A6C34878D82A}">
                    <a16:rowId xmlns:a16="http://schemas.microsoft.com/office/drawing/2014/main" val="831403811"/>
                  </a:ext>
                </a:extLst>
              </a:tr>
            </a:tbl>
          </a:graphicData>
        </a:graphic>
      </p:graphicFrame>
      <p:sp>
        <p:nvSpPr>
          <p:cNvPr id="17" name="Rectangle 16">
            <a:extLst>
              <a:ext uri="{FF2B5EF4-FFF2-40B4-BE49-F238E27FC236}">
                <a16:creationId xmlns:a16="http://schemas.microsoft.com/office/drawing/2014/main" id="{D898F9F2-C5CE-44AD-9774-82CE0AB52EB5}"/>
              </a:ext>
            </a:extLst>
          </p:cNvPr>
          <p:cNvSpPr/>
          <p:nvPr/>
        </p:nvSpPr>
        <p:spPr>
          <a:xfrm>
            <a:off x="195649" y="5486400"/>
            <a:ext cx="1176267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2776789-A85C-4AAF-A65E-2E1444BD1C66}"/>
              </a:ext>
            </a:extLst>
          </p:cNvPr>
          <p:cNvSpPr/>
          <p:nvPr/>
        </p:nvSpPr>
        <p:spPr>
          <a:xfrm>
            <a:off x="1966549" y="5836462"/>
            <a:ext cx="6748901" cy="42672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3B204F3C-1A02-4B15-8A4F-7BF227925C5A}"/>
              </a:ext>
            </a:extLst>
          </p:cNvPr>
          <p:cNvCxnSpPr>
            <a:cxnSpLocks/>
          </p:cNvCxnSpPr>
          <p:nvPr/>
        </p:nvCxnSpPr>
        <p:spPr>
          <a:xfrm flipV="1">
            <a:off x="1966549" y="5821680"/>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E4963B2-A0D5-4C82-877F-ED8AF78336E6}"/>
              </a:ext>
            </a:extLst>
          </p:cNvPr>
          <p:cNvSpPr>
            <a:spLocks noGrp="1"/>
          </p:cNvSpPr>
          <p:nvPr>
            <p:ph type="title"/>
          </p:nvPr>
        </p:nvSpPr>
        <p:spPr>
          <a:xfrm>
            <a:off x="191264" y="294030"/>
            <a:ext cx="11526794" cy="804648"/>
          </a:xfrm>
        </p:spPr>
        <p:txBody>
          <a:bodyPr>
            <a:normAutofit/>
          </a:bodyPr>
          <a:lstStyle/>
          <a:p>
            <a:r>
              <a:rPr lang="en-US" dirty="0"/>
              <a:t>Oxford Nanopore</a:t>
            </a:r>
          </a:p>
        </p:txBody>
      </p:sp>
      <p:sp>
        <p:nvSpPr>
          <p:cNvPr id="20" name="TextBox 19">
            <a:extLst>
              <a:ext uri="{FF2B5EF4-FFF2-40B4-BE49-F238E27FC236}">
                <a16:creationId xmlns:a16="http://schemas.microsoft.com/office/drawing/2014/main" id="{AC586187-6D4C-4631-912A-94EA78315FC4}"/>
              </a:ext>
            </a:extLst>
          </p:cNvPr>
          <p:cNvSpPr txBox="1"/>
          <p:nvPr/>
        </p:nvSpPr>
        <p:spPr>
          <a:xfrm rot="3075563">
            <a:off x="11599048" y="6404095"/>
            <a:ext cx="655743" cy="369332"/>
          </a:xfrm>
          <a:prstGeom prst="rect">
            <a:avLst/>
          </a:prstGeom>
          <a:noFill/>
        </p:spPr>
        <p:txBody>
          <a:bodyPr wrap="square" rtlCol="0">
            <a:spAutoFit/>
          </a:bodyPr>
          <a:lstStyle/>
          <a:p>
            <a:r>
              <a:rPr lang="en-US" dirty="0"/>
              <a:t>2020</a:t>
            </a:r>
          </a:p>
        </p:txBody>
      </p:sp>
      <p:sp>
        <p:nvSpPr>
          <p:cNvPr id="22" name="TextBox 21">
            <a:extLst>
              <a:ext uri="{FF2B5EF4-FFF2-40B4-BE49-F238E27FC236}">
                <a16:creationId xmlns:a16="http://schemas.microsoft.com/office/drawing/2014/main" id="{DA07F695-5087-4025-BD2B-8856901C3F1E}"/>
              </a:ext>
            </a:extLst>
          </p:cNvPr>
          <p:cNvSpPr txBox="1"/>
          <p:nvPr/>
        </p:nvSpPr>
        <p:spPr>
          <a:xfrm rot="3075563">
            <a:off x="2370397" y="6404095"/>
            <a:ext cx="655743" cy="369332"/>
          </a:xfrm>
          <a:prstGeom prst="rect">
            <a:avLst/>
          </a:prstGeom>
          <a:noFill/>
        </p:spPr>
        <p:txBody>
          <a:bodyPr wrap="square" rtlCol="0">
            <a:spAutoFit/>
          </a:bodyPr>
          <a:lstStyle/>
          <a:p>
            <a:r>
              <a:rPr lang="en-US" dirty="0"/>
              <a:t>1980</a:t>
            </a:r>
          </a:p>
        </p:txBody>
      </p:sp>
      <p:sp>
        <p:nvSpPr>
          <p:cNvPr id="24" name="TextBox 23">
            <a:extLst>
              <a:ext uri="{FF2B5EF4-FFF2-40B4-BE49-F238E27FC236}">
                <a16:creationId xmlns:a16="http://schemas.microsoft.com/office/drawing/2014/main" id="{B9F8172C-6939-42AE-8CDB-FD0C931BE831}"/>
              </a:ext>
            </a:extLst>
          </p:cNvPr>
          <p:cNvSpPr txBox="1"/>
          <p:nvPr/>
        </p:nvSpPr>
        <p:spPr>
          <a:xfrm rot="3075563">
            <a:off x="9308548" y="6404095"/>
            <a:ext cx="655743" cy="369332"/>
          </a:xfrm>
          <a:prstGeom prst="rect">
            <a:avLst/>
          </a:prstGeom>
          <a:noFill/>
        </p:spPr>
        <p:txBody>
          <a:bodyPr wrap="square" rtlCol="0">
            <a:spAutoFit/>
          </a:bodyPr>
          <a:lstStyle/>
          <a:p>
            <a:r>
              <a:rPr lang="en-US" dirty="0"/>
              <a:t>2010</a:t>
            </a:r>
          </a:p>
        </p:txBody>
      </p:sp>
      <p:sp>
        <p:nvSpPr>
          <p:cNvPr id="26" name="TextBox 25">
            <a:extLst>
              <a:ext uri="{FF2B5EF4-FFF2-40B4-BE49-F238E27FC236}">
                <a16:creationId xmlns:a16="http://schemas.microsoft.com/office/drawing/2014/main" id="{3AC80189-3EF4-4923-9B52-0103488BA8AA}"/>
              </a:ext>
            </a:extLst>
          </p:cNvPr>
          <p:cNvSpPr txBox="1"/>
          <p:nvPr/>
        </p:nvSpPr>
        <p:spPr>
          <a:xfrm rot="3075563">
            <a:off x="73406" y="6404095"/>
            <a:ext cx="655743" cy="369332"/>
          </a:xfrm>
          <a:prstGeom prst="rect">
            <a:avLst/>
          </a:prstGeom>
          <a:noFill/>
        </p:spPr>
        <p:txBody>
          <a:bodyPr wrap="square" rtlCol="0">
            <a:spAutoFit/>
          </a:bodyPr>
          <a:lstStyle/>
          <a:p>
            <a:r>
              <a:rPr lang="en-US" dirty="0"/>
              <a:t>1970</a:t>
            </a:r>
          </a:p>
        </p:txBody>
      </p:sp>
      <p:sp>
        <p:nvSpPr>
          <p:cNvPr id="28" name="TextBox 27">
            <a:extLst>
              <a:ext uri="{FF2B5EF4-FFF2-40B4-BE49-F238E27FC236}">
                <a16:creationId xmlns:a16="http://schemas.microsoft.com/office/drawing/2014/main" id="{A39C79F9-F133-4C7C-871B-36716C13DA9A}"/>
              </a:ext>
            </a:extLst>
          </p:cNvPr>
          <p:cNvSpPr txBox="1"/>
          <p:nvPr/>
        </p:nvSpPr>
        <p:spPr>
          <a:xfrm rot="3075563">
            <a:off x="6984476" y="6404095"/>
            <a:ext cx="655743" cy="369332"/>
          </a:xfrm>
          <a:prstGeom prst="rect">
            <a:avLst/>
          </a:prstGeom>
          <a:noFill/>
        </p:spPr>
        <p:txBody>
          <a:bodyPr wrap="square" rtlCol="0">
            <a:spAutoFit/>
          </a:bodyPr>
          <a:lstStyle/>
          <a:p>
            <a:r>
              <a:rPr lang="en-US" dirty="0"/>
              <a:t>2000</a:t>
            </a:r>
          </a:p>
        </p:txBody>
      </p:sp>
      <p:sp>
        <p:nvSpPr>
          <p:cNvPr id="30" name="TextBox 29">
            <a:extLst>
              <a:ext uri="{FF2B5EF4-FFF2-40B4-BE49-F238E27FC236}">
                <a16:creationId xmlns:a16="http://schemas.microsoft.com/office/drawing/2014/main" id="{C345593B-D6BF-472D-A64B-CBADC0F7C9FD}"/>
              </a:ext>
            </a:extLst>
          </p:cNvPr>
          <p:cNvSpPr txBox="1"/>
          <p:nvPr/>
        </p:nvSpPr>
        <p:spPr>
          <a:xfrm rot="3075563">
            <a:off x="4683344" y="6404095"/>
            <a:ext cx="655743" cy="369332"/>
          </a:xfrm>
          <a:prstGeom prst="rect">
            <a:avLst/>
          </a:prstGeom>
          <a:noFill/>
        </p:spPr>
        <p:txBody>
          <a:bodyPr wrap="square" rtlCol="0">
            <a:spAutoFit/>
          </a:bodyPr>
          <a:lstStyle/>
          <a:p>
            <a:r>
              <a:rPr lang="en-US" dirty="0"/>
              <a:t>1990</a:t>
            </a:r>
          </a:p>
        </p:txBody>
      </p:sp>
      <p:sp>
        <p:nvSpPr>
          <p:cNvPr id="33" name="TextBox 32">
            <a:extLst>
              <a:ext uri="{FF2B5EF4-FFF2-40B4-BE49-F238E27FC236}">
                <a16:creationId xmlns:a16="http://schemas.microsoft.com/office/drawing/2014/main" id="{564E5F77-FCE5-4FBC-A673-0CBBABC1718D}"/>
              </a:ext>
            </a:extLst>
          </p:cNvPr>
          <p:cNvSpPr txBox="1"/>
          <p:nvPr/>
        </p:nvSpPr>
        <p:spPr>
          <a:xfrm>
            <a:off x="1529461" y="5467130"/>
            <a:ext cx="874176" cy="369332"/>
          </a:xfrm>
          <a:prstGeom prst="rect">
            <a:avLst/>
          </a:prstGeom>
          <a:noFill/>
        </p:spPr>
        <p:txBody>
          <a:bodyPr wrap="square" rtlCol="0">
            <a:spAutoFit/>
          </a:bodyPr>
          <a:lstStyle/>
          <a:p>
            <a:pPr algn="ctr"/>
            <a:r>
              <a:rPr lang="en-US" dirty="0"/>
              <a:t>Sanger</a:t>
            </a:r>
          </a:p>
        </p:txBody>
      </p:sp>
      <p:cxnSp>
        <p:nvCxnSpPr>
          <p:cNvPr id="19" name="Straight Connector 18">
            <a:extLst>
              <a:ext uri="{FF2B5EF4-FFF2-40B4-BE49-F238E27FC236}">
                <a16:creationId xmlns:a16="http://schemas.microsoft.com/office/drawing/2014/main" id="{FB9E3FE5-FDE6-436E-9C3D-B33D4376F949}"/>
              </a:ext>
            </a:extLst>
          </p:cNvPr>
          <p:cNvCxnSpPr/>
          <p:nvPr/>
        </p:nvCxnSpPr>
        <p:spPr>
          <a:xfrm flipV="1">
            <a:off x="7891735" y="5836462"/>
            <a:ext cx="0" cy="43134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3680C0A-FC05-4FB9-B9BE-F22942A176A3}"/>
              </a:ext>
            </a:extLst>
          </p:cNvPr>
          <p:cNvSpPr txBox="1"/>
          <p:nvPr/>
        </p:nvSpPr>
        <p:spPr>
          <a:xfrm>
            <a:off x="6920904" y="5180496"/>
            <a:ext cx="1941662" cy="646331"/>
          </a:xfrm>
          <a:prstGeom prst="rect">
            <a:avLst/>
          </a:prstGeom>
          <a:noFill/>
        </p:spPr>
        <p:txBody>
          <a:bodyPr wrap="square" rtlCol="0">
            <a:spAutoFit/>
          </a:bodyPr>
          <a:lstStyle/>
          <a:p>
            <a:pPr algn="ctr"/>
            <a:r>
              <a:rPr lang="en-US" b="1" dirty="0"/>
              <a:t>Human Genome Sequenced</a:t>
            </a:r>
          </a:p>
        </p:txBody>
      </p:sp>
      <p:sp>
        <p:nvSpPr>
          <p:cNvPr id="3" name="Rectangle 2">
            <a:extLst>
              <a:ext uri="{FF2B5EF4-FFF2-40B4-BE49-F238E27FC236}">
                <a16:creationId xmlns:a16="http://schemas.microsoft.com/office/drawing/2014/main" id="{54E2E3DC-3349-44C6-BBCA-3D23F320FE5B}"/>
              </a:ext>
            </a:extLst>
          </p:cNvPr>
          <p:cNvSpPr/>
          <p:nvPr/>
        </p:nvSpPr>
        <p:spPr>
          <a:xfrm>
            <a:off x="8715455" y="5836070"/>
            <a:ext cx="1089208" cy="422857"/>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13E0D8E6-320C-40D0-BD77-8E2F60E230B2}"/>
              </a:ext>
            </a:extLst>
          </p:cNvPr>
          <p:cNvCxnSpPr/>
          <p:nvPr/>
        </p:nvCxnSpPr>
        <p:spPr>
          <a:xfrm flipV="1">
            <a:off x="8715450" y="5833084"/>
            <a:ext cx="0" cy="43134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2561620-E118-4F1E-902A-B42DEA1F6689}"/>
              </a:ext>
            </a:extLst>
          </p:cNvPr>
          <p:cNvCxnSpPr>
            <a:cxnSpLocks/>
          </p:cNvCxnSpPr>
          <p:nvPr/>
        </p:nvCxnSpPr>
        <p:spPr>
          <a:xfrm flipV="1">
            <a:off x="8714506" y="5364938"/>
            <a:ext cx="231113" cy="48209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4E94F9A-E0C9-4676-9FFA-1056004E9403}"/>
              </a:ext>
            </a:extLst>
          </p:cNvPr>
          <p:cNvSpPr txBox="1"/>
          <p:nvPr/>
        </p:nvSpPr>
        <p:spPr>
          <a:xfrm>
            <a:off x="8549453" y="4986587"/>
            <a:ext cx="971880" cy="369332"/>
          </a:xfrm>
          <a:prstGeom prst="rect">
            <a:avLst/>
          </a:prstGeom>
          <a:noFill/>
        </p:spPr>
        <p:txBody>
          <a:bodyPr wrap="square" rtlCol="0">
            <a:spAutoFit/>
          </a:bodyPr>
          <a:lstStyle/>
          <a:p>
            <a:pPr algn="ctr"/>
            <a:r>
              <a:rPr lang="en-US" dirty="0"/>
              <a:t>454</a:t>
            </a:r>
          </a:p>
        </p:txBody>
      </p:sp>
      <p:cxnSp>
        <p:nvCxnSpPr>
          <p:cNvPr id="27" name="Straight Connector 26">
            <a:extLst>
              <a:ext uri="{FF2B5EF4-FFF2-40B4-BE49-F238E27FC236}">
                <a16:creationId xmlns:a16="http://schemas.microsoft.com/office/drawing/2014/main" id="{5EA7D01D-DFAF-4A8E-9189-472A4859C21B}"/>
              </a:ext>
            </a:extLst>
          </p:cNvPr>
          <p:cNvCxnSpPr>
            <a:cxnSpLocks/>
          </p:cNvCxnSpPr>
          <p:nvPr/>
        </p:nvCxnSpPr>
        <p:spPr>
          <a:xfrm flipH="1" flipV="1">
            <a:off x="8699389" y="4986587"/>
            <a:ext cx="15114" cy="923683"/>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B5D90BF-390E-468E-BCD2-80CEF8DCDBAB}"/>
              </a:ext>
            </a:extLst>
          </p:cNvPr>
          <p:cNvSpPr txBox="1"/>
          <p:nvPr/>
        </p:nvSpPr>
        <p:spPr>
          <a:xfrm>
            <a:off x="7607672" y="4633364"/>
            <a:ext cx="2213662" cy="369332"/>
          </a:xfrm>
          <a:prstGeom prst="rect">
            <a:avLst/>
          </a:prstGeom>
          <a:noFill/>
        </p:spPr>
        <p:txBody>
          <a:bodyPr wrap="square" rtlCol="0">
            <a:spAutoFit/>
          </a:bodyPr>
          <a:lstStyle/>
          <a:p>
            <a:pPr algn="ctr"/>
            <a:r>
              <a:rPr lang="en-US" dirty="0" err="1"/>
              <a:t>Solexa</a:t>
            </a:r>
            <a:r>
              <a:rPr lang="en-US" dirty="0"/>
              <a:t> (now Illumina)</a:t>
            </a:r>
          </a:p>
        </p:txBody>
      </p:sp>
      <p:sp>
        <p:nvSpPr>
          <p:cNvPr id="6" name="Rectangle 5">
            <a:extLst>
              <a:ext uri="{FF2B5EF4-FFF2-40B4-BE49-F238E27FC236}">
                <a16:creationId xmlns:a16="http://schemas.microsoft.com/office/drawing/2014/main" id="{B088E604-E253-4968-85F5-801639A7FED3}"/>
              </a:ext>
            </a:extLst>
          </p:cNvPr>
          <p:cNvSpPr/>
          <p:nvPr/>
        </p:nvSpPr>
        <p:spPr>
          <a:xfrm>
            <a:off x="1285875" y="3267074"/>
            <a:ext cx="1514475" cy="484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59543C-C97A-4AAB-830A-1C7A2DE4BF63}"/>
              </a:ext>
            </a:extLst>
          </p:cNvPr>
          <p:cNvSpPr/>
          <p:nvPr/>
        </p:nvSpPr>
        <p:spPr>
          <a:xfrm>
            <a:off x="1529461" y="3607216"/>
            <a:ext cx="632714" cy="831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A361550-CE8D-42E1-BA07-44E46C0449EA}"/>
              </a:ext>
            </a:extLst>
          </p:cNvPr>
          <p:cNvSpPr/>
          <p:nvPr/>
        </p:nvSpPr>
        <p:spPr>
          <a:xfrm>
            <a:off x="1619284" y="4278523"/>
            <a:ext cx="413940" cy="388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61E9D6-CAFF-42CF-84AC-18F3EE43EA39}"/>
              </a:ext>
            </a:extLst>
          </p:cNvPr>
          <p:cNvSpPr/>
          <p:nvPr/>
        </p:nvSpPr>
        <p:spPr>
          <a:xfrm>
            <a:off x="545266" y="1049320"/>
            <a:ext cx="205230" cy="169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684D3B-C0FD-4C83-BEE3-F88B904AAED8}"/>
              </a:ext>
            </a:extLst>
          </p:cNvPr>
          <p:cNvSpPr/>
          <p:nvPr/>
        </p:nvSpPr>
        <p:spPr>
          <a:xfrm>
            <a:off x="9803711" y="5836070"/>
            <a:ext cx="2093883" cy="442809"/>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8B83FCD7-82D3-406E-A584-3F94CF271A4A}"/>
              </a:ext>
            </a:extLst>
          </p:cNvPr>
          <p:cNvCxnSpPr/>
          <p:nvPr/>
        </p:nvCxnSpPr>
        <p:spPr>
          <a:xfrm flipV="1">
            <a:off x="9804663" y="5842609"/>
            <a:ext cx="0" cy="431342"/>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0090432-7699-44AA-AAAB-A731AD6AAC49}"/>
              </a:ext>
            </a:extLst>
          </p:cNvPr>
          <p:cNvCxnSpPr>
            <a:cxnSpLocks/>
          </p:cNvCxnSpPr>
          <p:nvPr/>
        </p:nvCxnSpPr>
        <p:spPr>
          <a:xfrm flipV="1">
            <a:off x="9804663" y="5486400"/>
            <a:ext cx="180975" cy="3556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F621F9F-EFC3-4FBD-B5F0-B5E8EFC88A67}"/>
              </a:ext>
            </a:extLst>
          </p:cNvPr>
          <p:cNvSpPr txBox="1"/>
          <p:nvPr/>
        </p:nvSpPr>
        <p:spPr>
          <a:xfrm>
            <a:off x="9339915" y="5151732"/>
            <a:ext cx="1448690" cy="369332"/>
          </a:xfrm>
          <a:prstGeom prst="rect">
            <a:avLst/>
          </a:prstGeom>
          <a:noFill/>
        </p:spPr>
        <p:txBody>
          <a:bodyPr wrap="square" rtlCol="0">
            <a:spAutoFit/>
          </a:bodyPr>
          <a:lstStyle/>
          <a:p>
            <a:pPr algn="ctr"/>
            <a:r>
              <a:rPr lang="en-US" dirty="0"/>
              <a:t>PacBio SMRT</a:t>
            </a:r>
          </a:p>
        </p:txBody>
      </p:sp>
      <p:sp>
        <p:nvSpPr>
          <p:cNvPr id="16" name="Rectangle 15">
            <a:extLst>
              <a:ext uri="{FF2B5EF4-FFF2-40B4-BE49-F238E27FC236}">
                <a16:creationId xmlns:a16="http://schemas.microsoft.com/office/drawing/2014/main" id="{2B947408-268C-40A0-A466-E2ADFBDE6C93}"/>
              </a:ext>
            </a:extLst>
          </p:cNvPr>
          <p:cNvSpPr/>
          <p:nvPr/>
        </p:nvSpPr>
        <p:spPr>
          <a:xfrm>
            <a:off x="276225" y="1076324"/>
            <a:ext cx="1514475" cy="484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EFE113B3-01CC-44DE-9476-C14F9D37E7A0}"/>
              </a:ext>
            </a:extLst>
          </p:cNvPr>
          <p:cNvCxnSpPr/>
          <p:nvPr/>
        </p:nvCxnSpPr>
        <p:spPr>
          <a:xfrm flipV="1">
            <a:off x="10547613" y="5842609"/>
            <a:ext cx="0" cy="431342"/>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6B17637-64ED-4EA0-9141-3D5EB32D6BC0}"/>
              </a:ext>
            </a:extLst>
          </p:cNvPr>
          <p:cNvCxnSpPr>
            <a:cxnSpLocks/>
          </p:cNvCxnSpPr>
          <p:nvPr/>
        </p:nvCxnSpPr>
        <p:spPr>
          <a:xfrm flipV="1">
            <a:off x="10547613" y="5238750"/>
            <a:ext cx="368037" cy="60325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C77072C-95C3-43B1-9577-5017FA6BBA4C}"/>
              </a:ext>
            </a:extLst>
          </p:cNvPr>
          <p:cNvSpPr txBox="1"/>
          <p:nvPr/>
        </p:nvSpPr>
        <p:spPr>
          <a:xfrm>
            <a:off x="10197165" y="4846932"/>
            <a:ext cx="1813860" cy="369332"/>
          </a:xfrm>
          <a:prstGeom prst="rect">
            <a:avLst/>
          </a:prstGeom>
          <a:noFill/>
        </p:spPr>
        <p:txBody>
          <a:bodyPr wrap="square" rtlCol="0">
            <a:spAutoFit/>
          </a:bodyPr>
          <a:lstStyle/>
          <a:p>
            <a:pPr algn="ctr"/>
            <a:r>
              <a:rPr lang="en-US" dirty="0"/>
              <a:t>Oxford Nanopore</a:t>
            </a:r>
          </a:p>
        </p:txBody>
      </p:sp>
      <p:cxnSp>
        <p:nvCxnSpPr>
          <p:cNvPr id="41" name="Straight Connector 40">
            <a:extLst>
              <a:ext uri="{FF2B5EF4-FFF2-40B4-BE49-F238E27FC236}">
                <a16:creationId xmlns:a16="http://schemas.microsoft.com/office/drawing/2014/main" id="{2CECDC3F-5FD9-42E7-8897-ABBF55741CD0}"/>
              </a:ext>
            </a:extLst>
          </p:cNvPr>
          <p:cNvCxnSpPr/>
          <p:nvPr/>
        </p:nvCxnSpPr>
        <p:spPr>
          <a:xfrm flipV="1">
            <a:off x="11654095" y="5833084"/>
            <a:ext cx="0" cy="431342"/>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C41BAD9-FBA5-452B-870D-AD61A07626F7}"/>
              </a:ext>
            </a:extLst>
          </p:cNvPr>
          <p:cNvSpPr txBox="1"/>
          <p:nvPr/>
        </p:nvSpPr>
        <p:spPr>
          <a:xfrm>
            <a:off x="10892919" y="5468210"/>
            <a:ext cx="1448690" cy="369332"/>
          </a:xfrm>
          <a:prstGeom prst="rect">
            <a:avLst/>
          </a:prstGeom>
          <a:noFill/>
        </p:spPr>
        <p:txBody>
          <a:bodyPr wrap="square" rtlCol="0">
            <a:spAutoFit/>
          </a:bodyPr>
          <a:lstStyle/>
          <a:p>
            <a:pPr algn="ctr"/>
            <a:r>
              <a:rPr lang="en-US" dirty="0"/>
              <a:t>PacBio HiFi</a:t>
            </a:r>
          </a:p>
        </p:txBody>
      </p:sp>
      <p:pic>
        <p:nvPicPr>
          <p:cNvPr id="18" name="Picture 17">
            <a:extLst>
              <a:ext uri="{FF2B5EF4-FFF2-40B4-BE49-F238E27FC236}">
                <a16:creationId xmlns:a16="http://schemas.microsoft.com/office/drawing/2014/main" id="{049FA573-B7BB-E36D-4EF6-92125EE90998}"/>
              </a:ext>
            </a:extLst>
          </p:cNvPr>
          <p:cNvPicPr>
            <a:picLocks noChangeAspect="1"/>
          </p:cNvPicPr>
          <p:nvPr/>
        </p:nvPicPr>
        <p:blipFill>
          <a:blip r:embed="rId3"/>
          <a:stretch>
            <a:fillRect/>
          </a:stretch>
        </p:blipFill>
        <p:spPr>
          <a:xfrm>
            <a:off x="584454" y="1013381"/>
            <a:ext cx="5249606" cy="4380353"/>
          </a:xfrm>
          <a:prstGeom prst="rect">
            <a:avLst/>
          </a:prstGeom>
        </p:spPr>
      </p:pic>
      <p:sp>
        <p:nvSpPr>
          <p:cNvPr id="25" name="TextBox 24">
            <a:extLst>
              <a:ext uri="{FF2B5EF4-FFF2-40B4-BE49-F238E27FC236}">
                <a16:creationId xmlns:a16="http://schemas.microsoft.com/office/drawing/2014/main" id="{55653849-33B3-FCC2-121C-E51A5ACC0271}"/>
              </a:ext>
            </a:extLst>
          </p:cNvPr>
          <p:cNvSpPr txBox="1"/>
          <p:nvPr/>
        </p:nvSpPr>
        <p:spPr>
          <a:xfrm>
            <a:off x="5730611" y="712644"/>
            <a:ext cx="6507549"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Nanopore struggles with low complexity regions</a:t>
            </a:r>
          </a:p>
          <a:p>
            <a:pPr marL="742950" lvl="1" indent="-285750">
              <a:buFont typeface="Arial" panose="020B0604020202020204" pitchFamily="34" charset="0"/>
              <a:buChar char="•"/>
            </a:pPr>
            <a:r>
              <a:rPr lang="en-US" sz="2400" dirty="0"/>
              <a:t>Speed not constant, so homopolymer length can be inaccurate</a:t>
            </a:r>
          </a:p>
          <a:p>
            <a:pPr marL="742950" lvl="1" indent="-285750">
              <a:buFont typeface="Arial" panose="020B0604020202020204" pitchFamily="34" charset="0"/>
              <a:buChar char="•"/>
            </a:pPr>
            <a:r>
              <a:rPr lang="en-US" sz="2400" dirty="0"/>
              <a:t>Minor variation in signal changes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Duplex sequencing has improved accuracy by order of magnitude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Different base calling accuracy models will impact output</a:t>
            </a:r>
          </a:p>
        </p:txBody>
      </p:sp>
    </p:spTree>
    <p:extLst>
      <p:ext uri="{BB962C8B-B14F-4D97-AF65-F5344CB8AC3E}">
        <p14:creationId xmlns:p14="http://schemas.microsoft.com/office/powerpoint/2010/main" val="678474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EB0A6570-599D-41D9-86D1-146D397E5D27}"/>
              </a:ext>
            </a:extLst>
          </p:cNvPr>
          <p:cNvSpPr/>
          <p:nvPr/>
        </p:nvSpPr>
        <p:spPr>
          <a:xfrm>
            <a:off x="4968239" y="247650"/>
            <a:ext cx="1056641" cy="55245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28467C36-83A2-4687-AB55-CB9A1C9306BD}"/>
              </a:ext>
            </a:extLst>
          </p:cNvPr>
          <p:cNvSpPr>
            <a:spLocks noGrp="1"/>
          </p:cNvSpPr>
          <p:nvPr>
            <p:ph type="title"/>
          </p:nvPr>
        </p:nvSpPr>
        <p:spPr>
          <a:xfrm>
            <a:off x="332603" y="356062"/>
            <a:ext cx="11526794" cy="804648"/>
          </a:xfrm>
        </p:spPr>
        <p:txBody>
          <a:bodyPr>
            <a:normAutofit fontScale="90000"/>
          </a:bodyPr>
          <a:lstStyle/>
          <a:p>
            <a:r>
              <a:rPr lang="en-US" dirty="0"/>
              <a:t>A genome assembly is a </a:t>
            </a:r>
            <a:r>
              <a:rPr lang="en-US" dirty="0">
                <a:solidFill>
                  <a:schemeClr val="bg1"/>
                </a:solidFill>
              </a:rPr>
              <a:t>copy</a:t>
            </a:r>
            <a:r>
              <a:rPr lang="en-US" dirty="0"/>
              <a:t> of the information encoded in DNA</a:t>
            </a:r>
          </a:p>
        </p:txBody>
      </p:sp>
      <p:pic>
        <p:nvPicPr>
          <p:cNvPr id="13" name="Picture 12" descr="A picture containing drawing&#10;&#10;Description automatically generated">
            <a:extLst>
              <a:ext uri="{FF2B5EF4-FFF2-40B4-BE49-F238E27FC236}">
                <a16:creationId xmlns:a16="http://schemas.microsoft.com/office/drawing/2014/main" id="{4B1A6B62-67D4-437E-AC10-376EC52D9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362" y="2028825"/>
            <a:ext cx="1057275" cy="2800350"/>
          </a:xfrm>
          <a:prstGeom prst="rect">
            <a:avLst/>
          </a:prstGeom>
        </p:spPr>
      </p:pic>
      <p:sp>
        <p:nvSpPr>
          <p:cNvPr id="21" name="TextBox 20">
            <a:extLst>
              <a:ext uri="{FF2B5EF4-FFF2-40B4-BE49-F238E27FC236}">
                <a16:creationId xmlns:a16="http://schemas.microsoft.com/office/drawing/2014/main" id="{5A973EC9-0A35-4F5F-8888-D4D515D30FDE}"/>
              </a:ext>
            </a:extLst>
          </p:cNvPr>
          <p:cNvSpPr txBox="1"/>
          <p:nvPr/>
        </p:nvSpPr>
        <p:spPr>
          <a:xfrm>
            <a:off x="6944604" y="3134359"/>
            <a:ext cx="3937002" cy="584775"/>
          </a:xfrm>
          <a:prstGeom prst="rect">
            <a:avLst/>
          </a:prstGeom>
          <a:noFill/>
        </p:spPr>
        <p:txBody>
          <a:bodyPr wrap="square" rtlCol="0">
            <a:spAutoFit/>
          </a:bodyPr>
          <a:lstStyle/>
          <a:p>
            <a:r>
              <a:rPr lang="en-US" sz="3200" dirty="0"/>
              <a:t>…CGGTACAACTGGCA…</a:t>
            </a:r>
          </a:p>
        </p:txBody>
      </p:sp>
      <p:sp>
        <p:nvSpPr>
          <p:cNvPr id="23" name="Rectangle: Rounded Corners 22">
            <a:extLst>
              <a:ext uri="{FF2B5EF4-FFF2-40B4-BE49-F238E27FC236}">
                <a16:creationId xmlns:a16="http://schemas.microsoft.com/office/drawing/2014/main" id="{F9D2A352-B135-413D-9D60-182A6E1EEA06}"/>
              </a:ext>
            </a:extLst>
          </p:cNvPr>
          <p:cNvSpPr/>
          <p:nvPr/>
        </p:nvSpPr>
        <p:spPr>
          <a:xfrm>
            <a:off x="1256029" y="5166964"/>
            <a:ext cx="2118853" cy="665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D91A210-43F1-4C9B-8839-E08AF275582C}"/>
              </a:ext>
            </a:extLst>
          </p:cNvPr>
          <p:cNvSpPr/>
          <p:nvPr/>
        </p:nvSpPr>
        <p:spPr>
          <a:xfrm>
            <a:off x="1490549" y="5176796"/>
            <a:ext cx="1649812" cy="646331"/>
          </a:xfrm>
          <a:prstGeom prst="rect">
            <a:avLst/>
          </a:prstGeom>
        </p:spPr>
        <p:txBody>
          <a:bodyPr wrap="none">
            <a:spAutoFit/>
          </a:bodyPr>
          <a:lstStyle/>
          <a:p>
            <a:pPr algn="ctr"/>
            <a:r>
              <a:rPr lang="en-US" sz="3600" dirty="0">
                <a:solidFill>
                  <a:schemeClr val="bg1"/>
                </a:solidFill>
              </a:rPr>
              <a:t>Original</a:t>
            </a:r>
            <a:endParaRPr lang="en-US" dirty="0"/>
          </a:p>
        </p:txBody>
      </p:sp>
      <p:sp>
        <p:nvSpPr>
          <p:cNvPr id="27" name="Rectangle: Rounded Corners 26">
            <a:extLst>
              <a:ext uri="{FF2B5EF4-FFF2-40B4-BE49-F238E27FC236}">
                <a16:creationId xmlns:a16="http://schemas.microsoft.com/office/drawing/2014/main" id="{45155923-170F-48B0-96FB-A0E1764381EE}"/>
              </a:ext>
            </a:extLst>
          </p:cNvPr>
          <p:cNvSpPr/>
          <p:nvPr/>
        </p:nvSpPr>
        <p:spPr>
          <a:xfrm>
            <a:off x="7853679" y="5166964"/>
            <a:ext cx="2118853" cy="665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0939B5E-4B59-41B9-96DF-FF0027206A3E}"/>
              </a:ext>
            </a:extLst>
          </p:cNvPr>
          <p:cNvSpPr/>
          <p:nvPr/>
        </p:nvSpPr>
        <p:spPr>
          <a:xfrm>
            <a:off x="8351413" y="5176796"/>
            <a:ext cx="1123385" cy="646331"/>
          </a:xfrm>
          <a:prstGeom prst="rect">
            <a:avLst/>
          </a:prstGeom>
        </p:spPr>
        <p:txBody>
          <a:bodyPr wrap="none">
            <a:spAutoFit/>
          </a:bodyPr>
          <a:lstStyle/>
          <a:p>
            <a:pPr algn="ctr"/>
            <a:r>
              <a:rPr lang="en-US" sz="3600" dirty="0">
                <a:solidFill>
                  <a:schemeClr val="bg1"/>
                </a:solidFill>
              </a:rPr>
              <a:t>Copy</a:t>
            </a:r>
            <a:endParaRPr lang="en-US" dirty="0"/>
          </a:p>
        </p:txBody>
      </p:sp>
      <p:sp>
        <p:nvSpPr>
          <p:cNvPr id="31" name="Arrow: Right 30">
            <a:extLst>
              <a:ext uri="{FF2B5EF4-FFF2-40B4-BE49-F238E27FC236}">
                <a16:creationId xmlns:a16="http://schemas.microsoft.com/office/drawing/2014/main" id="{32677D34-7951-4475-904F-57E9D845B6B2}"/>
              </a:ext>
            </a:extLst>
          </p:cNvPr>
          <p:cNvSpPr/>
          <p:nvPr/>
        </p:nvSpPr>
        <p:spPr>
          <a:xfrm>
            <a:off x="4346098" y="3106707"/>
            <a:ext cx="24993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0901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D34CA5-2FCC-C847-9C25-51B5D379F4AE}"/>
              </a:ext>
            </a:extLst>
          </p:cNvPr>
          <p:cNvSpPr>
            <a:spLocks noGrp="1"/>
          </p:cNvSpPr>
          <p:nvPr>
            <p:ph type="title"/>
          </p:nvPr>
        </p:nvSpPr>
        <p:spPr>
          <a:xfrm>
            <a:off x="18582" y="0"/>
            <a:ext cx="11956763" cy="804648"/>
          </a:xfrm>
        </p:spPr>
        <p:txBody>
          <a:bodyPr/>
          <a:lstStyle/>
          <a:p>
            <a:r>
              <a:rPr lang="en-US" dirty="0"/>
              <a:t>Sequencing technology overview</a:t>
            </a:r>
          </a:p>
        </p:txBody>
      </p:sp>
      <p:graphicFrame>
        <p:nvGraphicFramePr>
          <p:cNvPr id="7" name="Table 4">
            <a:extLst>
              <a:ext uri="{FF2B5EF4-FFF2-40B4-BE49-F238E27FC236}">
                <a16:creationId xmlns:a16="http://schemas.microsoft.com/office/drawing/2014/main" id="{B2C24983-56F4-E444-960A-7B164BCC141A}"/>
              </a:ext>
            </a:extLst>
          </p:cNvPr>
          <p:cNvGraphicFramePr>
            <a:graphicFrameLocks noGrp="1"/>
          </p:cNvGraphicFramePr>
          <p:nvPr>
            <p:extLst>
              <p:ext uri="{D42A27DB-BD31-4B8C-83A1-F6EECF244321}">
                <p14:modId xmlns:p14="http://schemas.microsoft.com/office/powerpoint/2010/main" val="1888538069"/>
              </p:ext>
            </p:extLst>
          </p:nvPr>
        </p:nvGraphicFramePr>
        <p:xfrm>
          <a:off x="539262" y="804648"/>
          <a:ext cx="11243650" cy="5992414"/>
        </p:xfrm>
        <a:graphic>
          <a:graphicData uri="http://schemas.openxmlformats.org/drawingml/2006/table">
            <a:tbl>
              <a:tblPr firstRow="1" bandRow="1">
                <a:tableStyleId>{8799B23B-EC83-4686-B30A-512413B5E67A}</a:tableStyleId>
              </a:tblPr>
              <a:tblGrid>
                <a:gridCol w="3329353">
                  <a:extLst>
                    <a:ext uri="{9D8B030D-6E8A-4147-A177-3AD203B41FA5}">
                      <a16:colId xmlns:a16="http://schemas.microsoft.com/office/drawing/2014/main" val="1461327683"/>
                    </a:ext>
                  </a:extLst>
                </a:gridCol>
                <a:gridCol w="2297723">
                  <a:extLst>
                    <a:ext uri="{9D8B030D-6E8A-4147-A177-3AD203B41FA5}">
                      <a16:colId xmlns:a16="http://schemas.microsoft.com/office/drawing/2014/main" val="2153623376"/>
                    </a:ext>
                  </a:extLst>
                </a:gridCol>
                <a:gridCol w="1477108">
                  <a:extLst>
                    <a:ext uri="{9D8B030D-6E8A-4147-A177-3AD203B41FA5}">
                      <a16:colId xmlns:a16="http://schemas.microsoft.com/office/drawing/2014/main" val="1218524843"/>
                    </a:ext>
                  </a:extLst>
                </a:gridCol>
                <a:gridCol w="2813539">
                  <a:extLst>
                    <a:ext uri="{9D8B030D-6E8A-4147-A177-3AD203B41FA5}">
                      <a16:colId xmlns:a16="http://schemas.microsoft.com/office/drawing/2014/main" val="2973830903"/>
                    </a:ext>
                  </a:extLst>
                </a:gridCol>
                <a:gridCol w="1325927">
                  <a:extLst>
                    <a:ext uri="{9D8B030D-6E8A-4147-A177-3AD203B41FA5}">
                      <a16:colId xmlns:a16="http://schemas.microsoft.com/office/drawing/2014/main" val="133580075"/>
                    </a:ext>
                  </a:extLst>
                </a:gridCol>
              </a:tblGrid>
              <a:tr h="494544">
                <a:tc>
                  <a:txBody>
                    <a:bodyPr/>
                    <a:lstStyle/>
                    <a:p>
                      <a:r>
                        <a:rPr lang="en-US" sz="2400" dirty="0"/>
                        <a:t>Technology</a:t>
                      </a:r>
                    </a:p>
                  </a:txBody>
                  <a:tcPr marL="121942" marR="121942" marT="60971" marB="60971"/>
                </a:tc>
                <a:tc>
                  <a:txBody>
                    <a:bodyPr/>
                    <a:lstStyle/>
                    <a:p>
                      <a:r>
                        <a:rPr lang="en-US" sz="2400" dirty="0"/>
                        <a:t>Read length</a:t>
                      </a:r>
                    </a:p>
                  </a:txBody>
                  <a:tcPr marL="121942" marR="121942" marT="60971" marB="60971"/>
                </a:tc>
                <a:tc>
                  <a:txBody>
                    <a:bodyPr/>
                    <a:lstStyle/>
                    <a:p>
                      <a:r>
                        <a:rPr lang="en-US" sz="2400" dirty="0"/>
                        <a:t>Error rate</a:t>
                      </a:r>
                    </a:p>
                  </a:txBody>
                  <a:tcPr marL="121942" marR="121942" marT="60971" marB="60971"/>
                </a:tc>
                <a:tc>
                  <a:txBody>
                    <a:bodyPr/>
                    <a:lstStyle/>
                    <a:p>
                      <a:r>
                        <a:rPr lang="en-US" sz="2400" dirty="0"/>
                        <a:t>Sources of error</a:t>
                      </a:r>
                    </a:p>
                  </a:txBody>
                  <a:tcPr marL="121942" marR="121942" marT="60971" marB="60971"/>
                </a:tc>
                <a:tc>
                  <a:txBody>
                    <a:bodyPr/>
                    <a:lstStyle/>
                    <a:p>
                      <a:r>
                        <a:rPr lang="en-US" sz="2400" dirty="0"/>
                        <a:t>Active?</a:t>
                      </a:r>
                    </a:p>
                  </a:txBody>
                  <a:tcPr marL="121942" marR="121942" marT="60971" marB="60971"/>
                </a:tc>
                <a:extLst>
                  <a:ext uri="{0D108BD9-81ED-4DB2-BD59-A6C34878D82A}">
                    <a16:rowId xmlns:a16="http://schemas.microsoft.com/office/drawing/2014/main" val="453338691"/>
                  </a:ext>
                </a:extLst>
              </a:tr>
              <a:tr h="494544">
                <a:tc>
                  <a:txBody>
                    <a:bodyPr/>
                    <a:lstStyle/>
                    <a:p>
                      <a:r>
                        <a:rPr lang="en-US" sz="2400" dirty="0"/>
                        <a:t>Sanger</a:t>
                      </a:r>
                    </a:p>
                  </a:txBody>
                  <a:tcPr marL="121942" marR="121942" marT="60971" marB="60971">
                    <a:solidFill>
                      <a:schemeClr val="accent4">
                        <a:alpha val="20000"/>
                      </a:schemeClr>
                    </a:solidFill>
                  </a:tcPr>
                </a:tc>
                <a:tc>
                  <a:txBody>
                    <a:bodyPr/>
                    <a:lstStyle/>
                    <a:p>
                      <a:r>
                        <a:rPr lang="en-US" sz="2400" dirty="0"/>
                        <a:t>~800bp</a:t>
                      </a:r>
                    </a:p>
                  </a:txBody>
                  <a:tcPr marL="121942" marR="121942" marT="60971" marB="60971">
                    <a:solidFill>
                      <a:schemeClr val="accent4">
                        <a:alpha val="20000"/>
                      </a:schemeClr>
                    </a:solidFill>
                  </a:tcPr>
                </a:tc>
                <a:tc>
                  <a:txBody>
                    <a:bodyPr/>
                    <a:lstStyle/>
                    <a:p>
                      <a:r>
                        <a:rPr lang="en-US" sz="2400" dirty="0"/>
                        <a:t>0.001%</a:t>
                      </a:r>
                    </a:p>
                  </a:txBody>
                  <a:tcPr marL="121942" marR="121942" marT="60971" marB="60971">
                    <a:solidFill>
                      <a:schemeClr val="accent4">
                        <a:alpha val="20000"/>
                      </a:schemeClr>
                    </a:solidFill>
                  </a:tcPr>
                </a:tc>
                <a:tc>
                  <a:txBody>
                    <a:bodyPr/>
                    <a:lstStyle/>
                    <a:p>
                      <a:pPr marL="342900" indent="-342900">
                        <a:buFont typeface="Arial" panose="020B0604020202020204" pitchFamily="34" charset="0"/>
                        <a:buChar char="•"/>
                      </a:pPr>
                      <a:endParaRPr lang="en-US" sz="2400" dirty="0"/>
                    </a:p>
                  </a:txBody>
                  <a:tcPr marL="121942" marR="121942" marT="60971" marB="60971">
                    <a:solidFill>
                      <a:schemeClr val="accent4">
                        <a:alpha val="20000"/>
                      </a:schemeClr>
                    </a:solidFill>
                  </a:tcPr>
                </a:tc>
                <a:tc>
                  <a:txBody>
                    <a:bodyPr/>
                    <a:lstStyle/>
                    <a:p>
                      <a:pPr algn="ctr"/>
                      <a:r>
                        <a:rPr lang="en-US" sz="2400" dirty="0"/>
                        <a:t>Y</a:t>
                      </a:r>
                    </a:p>
                  </a:txBody>
                  <a:tcPr marL="121942" marR="121942" marT="60971" marB="60971">
                    <a:solidFill>
                      <a:schemeClr val="accent4">
                        <a:alpha val="20000"/>
                      </a:schemeClr>
                    </a:solidFill>
                  </a:tcPr>
                </a:tc>
                <a:extLst>
                  <a:ext uri="{0D108BD9-81ED-4DB2-BD59-A6C34878D82A}">
                    <a16:rowId xmlns:a16="http://schemas.microsoft.com/office/drawing/2014/main" val="642265139"/>
                  </a:ext>
                </a:extLst>
              </a:tr>
              <a:tr h="494544">
                <a:tc>
                  <a:txBody>
                    <a:bodyPr/>
                    <a:lstStyle/>
                    <a:p>
                      <a:r>
                        <a:rPr lang="en-US" sz="2400" dirty="0"/>
                        <a:t>454</a:t>
                      </a:r>
                    </a:p>
                  </a:txBody>
                  <a:tcPr marL="121942" marR="121942" marT="60971" marB="60971">
                    <a:solidFill>
                      <a:schemeClr val="accent6">
                        <a:lumMod val="20000"/>
                        <a:lumOff val="80000"/>
                      </a:schemeClr>
                    </a:solidFill>
                  </a:tcPr>
                </a:tc>
                <a:tc>
                  <a:txBody>
                    <a:bodyPr/>
                    <a:lstStyle/>
                    <a:p>
                      <a:r>
                        <a:rPr lang="en-US" sz="2400" dirty="0"/>
                        <a:t>700bp</a:t>
                      </a:r>
                    </a:p>
                  </a:txBody>
                  <a:tcPr marL="121942" marR="121942" marT="60971" marB="60971">
                    <a:solidFill>
                      <a:schemeClr val="accent6">
                        <a:lumMod val="20000"/>
                        <a:lumOff val="80000"/>
                      </a:schemeClr>
                    </a:solidFill>
                  </a:tcPr>
                </a:tc>
                <a:tc>
                  <a:txBody>
                    <a:bodyPr/>
                    <a:lstStyle/>
                    <a:p>
                      <a:r>
                        <a:rPr lang="en-US" sz="2400" dirty="0"/>
                        <a:t>1%</a:t>
                      </a:r>
                    </a:p>
                  </a:txBody>
                  <a:tcPr marL="121942" marR="121942" marT="60971" marB="60971">
                    <a:solidFill>
                      <a:schemeClr val="accent6">
                        <a:lumMod val="20000"/>
                        <a:lumOff val="80000"/>
                      </a:schemeClr>
                    </a:solidFill>
                  </a:tcPr>
                </a:tc>
                <a:tc>
                  <a:txBody>
                    <a:bodyPr/>
                    <a:lstStyle/>
                    <a:p>
                      <a:pPr marL="171450" indent="-171450">
                        <a:buFont typeface="Arial" panose="020B0604020202020204" pitchFamily="34" charset="0"/>
                        <a:buChar char="•"/>
                      </a:pPr>
                      <a:r>
                        <a:rPr lang="en-US" sz="1200" dirty="0"/>
                        <a:t>No temporary chain termination makes homopolymers difficult to resolve</a:t>
                      </a:r>
                    </a:p>
                    <a:p>
                      <a:pPr marL="171450" indent="-171450">
                        <a:buFont typeface="Arial" panose="020B0604020202020204" pitchFamily="34" charset="0"/>
                        <a:buChar char="•"/>
                      </a:pPr>
                      <a:r>
                        <a:rPr lang="en-US" sz="1200" dirty="0"/>
                        <a:t>Incomplete cleaning of wells between cycles can generate noise</a:t>
                      </a:r>
                    </a:p>
                  </a:txBody>
                  <a:tcPr marL="121942" marR="121942" marT="60971" marB="60971">
                    <a:solidFill>
                      <a:schemeClr val="accent6">
                        <a:lumMod val="20000"/>
                        <a:lumOff val="80000"/>
                      </a:schemeClr>
                    </a:solidFill>
                  </a:tcPr>
                </a:tc>
                <a:tc>
                  <a:txBody>
                    <a:bodyPr/>
                    <a:lstStyle/>
                    <a:p>
                      <a:pPr algn="ctr"/>
                      <a:r>
                        <a:rPr lang="en-US" sz="2400" dirty="0"/>
                        <a:t>N</a:t>
                      </a:r>
                    </a:p>
                  </a:txBody>
                  <a:tcPr marL="121942" marR="121942" marT="60971" marB="60971">
                    <a:solidFill>
                      <a:schemeClr val="accent6">
                        <a:lumMod val="20000"/>
                        <a:lumOff val="80000"/>
                      </a:schemeClr>
                    </a:solidFill>
                  </a:tcPr>
                </a:tc>
                <a:extLst>
                  <a:ext uri="{0D108BD9-81ED-4DB2-BD59-A6C34878D82A}">
                    <a16:rowId xmlns:a16="http://schemas.microsoft.com/office/drawing/2014/main" val="1538045175"/>
                  </a:ext>
                </a:extLst>
              </a:tr>
              <a:tr h="494544">
                <a:tc>
                  <a:txBody>
                    <a:bodyPr/>
                    <a:lstStyle/>
                    <a:p>
                      <a:r>
                        <a:rPr lang="en-US" sz="2400" dirty="0"/>
                        <a:t>Illumina</a:t>
                      </a:r>
                    </a:p>
                  </a:txBody>
                  <a:tcPr marL="121942" marR="121942" marT="60971" marB="60971">
                    <a:solidFill>
                      <a:schemeClr val="accent6">
                        <a:lumMod val="20000"/>
                        <a:lumOff val="80000"/>
                      </a:schemeClr>
                    </a:solidFill>
                  </a:tcPr>
                </a:tc>
                <a:tc>
                  <a:txBody>
                    <a:bodyPr/>
                    <a:lstStyle/>
                    <a:p>
                      <a:r>
                        <a:rPr lang="en-US" sz="2400" dirty="0"/>
                        <a:t>150bp</a:t>
                      </a:r>
                    </a:p>
                  </a:txBody>
                  <a:tcPr marL="121942" marR="121942" marT="60971" marB="60971">
                    <a:solidFill>
                      <a:schemeClr val="accent6">
                        <a:lumMod val="20000"/>
                        <a:lumOff val="80000"/>
                      </a:schemeClr>
                    </a:solidFill>
                  </a:tcPr>
                </a:tc>
                <a:tc>
                  <a:txBody>
                    <a:bodyPr/>
                    <a:lstStyle/>
                    <a:p>
                      <a:r>
                        <a:rPr lang="en-US" sz="2400" dirty="0"/>
                        <a:t>1-2.5%</a:t>
                      </a:r>
                    </a:p>
                  </a:txBody>
                  <a:tcPr marL="121942" marR="121942" marT="60971" marB="60971">
                    <a:solidFill>
                      <a:schemeClr val="accent6">
                        <a:lumMod val="20000"/>
                        <a:lumOff val="80000"/>
                      </a:schemeClr>
                    </a:solidFill>
                  </a:tcPr>
                </a:tc>
                <a:tc>
                  <a:txBody>
                    <a:bodyPr/>
                    <a:lstStyle/>
                    <a:p>
                      <a:pPr marL="171450" indent="-171450">
                        <a:buFont typeface="Arial" panose="020B0604020202020204" pitchFamily="34" charset="0"/>
                        <a:buChar char="•"/>
                      </a:pPr>
                      <a:r>
                        <a:rPr lang="en-US" sz="1200" dirty="0"/>
                        <a:t>Errors increase towards end of reads due to dephasing</a:t>
                      </a:r>
                    </a:p>
                  </a:txBody>
                  <a:tcPr marL="121942" marR="121942" marT="60971" marB="60971">
                    <a:solidFill>
                      <a:schemeClr val="accent6">
                        <a:lumMod val="20000"/>
                        <a:lumOff val="80000"/>
                      </a:schemeClr>
                    </a:solidFill>
                  </a:tcPr>
                </a:tc>
                <a:tc>
                  <a:txBody>
                    <a:bodyPr/>
                    <a:lstStyle/>
                    <a:p>
                      <a:pPr algn="ctr"/>
                      <a:r>
                        <a:rPr lang="en-US" sz="2400" dirty="0"/>
                        <a:t>Y</a:t>
                      </a:r>
                    </a:p>
                  </a:txBody>
                  <a:tcPr marL="121942" marR="121942" marT="60971" marB="60971">
                    <a:solidFill>
                      <a:schemeClr val="accent6">
                        <a:lumMod val="20000"/>
                        <a:lumOff val="80000"/>
                      </a:schemeClr>
                    </a:solidFill>
                  </a:tcPr>
                </a:tc>
                <a:extLst>
                  <a:ext uri="{0D108BD9-81ED-4DB2-BD59-A6C34878D82A}">
                    <a16:rowId xmlns:a16="http://schemas.microsoft.com/office/drawing/2014/main" val="68707123"/>
                  </a:ext>
                </a:extLst>
              </a:tr>
              <a:tr h="494544">
                <a:tc>
                  <a:txBody>
                    <a:bodyPr/>
                    <a:lstStyle/>
                    <a:p>
                      <a:r>
                        <a:rPr lang="en-US" sz="2400" dirty="0" err="1"/>
                        <a:t>SOLiD</a:t>
                      </a:r>
                      <a:endParaRPr lang="en-US" sz="2400" dirty="0"/>
                    </a:p>
                  </a:txBody>
                  <a:tcPr marL="121942" marR="121942" marT="60971" marB="60971">
                    <a:solidFill>
                      <a:schemeClr val="accent6">
                        <a:lumMod val="20000"/>
                        <a:lumOff val="80000"/>
                      </a:schemeClr>
                    </a:solidFill>
                  </a:tcPr>
                </a:tc>
                <a:tc>
                  <a:txBody>
                    <a:bodyPr/>
                    <a:lstStyle/>
                    <a:p>
                      <a:r>
                        <a:rPr lang="en-US" sz="2400" dirty="0"/>
                        <a:t>75bp</a:t>
                      </a:r>
                    </a:p>
                  </a:txBody>
                  <a:tcPr marL="121942" marR="121942" marT="60971" marB="60971">
                    <a:solidFill>
                      <a:schemeClr val="accent6">
                        <a:lumMod val="20000"/>
                        <a:lumOff val="80000"/>
                      </a:schemeClr>
                    </a:solidFill>
                  </a:tcPr>
                </a:tc>
                <a:tc>
                  <a:txBody>
                    <a:bodyPr/>
                    <a:lstStyle/>
                    <a:p>
                      <a:r>
                        <a:rPr lang="en-US" sz="2400" dirty="0"/>
                        <a:t>0.06%</a:t>
                      </a:r>
                    </a:p>
                  </a:txBody>
                  <a:tcPr marL="121942" marR="121942" marT="60971" marB="60971">
                    <a:solidFill>
                      <a:schemeClr val="accent6">
                        <a:lumMod val="20000"/>
                        <a:lumOff val="80000"/>
                      </a:schemeClr>
                    </a:solidFill>
                  </a:tcPr>
                </a:tc>
                <a:tc>
                  <a:txBody>
                    <a:bodyPr/>
                    <a:lstStyle/>
                    <a:p>
                      <a:endParaRPr lang="en-US" sz="2400" dirty="0"/>
                    </a:p>
                  </a:txBody>
                  <a:tcPr marL="121942" marR="121942" marT="60971" marB="60971">
                    <a:solidFill>
                      <a:schemeClr val="accent6">
                        <a:lumMod val="20000"/>
                        <a:lumOff val="80000"/>
                      </a:schemeClr>
                    </a:solidFill>
                  </a:tcPr>
                </a:tc>
                <a:tc>
                  <a:txBody>
                    <a:bodyPr/>
                    <a:lstStyle/>
                    <a:p>
                      <a:pPr algn="ctr"/>
                      <a:r>
                        <a:rPr lang="en-US" sz="2400" dirty="0"/>
                        <a:t>N</a:t>
                      </a:r>
                    </a:p>
                  </a:txBody>
                  <a:tcPr marL="121942" marR="121942" marT="60971" marB="60971">
                    <a:solidFill>
                      <a:schemeClr val="accent6">
                        <a:lumMod val="20000"/>
                        <a:lumOff val="80000"/>
                      </a:schemeClr>
                    </a:solidFill>
                  </a:tcPr>
                </a:tc>
                <a:extLst>
                  <a:ext uri="{0D108BD9-81ED-4DB2-BD59-A6C34878D82A}">
                    <a16:rowId xmlns:a16="http://schemas.microsoft.com/office/drawing/2014/main" val="3029598702"/>
                  </a:ext>
                </a:extLst>
              </a:tr>
              <a:tr h="494544">
                <a:tc>
                  <a:txBody>
                    <a:bodyPr/>
                    <a:lstStyle/>
                    <a:p>
                      <a:r>
                        <a:rPr lang="en-US" sz="2400" dirty="0"/>
                        <a:t>Ion Torrent</a:t>
                      </a:r>
                    </a:p>
                  </a:txBody>
                  <a:tcPr marL="121942" marR="121942" marT="60971" marB="60971">
                    <a:solidFill>
                      <a:schemeClr val="accent6">
                        <a:lumMod val="20000"/>
                        <a:lumOff val="80000"/>
                      </a:schemeClr>
                    </a:solidFill>
                  </a:tcPr>
                </a:tc>
                <a:tc>
                  <a:txBody>
                    <a:bodyPr/>
                    <a:lstStyle/>
                    <a:p>
                      <a:r>
                        <a:rPr lang="en-US" sz="2400" dirty="0"/>
                        <a:t>200bp</a:t>
                      </a:r>
                    </a:p>
                  </a:txBody>
                  <a:tcPr marL="121942" marR="121942" marT="60971" marB="60971">
                    <a:solidFill>
                      <a:schemeClr val="accent6">
                        <a:lumMod val="20000"/>
                        <a:lumOff val="80000"/>
                      </a:schemeClr>
                    </a:solidFill>
                  </a:tcPr>
                </a:tc>
                <a:tc>
                  <a:txBody>
                    <a:bodyPr/>
                    <a:lstStyle/>
                    <a:p>
                      <a:r>
                        <a:rPr lang="en-US" sz="2400" dirty="0"/>
                        <a:t>1.5-4.5%</a:t>
                      </a:r>
                    </a:p>
                  </a:txBody>
                  <a:tcPr marL="121942" marR="121942" marT="60971" marB="60971">
                    <a:solidFill>
                      <a:schemeClr val="accent6">
                        <a:lumMod val="20000"/>
                        <a:lumOff val="80000"/>
                      </a:schemeClr>
                    </a:solidFill>
                  </a:tcPr>
                </a:tc>
                <a:tc>
                  <a:txBody>
                    <a:bodyPr/>
                    <a:lstStyle/>
                    <a:p>
                      <a:pPr marL="171450" indent="-171450">
                        <a:buFont typeface="Arial" panose="020B0604020202020204" pitchFamily="34" charset="0"/>
                        <a:buChar char="•"/>
                      </a:pPr>
                      <a:r>
                        <a:rPr lang="en-US" sz="1200" dirty="0"/>
                        <a:t>Signal degradation occurs during sequencing of homopolymers</a:t>
                      </a:r>
                    </a:p>
                  </a:txBody>
                  <a:tcPr marL="121942" marR="121942" marT="60971" marB="60971">
                    <a:solidFill>
                      <a:schemeClr val="accent6">
                        <a:lumMod val="20000"/>
                        <a:lumOff val="80000"/>
                      </a:schemeClr>
                    </a:solidFill>
                  </a:tcPr>
                </a:tc>
                <a:tc>
                  <a:txBody>
                    <a:bodyPr/>
                    <a:lstStyle/>
                    <a:p>
                      <a:pPr algn="ctr"/>
                      <a:r>
                        <a:rPr lang="en-US" sz="2400" dirty="0"/>
                        <a:t>Y</a:t>
                      </a:r>
                    </a:p>
                  </a:txBody>
                  <a:tcPr marL="121942" marR="121942" marT="60971" marB="60971">
                    <a:solidFill>
                      <a:schemeClr val="accent6">
                        <a:lumMod val="20000"/>
                        <a:lumOff val="80000"/>
                      </a:schemeClr>
                    </a:solidFill>
                  </a:tcPr>
                </a:tc>
                <a:extLst>
                  <a:ext uri="{0D108BD9-81ED-4DB2-BD59-A6C34878D82A}">
                    <a16:rowId xmlns:a16="http://schemas.microsoft.com/office/drawing/2014/main" val="2760122376"/>
                  </a:ext>
                </a:extLst>
              </a:tr>
              <a:tr h="494544">
                <a:tc>
                  <a:txBody>
                    <a:bodyPr/>
                    <a:lstStyle/>
                    <a:p>
                      <a:r>
                        <a:rPr lang="en-US" sz="2400" dirty="0"/>
                        <a:t>PacBio SMRT</a:t>
                      </a:r>
                    </a:p>
                  </a:txBody>
                  <a:tcPr marL="121942" marR="121942" marT="60971" marB="60971">
                    <a:solidFill>
                      <a:schemeClr val="accent5">
                        <a:lumMod val="40000"/>
                        <a:lumOff val="60000"/>
                      </a:schemeClr>
                    </a:solidFill>
                  </a:tcPr>
                </a:tc>
                <a:tc>
                  <a:txBody>
                    <a:bodyPr/>
                    <a:lstStyle/>
                    <a:p>
                      <a:r>
                        <a:rPr lang="en-US" sz="2400" dirty="0"/>
                        <a:t>10-300kbp</a:t>
                      </a:r>
                    </a:p>
                  </a:txBody>
                  <a:tcPr marL="121942" marR="121942" marT="60971" marB="60971">
                    <a:solidFill>
                      <a:schemeClr val="accent5">
                        <a:lumMod val="40000"/>
                        <a:lumOff val="60000"/>
                      </a:schemeClr>
                    </a:solidFill>
                  </a:tcPr>
                </a:tc>
                <a:tc>
                  <a:txBody>
                    <a:bodyPr/>
                    <a:lstStyle/>
                    <a:p>
                      <a:r>
                        <a:rPr lang="en-US" sz="2400" dirty="0"/>
                        <a:t>13-15%</a:t>
                      </a:r>
                    </a:p>
                  </a:txBody>
                  <a:tcPr marL="121942" marR="121942" marT="60971" marB="60971">
                    <a:solidFill>
                      <a:schemeClr val="accent5">
                        <a:lumMod val="40000"/>
                        <a:lumOff val="6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random</a:t>
                      </a:r>
                    </a:p>
                    <a:p>
                      <a:pPr marL="0" indent="0">
                        <a:buFont typeface="Arial" panose="020B0604020202020204" pitchFamily="34" charset="0"/>
                        <a:buNone/>
                      </a:pPr>
                      <a:endParaRPr lang="en-US" sz="1200" dirty="0"/>
                    </a:p>
                  </a:txBody>
                  <a:tcPr marL="121942" marR="121942" marT="60971" marB="60971">
                    <a:solidFill>
                      <a:schemeClr val="accent5">
                        <a:lumMod val="40000"/>
                        <a:lumOff val="60000"/>
                      </a:schemeClr>
                    </a:solidFill>
                  </a:tcPr>
                </a:tc>
                <a:tc>
                  <a:txBody>
                    <a:bodyPr/>
                    <a:lstStyle/>
                    <a:p>
                      <a:pPr algn="ctr"/>
                      <a:r>
                        <a:rPr lang="en-US" sz="2400" dirty="0"/>
                        <a:t>Y</a:t>
                      </a:r>
                    </a:p>
                  </a:txBody>
                  <a:tcPr marL="121942" marR="121942" marT="60971" marB="60971">
                    <a:solidFill>
                      <a:schemeClr val="accent5">
                        <a:lumMod val="40000"/>
                        <a:lumOff val="60000"/>
                      </a:schemeClr>
                    </a:solidFill>
                  </a:tcPr>
                </a:tc>
                <a:extLst>
                  <a:ext uri="{0D108BD9-81ED-4DB2-BD59-A6C34878D82A}">
                    <a16:rowId xmlns:a16="http://schemas.microsoft.com/office/drawing/2014/main" val="4169531297"/>
                  </a:ext>
                </a:extLst>
              </a:tr>
              <a:tr h="494544">
                <a:tc>
                  <a:txBody>
                    <a:bodyPr/>
                    <a:lstStyle/>
                    <a:p>
                      <a:r>
                        <a:rPr lang="en-US" sz="2400" dirty="0"/>
                        <a:t>PacBio HiFi</a:t>
                      </a:r>
                    </a:p>
                  </a:txBody>
                  <a:tcPr marL="121942" marR="121942" marT="60971" marB="60971">
                    <a:solidFill>
                      <a:schemeClr val="accent5">
                        <a:lumMod val="40000"/>
                        <a:lumOff val="60000"/>
                      </a:schemeClr>
                    </a:solidFill>
                  </a:tcPr>
                </a:tc>
                <a:tc>
                  <a:txBody>
                    <a:bodyPr/>
                    <a:lstStyle/>
                    <a:p>
                      <a:r>
                        <a:rPr lang="en-US" sz="2400" dirty="0"/>
                        <a:t>10-300kbp</a:t>
                      </a:r>
                    </a:p>
                  </a:txBody>
                  <a:tcPr marL="121942" marR="121942" marT="60971" marB="60971">
                    <a:solidFill>
                      <a:schemeClr val="accent5">
                        <a:lumMod val="40000"/>
                        <a:lumOff val="60000"/>
                      </a:schemeClr>
                    </a:solidFill>
                  </a:tcPr>
                </a:tc>
                <a:tc>
                  <a:txBody>
                    <a:bodyPr/>
                    <a:lstStyle/>
                    <a:p>
                      <a:r>
                        <a:rPr lang="en-US" sz="2400" dirty="0"/>
                        <a:t>&lt;1%</a:t>
                      </a:r>
                    </a:p>
                  </a:txBody>
                  <a:tcPr marL="121942" marR="121942" marT="60971" marB="60971">
                    <a:solidFill>
                      <a:schemeClr val="accent5">
                        <a:lumMod val="40000"/>
                        <a:lumOff val="60000"/>
                      </a:schemeClr>
                    </a:solidFill>
                  </a:tcPr>
                </a:tc>
                <a:tc>
                  <a:txBody>
                    <a:bodyPr/>
                    <a:lstStyle/>
                    <a:p>
                      <a:pPr marL="171450" indent="-171450">
                        <a:buFont typeface="Arial" panose="020B0604020202020204" pitchFamily="34" charset="0"/>
                        <a:buChar char="•"/>
                      </a:pPr>
                      <a:r>
                        <a:rPr lang="en-US" sz="1200" dirty="0"/>
                        <a:t>random</a:t>
                      </a:r>
                    </a:p>
                  </a:txBody>
                  <a:tcPr marL="121942" marR="121942" marT="60971" marB="60971">
                    <a:solidFill>
                      <a:schemeClr val="accent5">
                        <a:lumMod val="40000"/>
                        <a:lumOff val="60000"/>
                      </a:schemeClr>
                    </a:solidFill>
                  </a:tcPr>
                </a:tc>
                <a:tc>
                  <a:txBody>
                    <a:bodyPr/>
                    <a:lstStyle/>
                    <a:p>
                      <a:pPr algn="ctr"/>
                      <a:r>
                        <a:rPr lang="en-US" sz="2400" dirty="0"/>
                        <a:t>Y</a:t>
                      </a:r>
                    </a:p>
                  </a:txBody>
                  <a:tcPr marL="121942" marR="121942" marT="60971" marB="60971">
                    <a:solidFill>
                      <a:schemeClr val="accent5">
                        <a:lumMod val="40000"/>
                        <a:lumOff val="60000"/>
                      </a:schemeClr>
                    </a:solidFill>
                  </a:tcPr>
                </a:tc>
                <a:extLst>
                  <a:ext uri="{0D108BD9-81ED-4DB2-BD59-A6C34878D82A}">
                    <a16:rowId xmlns:a16="http://schemas.microsoft.com/office/drawing/2014/main" val="2632100337"/>
                  </a:ext>
                </a:extLst>
              </a:tr>
              <a:tr h="640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Oxford Nanopore R9.4.1</a:t>
                      </a:r>
                    </a:p>
                  </a:txBody>
                  <a:tcPr marL="121942" marR="121942" marT="60971" marB="60971">
                    <a:solidFill>
                      <a:schemeClr val="accent5">
                        <a:lumMod val="40000"/>
                        <a:lumOff val="60000"/>
                      </a:schemeClr>
                    </a:solidFill>
                  </a:tcPr>
                </a:tc>
                <a:tc>
                  <a:txBody>
                    <a:bodyPr/>
                    <a:lstStyle/>
                    <a:p>
                      <a:endParaRPr lang="en-US" sz="2400" dirty="0"/>
                    </a:p>
                  </a:txBody>
                  <a:tcPr marL="121942" marR="121942" marT="60971" marB="60971">
                    <a:solidFill>
                      <a:schemeClr val="accent5">
                        <a:lumMod val="40000"/>
                        <a:lumOff val="60000"/>
                      </a:schemeClr>
                    </a:solidFill>
                  </a:tcPr>
                </a:tc>
                <a:tc>
                  <a:txBody>
                    <a:bodyPr/>
                    <a:lstStyle/>
                    <a:p>
                      <a:r>
                        <a:rPr lang="en-US" sz="2400" dirty="0"/>
                        <a:t>1-5%</a:t>
                      </a:r>
                    </a:p>
                  </a:txBody>
                  <a:tcPr marL="121942" marR="121942" marT="60971" marB="60971">
                    <a:solidFill>
                      <a:schemeClr val="accent5">
                        <a:lumMod val="40000"/>
                        <a:lumOff val="6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homopolymers</a:t>
                      </a:r>
                    </a:p>
                    <a:p>
                      <a:pPr marL="0" indent="0">
                        <a:buFont typeface="Arial" panose="020B0604020202020204" pitchFamily="34" charset="0"/>
                        <a:buNone/>
                      </a:pPr>
                      <a:endParaRPr lang="en-US" sz="1200" dirty="0"/>
                    </a:p>
                  </a:txBody>
                  <a:tcPr marL="121942" marR="121942" marT="60971" marB="60971">
                    <a:solidFill>
                      <a:schemeClr val="accent5">
                        <a:lumMod val="40000"/>
                        <a:lumOff val="60000"/>
                      </a:schemeClr>
                    </a:solidFill>
                  </a:tcPr>
                </a:tc>
                <a:tc>
                  <a:txBody>
                    <a:bodyPr/>
                    <a:lstStyle/>
                    <a:p>
                      <a:pPr algn="ctr"/>
                      <a:r>
                        <a:rPr lang="en-US" sz="2400" dirty="0"/>
                        <a:t>Y</a:t>
                      </a:r>
                    </a:p>
                  </a:txBody>
                  <a:tcPr marL="121942" marR="121942" marT="60971" marB="60971">
                    <a:solidFill>
                      <a:schemeClr val="accent5">
                        <a:lumMod val="40000"/>
                        <a:lumOff val="60000"/>
                      </a:schemeClr>
                    </a:solidFill>
                  </a:tcPr>
                </a:tc>
                <a:extLst>
                  <a:ext uri="{0D108BD9-81ED-4DB2-BD59-A6C34878D82A}">
                    <a16:rowId xmlns:a16="http://schemas.microsoft.com/office/drawing/2014/main" val="3698660928"/>
                  </a:ext>
                </a:extLst>
              </a:tr>
              <a:tr h="494544">
                <a:tc>
                  <a:txBody>
                    <a:bodyPr/>
                    <a:lstStyle/>
                    <a:p>
                      <a:r>
                        <a:rPr lang="en-US" sz="2400" dirty="0"/>
                        <a:t>Oxford Nanopore</a:t>
                      </a:r>
                    </a:p>
                    <a:p>
                      <a:r>
                        <a:rPr lang="en-US" sz="2400" dirty="0"/>
                        <a:t>R10.4.1</a:t>
                      </a:r>
                    </a:p>
                  </a:txBody>
                  <a:tcPr marL="121942" marR="121942" marT="60971" marB="60971">
                    <a:solidFill>
                      <a:schemeClr val="accent5">
                        <a:lumMod val="40000"/>
                        <a:lumOff val="60000"/>
                      </a:schemeClr>
                    </a:solidFill>
                  </a:tcPr>
                </a:tc>
                <a:tc>
                  <a:txBody>
                    <a:bodyPr/>
                    <a:lstStyle/>
                    <a:p>
                      <a:r>
                        <a:rPr lang="en-US" sz="2400" dirty="0"/>
                        <a:t>10-20kbp, up to 100kbp</a:t>
                      </a:r>
                    </a:p>
                  </a:txBody>
                  <a:tcPr marL="121942" marR="121942" marT="60971" marB="60971">
                    <a:solidFill>
                      <a:schemeClr val="accent5">
                        <a:lumMod val="40000"/>
                        <a:lumOff val="60000"/>
                      </a:schemeClr>
                    </a:solidFill>
                  </a:tcPr>
                </a:tc>
                <a:tc>
                  <a:txBody>
                    <a:bodyPr/>
                    <a:lstStyle/>
                    <a:p>
                      <a:r>
                        <a:rPr lang="en-US" sz="2400" dirty="0"/>
                        <a:t>&lt;=1%</a:t>
                      </a:r>
                    </a:p>
                  </a:txBody>
                  <a:tcPr marL="121942" marR="121942" marT="60971" marB="60971">
                    <a:solidFill>
                      <a:schemeClr val="accent5">
                        <a:lumMod val="40000"/>
                        <a:lumOff val="6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homopolymers, but less in new flow cells </a:t>
                      </a:r>
                    </a:p>
                    <a:p>
                      <a:pPr marL="0" indent="0">
                        <a:buFont typeface="Arial" panose="020B0604020202020204" pitchFamily="34" charset="0"/>
                        <a:buNone/>
                      </a:pPr>
                      <a:endParaRPr lang="en-US" sz="1200" dirty="0"/>
                    </a:p>
                  </a:txBody>
                  <a:tcPr marL="121942" marR="121942" marT="60971" marB="60971">
                    <a:solidFill>
                      <a:schemeClr val="accent5">
                        <a:lumMod val="40000"/>
                        <a:lumOff val="60000"/>
                      </a:schemeClr>
                    </a:solidFill>
                  </a:tcPr>
                </a:tc>
                <a:tc>
                  <a:txBody>
                    <a:bodyPr/>
                    <a:lstStyle/>
                    <a:p>
                      <a:pPr algn="ctr"/>
                      <a:r>
                        <a:rPr lang="en-US" sz="2400" dirty="0"/>
                        <a:t>Y</a:t>
                      </a:r>
                    </a:p>
                  </a:txBody>
                  <a:tcPr marL="121942" marR="121942" marT="60971" marB="60971">
                    <a:solidFill>
                      <a:schemeClr val="accent5">
                        <a:lumMod val="40000"/>
                        <a:lumOff val="60000"/>
                      </a:schemeClr>
                    </a:solidFill>
                  </a:tcPr>
                </a:tc>
                <a:extLst>
                  <a:ext uri="{0D108BD9-81ED-4DB2-BD59-A6C34878D82A}">
                    <a16:rowId xmlns:a16="http://schemas.microsoft.com/office/drawing/2014/main" val="2279387471"/>
                  </a:ext>
                </a:extLst>
              </a:tr>
            </a:tbl>
          </a:graphicData>
        </a:graphic>
      </p:graphicFrame>
    </p:spTree>
    <p:extLst>
      <p:ext uri="{BB962C8B-B14F-4D97-AF65-F5344CB8AC3E}">
        <p14:creationId xmlns:p14="http://schemas.microsoft.com/office/powerpoint/2010/main" val="2494533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4F3C1-33E7-B848-A6E0-8912EC0D8761}"/>
              </a:ext>
            </a:extLst>
          </p:cNvPr>
          <p:cNvSpPr>
            <a:spLocks noGrp="1"/>
          </p:cNvSpPr>
          <p:nvPr>
            <p:ph type="title"/>
          </p:nvPr>
        </p:nvSpPr>
        <p:spPr>
          <a:xfrm>
            <a:off x="338626" y="109367"/>
            <a:ext cx="10515600" cy="1325563"/>
          </a:xfrm>
        </p:spPr>
        <p:txBody>
          <a:bodyPr/>
          <a:lstStyle/>
          <a:p>
            <a:r>
              <a:rPr lang="en-US" dirty="0"/>
              <a:t>The ‘New Kids’ on the Block</a:t>
            </a:r>
          </a:p>
        </p:txBody>
      </p:sp>
      <p:pic>
        <p:nvPicPr>
          <p:cNvPr id="3" name="Picture 2">
            <a:extLst>
              <a:ext uri="{FF2B5EF4-FFF2-40B4-BE49-F238E27FC236}">
                <a16:creationId xmlns:a16="http://schemas.microsoft.com/office/drawing/2014/main" id="{273158E2-224B-AB4F-A578-93CBAF0D959B}"/>
              </a:ext>
            </a:extLst>
          </p:cNvPr>
          <p:cNvPicPr>
            <a:picLocks noChangeAspect="1"/>
          </p:cNvPicPr>
          <p:nvPr/>
        </p:nvPicPr>
        <p:blipFill>
          <a:blip r:embed="rId3"/>
          <a:stretch>
            <a:fillRect/>
          </a:stretch>
        </p:blipFill>
        <p:spPr>
          <a:xfrm>
            <a:off x="7111060" y="1322373"/>
            <a:ext cx="4970884" cy="3176984"/>
          </a:xfrm>
          <a:prstGeom prst="rect">
            <a:avLst/>
          </a:prstGeom>
        </p:spPr>
      </p:pic>
      <p:pic>
        <p:nvPicPr>
          <p:cNvPr id="4" name="Picture 3">
            <a:extLst>
              <a:ext uri="{FF2B5EF4-FFF2-40B4-BE49-F238E27FC236}">
                <a16:creationId xmlns:a16="http://schemas.microsoft.com/office/drawing/2014/main" id="{50D1350B-6841-A240-A34A-A7E5C667FDF0}"/>
              </a:ext>
            </a:extLst>
          </p:cNvPr>
          <p:cNvPicPr>
            <a:picLocks noChangeAspect="1"/>
          </p:cNvPicPr>
          <p:nvPr/>
        </p:nvPicPr>
        <p:blipFill>
          <a:blip r:embed="rId4"/>
          <a:stretch>
            <a:fillRect/>
          </a:stretch>
        </p:blipFill>
        <p:spPr>
          <a:xfrm>
            <a:off x="8220263" y="4348677"/>
            <a:ext cx="3971737" cy="2246086"/>
          </a:xfrm>
          <a:prstGeom prst="rect">
            <a:avLst/>
          </a:prstGeom>
        </p:spPr>
      </p:pic>
      <p:pic>
        <p:nvPicPr>
          <p:cNvPr id="5" name="Picture 4">
            <a:extLst>
              <a:ext uri="{FF2B5EF4-FFF2-40B4-BE49-F238E27FC236}">
                <a16:creationId xmlns:a16="http://schemas.microsoft.com/office/drawing/2014/main" id="{03D50A67-A894-5140-A08E-F7C71764A2D0}"/>
              </a:ext>
            </a:extLst>
          </p:cNvPr>
          <p:cNvPicPr>
            <a:picLocks noChangeAspect="1"/>
          </p:cNvPicPr>
          <p:nvPr/>
        </p:nvPicPr>
        <p:blipFill rotWithShape="1">
          <a:blip r:embed="rId5"/>
          <a:srcRect r="49688"/>
          <a:stretch/>
        </p:blipFill>
        <p:spPr>
          <a:xfrm>
            <a:off x="338626" y="1408871"/>
            <a:ext cx="4653710" cy="1501994"/>
          </a:xfrm>
          <a:prstGeom prst="rect">
            <a:avLst/>
          </a:prstGeom>
        </p:spPr>
      </p:pic>
      <p:pic>
        <p:nvPicPr>
          <p:cNvPr id="6" name="Picture 5">
            <a:extLst>
              <a:ext uri="{FF2B5EF4-FFF2-40B4-BE49-F238E27FC236}">
                <a16:creationId xmlns:a16="http://schemas.microsoft.com/office/drawing/2014/main" id="{E2DF3CC2-790D-E44A-85D4-8A07FE4490B3}"/>
              </a:ext>
            </a:extLst>
          </p:cNvPr>
          <p:cNvPicPr>
            <a:picLocks noChangeAspect="1"/>
          </p:cNvPicPr>
          <p:nvPr/>
        </p:nvPicPr>
        <p:blipFill>
          <a:blip r:embed="rId6"/>
          <a:stretch>
            <a:fillRect/>
          </a:stretch>
        </p:blipFill>
        <p:spPr>
          <a:xfrm>
            <a:off x="2890674" y="2802975"/>
            <a:ext cx="3818871" cy="1808939"/>
          </a:xfrm>
          <a:prstGeom prst="rect">
            <a:avLst/>
          </a:prstGeom>
        </p:spPr>
      </p:pic>
      <p:pic>
        <p:nvPicPr>
          <p:cNvPr id="1026" name="Picture 2" descr="Investors | Singular Genomics">
            <a:extLst>
              <a:ext uri="{FF2B5EF4-FFF2-40B4-BE49-F238E27FC236}">
                <a16:creationId xmlns:a16="http://schemas.microsoft.com/office/drawing/2014/main" id="{9408A7F2-2A21-6807-AF1E-95CB8F5F7B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626" y="5049157"/>
            <a:ext cx="59309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415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6A9F2829-706D-2031-7DBA-B4114A3FD910}"/>
              </a:ext>
            </a:extLst>
          </p:cNvPr>
          <p:cNvGraphicFramePr>
            <a:graphicFrameLocks noGrp="1"/>
          </p:cNvGraphicFramePr>
          <p:nvPr>
            <p:extLst>
              <p:ext uri="{D42A27DB-BD31-4B8C-83A1-F6EECF244321}">
                <p14:modId xmlns:p14="http://schemas.microsoft.com/office/powerpoint/2010/main" val="3990559473"/>
              </p:ext>
            </p:extLst>
          </p:nvPr>
        </p:nvGraphicFramePr>
        <p:xfrm>
          <a:off x="383458" y="1460806"/>
          <a:ext cx="11425084" cy="3936387"/>
        </p:xfrm>
        <a:graphic>
          <a:graphicData uri="http://schemas.openxmlformats.org/drawingml/2006/table">
            <a:tbl>
              <a:tblPr firstRow="1" bandRow="1">
                <a:tableStyleId>{2D5ABB26-0587-4C30-8999-92F81FD0307C}</a:tableStyleId>
              </a:tblPr>
              <a:tblGrid>
                <a:gridCol w="1081548">
                  <a:extLst>
                    <a:ext uri="{9D8B030D-6E8A-4147-A177-3AD203B41FA5}">
                      <a16:colId xmlns:a16="http://schemas.microsoft.com/office/drawing/2014/main" val="1183419011"/>
                    </a:ext>
                  </a:extLst>
                </a:gridCol>
                <a:gridCol w="10343536">
                  <a:extLst>
                    <a:ext uri="{9D8B030D-6E8A-4147-A177-3AD203B41FA5}">
                      <a16:colId xmlns:a16="http://schemas.microsoft.com/office/drawing/2014/main" val="2834125590"/>
                    </a:ext>
                  </a:extLst>
                </a:gridCol>
              </a:tblGrid>
              <a:tr h="1312129">
                <a:tc>
                  <a:txBody>
                    <a:bodyPr/>
                    <a:lstStyle/>
                    <a:p>
                      <a:pPr algn="ctr"/>
                      <a:r>
                        <a:rPr lang="en-US" sz="4000" dirty="0">
                          <a:solidFill>
                            <a:schemeClr val="tx1"/>
                          </a:solidFill>
                        </a:rPr>
                        <a:t>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4000" dirty="0">
                          <a:solidFill>
                            <a:schemeClr val="tx1"/>
                          </a:solidFill>
                        </a:rPr>
                        <a:t>A brief history of sequencing technology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0926891"/>
                  </a:ext>
                </a:extLst>
              </a:tr>
              <a:tr h="1312129">
                <a:tc>
                  <a:txBody>
                    <a:bodyPr/>
                    <a:lstStyle/>
                    <a:p>
                      <a:pPr algn="ctr"/>
                      <a:r>
                        <a:rPr lang="en-US" sz="4000" dirty="0">
                          <a:solidFill>
                            <a:schemeClr val="tx1"/>
                          </a:solidFill>
                        </a:rPr>
                        <a:t>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4000" i="1" dirty="0">
                          <a:solidFill>
                            <a:schemeClr val="tx1"/>
                          </a:solidFill>
                        </a:rPr>
                        <a:t>de novo </a:t>
                      </a:r>
                      <a:r>
                        <a:rPr lang="en-US" sz="4000" i="0" dirty="0">
                          <a:solidFill>
                            <a:schemeClr val="tx1"/>
                          </a:solidFill>
                        </a:rPr>
                        <a:t>Assembly: reads, contigs, and scaffolds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7939168"/>
                  </a:ext>
                </a:extLst>
              </a:tr>
              <a:tr h="1312129">
                <a:tc>
                  <a:txBody>
                    <a:bodyPr/>
                    <a:lstStyle/>
                    <a:p>
                      <a:pPr algn="ctr"/>
                      <a:r>
                        <a:rPr lang="en-US" sz="4000" dirty="0">
                          <a:solidFill>
                            <a:schemeClr val="bg2">
                              <a:lumMod val="90000"/>
                            </a:schemeClr>
                          </a:solidFill>
                        </a:rPr>
                        <a:t>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chemeClr val="bg2">
                              <a:lumMod val="90000"/>
                            </a:schemeClr>
                          </a:solidFill>
                        </a:rPr>
                        <a:t>Practical considerations for genome assembly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7625163"/>
                  </a:ext>
                </a:extLst>
              </a:tr>
            </a:tbl>
          </a:graphicData>
        </a:graphic>
      </p:graphicFrame>
    </p:spTree>
    <p:extLst>
      <p:ext uri="{BB962C8B-B14F-4D97-AF65-F5344CB8AC3E}">
        <p14:creationId xmlns:p14="http://schemas.microsoft.com/office/powerpoint/2010/main" val="1195232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DB109-5CD2-47F2-85DA-66A767F91F1A}"/>
              </a:ext>
            </a:extLst>
          </p:cNvPr>
          <p:cNvSpPr>
            <a:spLocks noGrp="1"/>
          </p:cNvSpPr>
          <p:nvPr>
            <p:ph type="title"/>
          </p:nvPr>
        </p:nvSpPr>
        <p:spPr/>
        <p:txBody>
          <a:bodyPr/>
          <a:lstStyle/>
          <a:p>
            <a:r>
              <a:rPr lang="en-US" dirty="0"/>
              <a:t>How do we reconstruct the genome from reads?</a:t>
            </a:r>
          </a:p>
        </p:txBody>
      </p:sp>
      <p:pic>
        <p:nvPicPr>
          <p:cNvPr id="5" name="Picture 4" descr="A screenshot of a cell phone&#10;&#10;Description automatically generated">
            <a:extLst>
              <a:ext uri="{FF2B5EF4-FFF2-40B4-BE49-F238E27FC236}">
                <a16:creationId xmlns:a16="http://schemas.microsoft.com/office/drawing/2014/main" id="{271C439C-6C05-4034-9A93-2484F61EF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49" y="1581249"/>
            <a:ext cx="8564893" cy="4510206"/>
          </a:xfrm>
          <a:prstGeom prst="rect">
            <a:avLst/>
          </a:prstGeom>
        </p:spPr>
      </p:pic>
    </p:spTree>
    <p:extLst>
      <p:ext uri="{BB962C8B-B14F-4D97-AF65-F5344CB8AC3E}">
        <p14:creationId xmlns:p14="http://schemas.microsoft.com/office/powerpoint/2010/main" val="2291583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DB109-5CD2-47F2-85DA-66A767F91F1A}"/>
              </a:ext>
            </a:extLst>
          </p:cNvPr>
          <p:cNvSpPr>
            <a:spLocks noGrp="1"/>
          </p:cNvSpPr>
          <p:nvPr>
            <p:ph type="title"/>
          </p:nvPr>
        </p:nvSpPr>
        <p:spPr/>
        <p:txBody>
          <a:bodyPr/>
          <a:lstStyle/>
          <a:p>
            <a:r>
              <a:rPr lang="en-US" dirty="0"/>
              <a:t>How do we reconstruct the genome from reads?</a:t>
            </a:r>
          </a:p>
        </p:txBody>
      </p:sp>
      <p:pic>
        <p:nvPicPr>
          <p:cNvPr id="5" name="Picture 4" descr="A screenshot of a cell phone&#10;&#10;Description automatically generated">
            <a:extLst>
              <a:ext uri="{FF2B5EF4-FFF2-40B4-BE49-F238E27FC236}">
                <a16:creationId xmlns:a16="http://schemas.microsoft.com/office/drawing/2014/main" id="{271C439C-6C05-4034-9A93-2484F61EF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49" y="1581249"/>
            <a:ext cx="8564893" cy="4510206"/>
          </a:xfrm>
          <a:prstGeom prst="rect">
            <a:avLst/>
          </a:prstGeom>
        </p:spPr>
      </p:pic>
      <p:pic>
        <p:nvPicPr>
          <p:cNvPr id="11" name="Picture 10" descr="A close up of a logo&#10;&#10;Description automatically generated">
            <a:extLst>
              <a:ext uri="{FF2B5EF4-FFF2-40B4-BE49-F238E27FC236}">
                <a16:creationId xmlns:a16="http://schemas.microsoft.com/office/drawing/2014/main" id="{8CF7316F-8514-49FC-88FB-1F4CB6510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7887" y="1664345"/>
            <a:ext cx="2324556" cy="2172007"/>
          </a:xfrm>
          <a:prstGeom prst="rect">
            <a:avLst/>
          </a:prstGeom>
        </p:spPr>
      </p:pic>
    </p:spTree>
    <p:extLst>
      <p:ext uri="{BB962C8B-B14F-4D97-AF65-F5344CB8AC3E}">
        <p14:creationId xmlns:p14="http://schemas.microsoft.com/office/powerpoint/2010/main" val="3499148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DB109-5CD2-47F2-85DA-66A767F91F1A}"/>
              </a:ext>
            </a:extLst>
          </p:cNvPr>
          <p:cNvSpPr>
            <a:spLocks noGrp="1"/>
          </p:cNvSpPr>
          <p:nvPr>
            <p:ph type="title"/>
          </p:nvPr>
        </p:nvSpPr>
        <p:spPr/>
        <p:txBody>
          <a:bodyPr/>
          <a:lstStyle/>
          <a:p>
            <a:r>
              <a:rPr lang="en-US" dirty="0"/>
              <a:t>How do we reconstruct the genome from reads?</a:t>
            </a:r>
          </a:p>
        </p:txBody>
      </p:sp>
      <p:pic>
        <p:nvPicPr>
          <p:cNvPr id="5" name="Picture 4" descr="A screenshot of a cell phone&#10;&#10;Description automatically generated">
            <a:extLst>
              <a:ext uri="{FF2B5EF4-FFF2-40B4-BE49-F238E27FC236}">
                <a16:creationId xmlns:a16="http://schemas.microsoft.com/office/drawing/2014/main" id="{271C439C-6C05-4034-9A93-2484F61EF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49" y="1581249"/>
            <a:ext cx="8564893" cy="4510206"/>
          </a:xfrm>
          <a:prstGeom prst="rect">
            <a:avLst/>
          </a:prstGeom>
        </p:spPr>
      </p:pic>
      <p:pic>
        <p:nvPicPr>
          <p:cNvPr id="11" name="Picture 10" descr="A close up of a logo&#10;&#10;Description automatically generated">
            <a:extLst>
              <a:ext uri="{FF2B5EF4-FFF2-40B4-BE49-F238E27FC236}">
                <a16:creationId xmlns:a16="http://schemas.microsoft.com/office/drawing/2014/main" id="{8CF7316F-8514-49FC-88FB-1F4CB6510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7887" y="1664345"/>
            <a:ext cx="2324556" cy="2172007"/>
          </a:xfrm>
          <a:prstGeom prst="rect">
            <a:avLst/>
          </a:prstGeom>
        </p:spPr>
      </p:pic>
      <p:sp>
        <p:nvSpPr>
          <p:cNvPr id="3" name="TextBox 2">
            <a:extLst>
              <a:ext uri="{FF2B5EF4-FFF2-40B4-BE49-F238E27FC236}">
                <a16:creationId xmlns:a16="http://schemas.microsoft.com/office/drawing/2014/main" id="{4624A160-3FBF-4AE9-AB9F-F044AC4F0A20}"/>
              </a:ext>
            </a:extLst>
          </p:cNvPr>
          <p:cNvSpPr txBox="1"/>
          <p:nvPr/>
        </p:nvSpPr>
        <p:spPr>
          <a:xfrm>
            <a:off x="9649011" y="1025319"/>
            <a:ext cx="1520434" cy="3293209"/>
          </a:xfrm>
          <a:prstGeom prst="rect">
            <a:avLst/>
          </a:prstGeom>
          <a:noFill/>
        </p:spPr>
        <p:txBody>
          <a:bodyPr wrap="square" rtlCol="0">
            <a:spAutoFit/>
          </a:bodyPr>
          <a:lstStyle/>
          <a:p>
            <a:r>
              <a:rPr lang="en-US" sz="20800" dirty="0">
                <a:solidFill>
                  <a:schemeClr val="accent2"/>
                </a:solidFill>
              </a:rPr>
              <a:t>x</a:t>
            </a:r>
            <a:endParaRPr lang="en-US" sz="10000" dirty="0">
              <a:solidFill>
                <a:schemeClr val="accent2"/>
              </a:solidFill>
            </a:endParaRPr>
          </a:p>
        </p:txBody>
      </p:sp>
      <p:sp>
        <p:nvSpPr>
          <p:cNvPr id="4" name="TextBox 3">
            <a:extLst>
              <a:ext uri="{FF2B5EF4-FFF2-40B4-BE49-F238E27FC236}">
                <a16:creationId xmlns:a16="http://schemas.microsoft.com/office/drawing/2014/main" id="{CC88306A-CFD1-4678-831A-4801EFF360F4}"/>
              </a:ext>
            </a:extLst>
          </p:cNvPr>
          <p:cNvSpPr txBox="1"/>
          <p:nvPr/>
        </p:nvSpPr>
        <p:spPr>
          <a:xfrm>
            <a:off x="8878529" y="4501157"/>
            <a:ext cx="3313471"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t>Overlapping pieces</a:t>
            </a:r>
          </a:p>
        </p:txBody>
      </p:sp>
    </p:spTree>
    <p:extLst>
      <p:ext uri="{BB962C8B-B14F-4D97-AF65-F5344CB8AC3E}">
        <p14:creationId xmlns:p14="http://schemas.microsoft.com/office/powerpoint/2010/main" val="17025213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DB109-5CD2-47F2-85DA-66A767F91F1A}"/>
              </a:ext>
            </a:extLst>
          </p:cNvPr>
          <p:cNvSpPr>
            <a:spLocks noGrp="1"/>
          </p:cNvSpPr>
          <p:nvPr>
            <p:ph type="title"/>
          </p:nvPr>
        </p:nvSpPr>
        <p:spPr/>
        <p:txBody>
          <a:bodyPr/>
          <a:lstStyle/>
          <a:p>
            <a:r>
              <a:rPr lang="en-US" dirty="0"/>
              <a:t>How do we reconstruct the genome from reads?</a:t>
            </a:r>
          </a:p>
        </p:txBody>
      </p:sp>
      <p:pic>
        <p:nvPicPr>
          <p:cNvPr id="5" name="Picture 4" descr="A screenshot of a cell phone&#10;&#10;Description automatically generated">
            <a:extLst>
              <a:ext uri="{FF2B5EF4-FFF2-40B4-BE49-F238E27FC236}">
                <a16:creationId xmlns:a16="http://schemas.microsoft.com/office/drawing/2014/main" id="{271C439C-6C05-4034-9A93-2484F61EF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49" y="1581249"/>
            <a:ext cx="8564893" cy="4510206"/>
          </a:xfrm>
          <a:prstGeom prst="rect">
            <a:avLst/>
          </a:prstGeom>
        </p:spPr>
      </p:pic>
      <p:pic>
        <p:nvPicPr>
          <p:cNvPr id="11" name="Picture 10" descr="A close up of a logo&#10;&#10;Description automatically generated">
            <a:extLst>
              <a:ext uri="{FF2B5EF4-FFF2-40B4-BE49-F238E27FC236}">
                <a16:creationId xmlns:a16="http://schemas.microsoft.com/office/drawing/2014/main" id="{8CF7316F-8514-49FC-88FB-1F4CB6510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7887" y="1664345"/>
            <a:ext cx="2324556" cy="2172007"/>
          </a:xfrm>
          <a:prstGeom prst="rect">
            <a:avLst/>
          </a:prstGeom>
        </p:spPr>
      </p:pic>
      <p:sp>
        <p:nvSpPr>
          <p:cNvPr id="3" name="TextBox 2">
            <a:extLst>
              <a:ext uri="{FF2B5EF4-FFF2-40B4-BE49-F238E27FC236}">
                <a16:creationId xmlns:a16="http://schemas.microsoft.com/office/drawing/2014/main" id="{4624A160-3FBF-4AE9-AB9F-F044AC4F0A20}"/>
              </a:ext>
            </a:extLst>
          </p:cNvPr>
          <p:cNvSpPr txBox="1"/>
          <p:nvPr/>
        </p:nvSpPr>
        <p:spPr>
          <a:xfrm>
            <a:off x="9649011" y="1025319"/>
            <a:ext cx="1520434" cy="3293209"/>
          </a:xfrm>
          <a:prstGeom prst="rect">
            <a:avLst/>
          </a:prstGeom>
          <a:noFill/>
        </p:spPr>
        <p:txBody>
          <a:bodyPr wrap="square" rtlCol="0">
            <a:spAutoFit/>
          </a:bodyPr>
          <a:lstStyle/>
          <a:p>
            <a:r>
              <a:rPr lang="en-US" sz="20800" dirty="0">
                <a:solidFill>
                  <a:schemeClr val="accent2"/>
                </a:solidFill>
              </a:rPr>
              <a:t>x</a:t>
            </a:r>
            <a:endParaRPr lang="en-US" sz="10000" dirty="0">
              <a:solidFill>
                <a:schemeClr val="accent2"/>
              </a:solidFill>
            </a:endParaRPr>
          </a:p>
        </p:txBody>
      </p:sp>
      <p:sp>
        <p:nvSpPr>
          <p:cNvPr id="4" name="TextBox 3">
            <a:extLst>
              <a:ext uri="{FF2B5EF4-FFF2-40B4-BE49-F238E27FC236}">
                <a16:creationId xmlns:a16="http://schemas.microsoft.com/office/drawing/2014/main" id="{CC88306A-CFD1-4678-831A-4801EFF360F4}"/>
              </a:ext>
            </a:extLst>
          </p:cNvPr>
          <p:cNvSpPr txBox="1"/>
          <p:nvPr/>
        </p:nvSpPr>
        <p:spPr>
          <a:xfrm>
            <a:off x="8878529" y="4501157"/>
            <a:ext cx="3313471"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Overlapping pieces</a:t>
            </a:r>
          </a:p>
          <a:p>
            <a:pPr marL="285750" indent="-285750">
              <a:buFont typeface="Arial" panose="020B0604020202020204" pitchFamily="34" charset="0"/>
              <a:buChar char="•"/>
            </a:pPr>
            <a:r>
              <a:rPr lang="en-US" sz="2800" dirty="0"/>
              <a:t>We don’t know the original sequence</a:t>
            </a:r>
          </a:p>
        </p:txBody>
      </p:sp>
    </p:spTree>
    <p:extLst>
      <p:ext uri="{BB962C8B-B14F-4D97-AF65-F5344CB8AC3E}">
        <p14:creationId xmlns:p14="http://schemas.microsoft.com/office/powerpoint/2010/main" val="11819508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DB109-5CD2-47F2-85DA-66A767F91F1A}"/>
              </a:ext>
            </a:extLst>
          </p:cNvPr>
          <p:cNvSpPr>
            <a:spLocks noGrp="1"/>
          </p:cNvSpPr>
          <p:nvPr>
            <p:ph type="title"/>
          </p:nvPr>
        </p:nvSpPr>
        <p:spPr/>
        <p:txBody>
          <a:bodyPr/>
          <a:lstStyle/>
          <a:p>
            <a:r>
              <a:rPr lang="en-US" dirty="0"/>
              <a:t>How do we reconstruct the genome from reads?</a:t>
            </a:r>
          </a:p>
        </p:txBody>
      </p:sp>
      <p:pic>
        <p:nvPicPr>
          <p:cNvPr id="5" name="Picture 4">
            <a:extLst>
              <a:ext uri="{FF2B5EF4-FFF2-40B4-BE49-F238E27FC236}">
                <a16:creationId xmlns:a16="http://schemas.microsoft.com/office/drawing/2014/main" id="{271C439C-6C05-4034-9A93-2484F61EF2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575" y="1045897"/>
            <a:ext cx="8394883" cy="5255108"/>
          </a:xfrm>
          <a:prstGeom prst="rect">
            <a:avLst/>
          </a:prstGeom>
        </p:spPr>
      </p:pic>
    </p:spTree>
    <p:extLst>
      <p:ext uri="{BB962C8B-B14F-4D97-AF65-F5344CB8AC3E}">
        <p14:creationId xmlns:p14="http://schemas.microsoft.com/office/powerpoint/2010/main" val="1308428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DB109-5CD2-47F2-85DA-66A767F91F1A}"/>
              </a:ext>
            </a:extLst>
          </p:cNvPr>
          <p:cNvSpPr>
            <a:spLocks noGrp="1"/>
          </p:cNvSpPr>
          <p:nvPr>
            <p:ph type="title"/>
          </p:nvPr>
        </p:nvSpPr>
        <p:spPr/>
        <p:txBody>
          <a:bodyPr/>
          <a:lstStyle/>
          <a:p>
            <a:r>
              <a:rPr lang="en-US" dirty="0"/>
              <a:t>How do we reconstruct the genome from reads?</a:t>
            </a:r>
          </a:p>
        </p:txBody>
      </p:sp>
      <p:pic>
        <p:nvPicPr>
          <p:cNvPr id="5" name="Picture 4">
            <a:extLst>
              <a:ext uri="{FF2B5EF4-FFF2-40B4-BE49-F238E27FC236}">
                <a16:creationId xmlns:a16="http://schemas.microsoft.com/office/drawing/2014/main" id="{271C439C-6C05-4034-9A93-2484F61EF2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575" y="1045897"/>
            <a:ext cx="8394883" cy="5255108"/>
          </a:xfrm>
          <a:prstGeom prst="rect">
            <a:avLst/>
          </a:prstGeom>
        </p:spPr>
      </p:pic>
      <p:sp>
        <p:nvSpPr>
          <p:cNvPr id="3" name="TextBox 2">
            <a:extLst>
              <a:ext uri="{FF2B5EF4-FFF2-40B4-BE49-F238E27FC236}">
                <a16:creationId xmlns:a16="http://schemas.microsoft.com/office/drawing/2014/main" id="{D1E199DB-22C5-4D18-8829-59F3D9065914}"/>
              </a:ext>
            </a:extLst>
          </p:cNvPr>
          <p:cNvSpPr txBox="1"/>
          <p:nvPr/>
        </p:nvSpPr>
        <p:spPr>
          <a:xfrm>
            <a:off x="9006348" y="1504335"/>
            <a:ext cx="3077497"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A </a:t>
            </a:r>
            <a:r>
              <a:rPr lang="en-US" sz="2400" b="1" dirty="0"/>
              <a:t>contig</a:t>
            </a:r>
            <a:r>
              <a:rPr lang="en-US" sz="2400" dirty="0"/>
              <a:t> (short for contiguous) is a sequence that has been generated by assembling reads</a:t>
            </a:r>
          </a:p>
        </p:txBody>
      </p:sp>
    </p:spTree>
    <p:extLst>
      <p:ext uri="{BB962C8B-B14F-4D97-AF65-F5344CB8AC3E}">
        <p14:creationId xmlns:p14="http://schemas.microsoft.com/office/powerpoint/2010/main" val="2479121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DB109-5CD2-47F2-85DA-66A767F91F1A}"/>
              </a:ext>
            </a:extLst>
          </p:cNvPr>
          <p:cNvSpPr>
            <a:spLocks noGrp="1"/>
          </p:cNvSpPr>
          <p:nvPr>
            <p:ph type="title"/>
          </p:nvPr>
        </p:nvSpPr>
        <p:spPr/>
        <p:txBody>
          <a:bodyPr/>
          <a:lstStyle/>
          <a:p>
            <a:r>
              <a:rPr lang="en-US" dirty="0"/>
              <a:t>How do we reconstruct the genome from reads?</a:t>
            </a:r>
          </a:p>
        </p:txBody>
      </p:sp>
      <p:pic>
        <p:nvPicPr>
          <p:cNvPr id="5" name="Picture 4">
            <a:extLst>
              <a:ext uri="{FF2B5EF4-FFF2-40B4-BE49-F238E27FC236}">
                <a16:creationId xmlns:a16="http://schemas.microsoft.com/office/drawing/2014/main" id="{271C439C-6C05-4034-9A93-2484F61EF2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575" y="1045897"/>
            <a:ext cx="8394883" cy="5255108"/>
          </a:xfrm>
          <a:prstGeom prst="rect">
            <a:avLst/>
          </a:prstGeom>
        </p:spPr>
      </p:pic>
      <p:sp>
        <p:nvSpPr>
          <p:cNvPr id="3" name="TextBox 2">
            <a:extLst>
              <a:ext uri="{FF2B5EF4-FFF2-40B4-BE49-F238E27FC236}">
                <a16:creationId xmlns:a16="http://schemas.microsoft.com/office/drawing/2014/main" id="{D1E199DB-22C5-4D18-8829-59F3D9065914}"/>
              </a:ext>
            </a:extLst>
          </p:cNvPr>
          <p:cNvSpPr txBox="1"/>
          <p:nvPr/>
        </p:nvSpPr>
        <p:spPr>
          <a:xfrm>
            <a:off x="9006348" y="1504335"/>
            <a:ext cx="3077497"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A </a:t>
            </a:r>
            <a:r>
              <a:rPr lang="en-US" sz="2400" b="1" dirty="0"/>
              <a:t>contig</a:t>
            </a:r>
            <a:r>
              <a:rPr lang="en-US" sz="2400" dirty="0"/>
              <a:t> (short for contiguous) is a sequence that has been generated by assembling reads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a:t>
            </a:r>
            <a:r>
              <a:rPr lang="en-US" sz="2400" b="1" dirty="0"/>
              <a:t>scaffold</a:t>
            </a:r>
            <a:r>
              <a:rPr lang="en-US" sz="2400" dirty="0"/>
              <a:t> is made up of adjacent contigs separated by gaps (stretches of Ns)</a:t>
            </a:r>
          </a:p>
        </p:txBody>
      </p:sp>
    </p:spTree>
    <p:extLst>
      <p:ext uri="{BB962C8B-B14F-4D97-AF65-F5344CB8AC3E}">
        <p14:creationId xmlns:p14="http://schemas.microsoft.com/office/powerpoint/2010/main" val="671593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8467C36-83A2-4687-AB55-CB9A1C9306BD}"/>
              </a:ext>
            </a:extLst>
          </p:cNvPr>
          <p:cNvSpPr>
            <a:spLocks noGrp="1"/>
          </p:cNvSpPr>
          <p:nvPr>
            <p:ph type="title"/>
          </p:nvPr>
        </p:nvSpPr>
        <p:spPr>
          <a:xfrm>
            <a:off x="332603" y="356062"/>
            <a:ext cx="11526794" cy="804648"/>
          </a:xfrm>
        </p:spPr>
        <p:txBody>
          <a:bodyPr>
            <a:normAutofit/>
          </a:bodyPr>
          <a:lstStyle/>
          <a:p>
            <a:r>
              <a:rPr lang="en-US" dirty="0"/>
              <a:t>Cells are very good at making copies of their DNA</a:t>
            </a:r>
          </a:p>
        </p:txBody>
      </p:sp>
      <p:pic>
        <p:nvPicPr>
          <p:cNvPr id="13" name="Picture 12" descr="A picture containing drawing&#10;&#10;Description automatically generated">
            <a:extLst>
              <a:ext uri="{FF2B5EF4-FFF2-40B4-BE49-F238E27FC236}">
                <a16:creationId xmlns:a16="http://schemas.microsoft.com/office/drawing/2014/main" id="{4B1A6B62-67D4-437E-AC10-376EC52D9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62" y="2028825"/>
            <a:ext cx="1057275" cy="2800350"/>
          </a:xfrm>
          <a:prstGeom prst="rect">
            <a:avLst/>
          </a:prstGeom>
        </p:spPr>
      </p:pic>
      <p:sp>
        <p:nvSpPr>
          <p:cNvPr id="14" name="Arrow: Right 13">
            <a:extLst>
              <a:ext uri="{FF2B5EF4-FFF2-40B4-BE49-F238E27FC236}">
                <a16:creationId xmlns:a16="http://schemas.microsoft.com/office/drawing/2014/main" id="{C9811B39-3380-4E36-B546-08D7F4CA8244}"/>
              </a:ext>
            </a:extLst>
          </p:cNvPr>
          <p:cNvSpPr/>
          <p:nvPr/>
        </p:nvSpPr>
        <p:spPr>
          <a:xfrm>
            <a:off x="2321211" y="3076443"/>
            <a:ext cx="9245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F9D2A352-B135-413D-9D60-182A6E1EEA06}"/>
              </a:ext>
            </a:extLst>
          </p:cNvPr>
          <p:cNvSpPr/>
          <p:nvPr/>
        </p:nvSpPr>
        <p:spPr>
          <a:xfrm>
            <a:off x="436879" y="5166964"/>
            <a:ext cx="2118853" cy="665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D91A210-43F1-4C9B-8839-E08AF275582C}"/>
              </a:ext>
            </a:extLst>
          </p:cNvPr>
          <p:cNvSpPr/>
          <p:nvPr/>
        </p:nvSpPr>
        <p:spPr>
          <a:xfrm>
            <a:off x="671399" y="5176796"/>
            <a:ext cx="1649812" cy="646331"/>
          </a:xfrm>
          <a:prstGeom prst="rect">
            <a:avLst/>
          </a:prstGeom>
        </p:spPr>
        <p:txBody>
          <a:bodyPr wrap="none">
            <a:spAutoFit/>
          </a:bodyPr>
          <a:lstStyle/>
          <a:p>
            <a:pPr algn="ctr"/>
            <a:r>
              <a:rPr lang="en-US" sz="3600" dirty="0">
                <a:solidFill>
                  <a:schemeClr val="bg1"/>
                </a:solidFill>
              </a:rPr>
              <a:t>Original</a:t>
            </a:r>
            <a:endParaRPr lang="en-US" dirty="0"/>
          </a:p>
        </p:txBody>
      </p:sp>
      <p:sp>
        <p:nvSpPr>
          <p:cNvPr id="27" name="Rectangle: Rounded Corners 26">
            <a:extLst>
              <a:ext uri="{FF2B5EF4-FFF2-40B4-BE49-F238E27FC236}">
                <a16:creationId xmlns:a16="http://schemas.microsoft.com/office/drawing/2014/main" id="{45155923-170F-48B0-96FB-A0E1764381EE}"/>
              </a:ext>
            </a:extLst>
          </p:cNvPr>
          <p:cNvSpPr/>
          <p:nvPr/>
        </p:nvSpPr>
        <p:spPr>
          <a:xfrm>
            <a:off x="9448799" y="5166964"/>
            <a:ext cx="2118853" cy="665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0939B5E-4B59-41B9-96DF-FF0027206A3E}"/>
              </a:ext>
            </a:extLst>
          </p:cNvPr>
          <p:cNvSpPr/>
          <p:nvPr/>
        </p:nvSpPr>
        <p:spPr>
          <a:xfrm>
            <a:off x="9946533" y="5176796"/>
            <a:ext cx="1123385" cy="646331"/>
          </a:xfrm>
          <a:prstGeom prst="rect">
            <a:avLst/>
          </a:prstGeom>
        </p:spPr>
        <p:txBody>
          <a:bodyPr wrap="none">
            <a:spAutoFit/>
          </a:bodyPr>
          <a:lstStyle/>
          <a:p>
            <a:pPr algn="ctr"/>
            <a:r>
              <a:rPr lang="en-US" sz="3600" dirty="0">
                <a:solidFill>
                  <a:schemeClr val="bg1"/>
                </a:solidFill>
              </a:rPr>
              <a:t>Copy</a:t>
            </a:r>
            <a:endParaRPr lang="en-US" dirty="0"/>
          </a:p>
        </p:txBody>
      </p:sp>
      <p:pic>
        <p:nvPicPr>
          <p:cNvPr id="2" name="Picture 1" descr="A picture containing drawing&#10;&#10;Description automatically generated">
            <a:extLst>
              <a:ext uri="{FF2B5EF4-FFF2-40B4-BE49-F238E27FC236}">
                <a16:creationId xmlns:a16="http://schemas.microsoft.com/office/drawing/2014/main" id="{960C947C-8548-4AF4-9D38-181193929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587" y="2028825"/>
            <a:ext cx="1057275" cy="2800350"/>
          </a:xfrm>
          <a:prstGeom prst="rect">
            <a:avLst/>
          </a:prstGeom>
        </p:spPr>
      </p:pic>
      <p:pic>
        <p:nvPicPr>
          <p:cNvPr id="4" name="Picture 3" descr="A close up of a map&#10;&#10;Description automatically generated">
            <a:extLst>
              <a:ext uri="{FF2B5EF4-FFF2-40B4-BE49-F238E27FC236}">
                <a16:creationId xmlns:a16="http://schemas.microsoft.com/office/drawing/2014/main" id="{7BF2B06E-7C31-4498-9C3D-42ED6CA0F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2726" y="1626002"/>
            <a:ext cx="6730851" cy="3540962"/>
          </a:xfrm>
          <a:prstGeom prst="rect">
            <a:avLst/>
          </a:prstGeom>
        </p:spPr>
      </p:pic>
      <p:sp>
        <p:nvSpPr>
          <p:cNvPr id="5" name="Arrow: Right 4">
            <a:extLst>
              <a:ext uri="{FF2B5EF4-FFF2-40B4-BE49-F238E27FC236}">
                <a16:creationId xmlns:a16="http://schemas.microsoft.com/office/drawing/2014/main" id="{11863939-B498-497B-A0E4-7D5763C96077}"/>
              </a:ext>
            </a:extLst>
          </p:cNvPr>
          <p:cNvSpPr/>
          <p:nvPr/>
        </p:nvSpPr>
        <p:spPr>
          <a:xfrm>
            <a:off x="8483951" y="3108960"/>
            <a:ext cx="9245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2DF59D9-127E-4F49-A984-7D8B7DC477F3}"/>
              </a:ext>
            </a:extLst>
          </p:cNvPr>
          <p:cNvSpPr/>
          <p:nvPr/>
        </p:nvSpPr>
        <p:spPr>
          <a:xfrm>
            <a:off x="4785360" y="3457242"/>
            <a:ext cx="820118" cy="820118"/>
          </a:xfrm>
          <a:prstGeom prst="ellipse">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1E660E6-CA8C-4F15-9784-1E35DE49E84D}"/>
              </a:ext>
            </a:extLst>
          </p:cNvPr>
          <p:cNvSpPr txBox="1"/>
          <p:nvPr/>
        </p:nvSpPr>
        <p:spPr>
          <a:xfrm>
            <a:off x="-15107" y="6617405"/>
            <a:ext cx="6029325" cy="261610"/>
          </a:xfrm>
          <a:prstGeom prst="rect">
            <a:avLst/>
          </a:prstGeom>
          <a:noFill/>
        </p:spPr>
        <p:txBody>
          <a:bodyPr wrap="square" rtlCol="0">
            <a:spAutoFit/>
          </a:bodyPr>
          <a:lstStyle/>
          <a:p>
            <a:r>
              <a:rPr lang="en-US" sz="1100" i="1" dirty="0">
                <a:solidFill>
                  <a:schemeClr val="bg1">
                    <a:lumMod val="65000"/>
                  </a:schemeClr>
                </a:solidFill>
              </a:rPr>
              <a:t>Source: https://cnx.org/contents/GFy_h8cu@9.87:1tJ55Ot6@7/The-Cell-Cycle</a:t>
            </a:r>
            <a:endParaRPr lang="en-US" i="1" dirty="0">
              <a:solidFill>
                <a:schemeClr val="bg1">
                  <a:lumMod val="65000"/>
                </a:schemeClr>
              </a:solidFill>
            </a:endParaRPr>
          </a:p>
        </p:txBody>
      </p:sp>
    </p:spTree>
    <p:extLst>
      <p:ext uri="{BB962C8B-B14F-4D97-AF65-F5344CB8AC3E}">
        <p14:creationId xmlns:p14="http://schemas.microsoft.com/office/powerpoint/2010/main" val="6476001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DB109-5CD2-47F2-85DA-66A767F91F1A}"/>
              </a:ext>
            </a:extLst>
          </p:cNvPr>
          <p:cNvSpPr>
            <a:spLocks noGrp="1"/>
          </p:cNvSpPr>
          <p:nvPr>
            <p:ph type="title"/>
          </p:nvPr>
        </p:nvSpPr>
        <p:spPr/>
        <p:txBody>
          <a:bodyPr/>
          <a:lstStyle/>
          <a:p>
            <a:r>
              <a:rPr lang="en-US" dirty="0"/>
              <a:t>How do we assemble contigs from reads?</a:t>
            </a:r>
          </a:p>
        </p:txBody>
      </p:sp>
      <p:pic>
        <p:nvPicPr>
          <p:cNvPr id="5" name="Picture 4">
            <a:extLst>
              <a:ext uri="{FF2B5EF4-FFF2-40B4-BE49-F238E27FC236}">
                <a16:creationId xmlns:a16="http://schemas.microsoft.com/office/drawing/2014/main" id="{271C439C-6C05-4034-9A93-2484F61EF2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575" y="1045897"/>
            <a:ext cx="8394883" cy="5255108"/>
          </a:xfrm>
          <a:prstGeom prst="rect">
            <a:avLst/>
          </a:prstGeom>
        </p:spPr>
      </p:pic>
      <p:sp>
        <p:nvSpPr>
          <p:cNvPr id="9" name="TextBox 8">
            <a:extLst>
              <a:ext uri="{FF2B5EF4-FFF2-40B4-BE49-F238E27FC236}">
                <a16:creationId xmlns:a16="http://schemas.microsoft.com/office/drawing/2014/main" id="{3909EEC8-BB33-4E42-BD74-39D55B569C1E}"/>
              </a:ext>
            </a:extLst>
          </p:cNvPr>
          <p:cNvSpPr txBox="1"/>
          <p:nvPr/>
        </p:nvSpPr>
        <p:spPr>
          <a:xfrm>
            <a:off x="9610911" y="3120819"/>
            <a:ext cx="1520434" cy="1631216"/>
          </a:xfrm>
          <a:prstGeom prst="rect">
            <a:avLst/>
          </a:prstGeom>
          <a:noFill/>
        </p:spPr>
        <p:txBody>
          <a:bodyPr wrap="square" rtlCol="0">
            <a:spAutoFit/>
          </a:bodyPr>
          <a:lstStyle/>
          <a:p>
            <a:r>
              <a:rPr lang="en-US" sz="10000" dirty="0">
                <a:solidFill>
                  <a:schemeClr val="accent2"/>
                </a:solidFill>
              </a:rPr>
              <a:t>?</a:t>
            </a:r>
          </a:p>
        </p:txBody>
      </p:sp>
      <p:sp>
        <p:nvSpPr>
          <p:cNvPr id="12" name="Rectangle 11">
            <a:extLst>
              <a:ext uri="{FF2B5EF4-FFF2-40B4-BE49-F238E27FC236}">
                <a16:creationId xmlns:a16="http://schemas.microsoft.com/office/drawing/2014/main" id="{E230F466-8504-4172-B042-4B84DB63F74B}"/>
              </a:ext>
            </a:extLst>
          </p:cNvPr>
          <p:cNvSpPr/>
          <p:nvPr/>
        </p:nvSpPr>
        <p:spPr>
          <a:xfrm>
            <a:off x="333375" y="3067050"/>
            <a:ext cx="9210675" cy="177165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3055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7F70-AF1C-4028-A16C-36FD64137975}"/>
              </a:ext>
            </a:extLst>
          </p:cNvPr>
          <p:cNvSpPr>
            <a:spLocks noGrp="1"/>
          </p:cNvSpPr>
          <p:nvPr>
            <p:ph type="title"/>
          </p:nvPr>
        </p:nvSpPr>
        <p:spPr/>
        <p:txBody>
          <a:bodyPr/>
          <a:lstStyle/>
          <a:p>
            <a:r>
              <a:rPr lang="en-US" dirty="0"/>
              <a:t>Two main classes of contig assembly algorithms</a:t>
            </a:r>
          </a:p>
        </p:txBody>
      </p:sp>
      <p:pic>
        <p:nvPicPr>
          <p:cNvPr id="7" name="Picture 6">
            <a:extLst>
              <a:ext uri="{FF2B5EF4-FFF2-40B4-BE49-F238E27FC236}">
                <a16:creationId xmlns:a16="http://schemas.microsoft.com/office/drawing/2014/main" id="{168FAD92-626D-4693-B460-438E47430F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675" y="1748168"/>
            <a:ext cx="6213996" cy="3889896"/>
          </a:xfrm>
          <a:prstGeom prst="rect">
            <a:avLst/>
          </a:prstGeom>
        </p:spPr>
      </p:pic>
      <p:pic>
        <p:nvPicPr>
          <p:cNvPr id="9" name="Picture 8">
            <a:extLst>
              <a:ext uri="{FF2B5EF4-FFF2-40B4-BE49-F238E27FC236}">
                <a16:creationId xmlns:a16="http://schemas.microsoft.com/office/drawing/2014/main" id="{07012F16-F810-4A98-BBAD-DB666B19B59F}"/>
              </a:ext>
            </a:extLst>
          </p:cNvPr>
          <p:cNvPicPr>
            <a:picLocks noChangeAspect="1"/>
          </p:cNvPicPr>
          <p:nvPr/>
        </p:nvPicPr>
        <p:blipFill>
          <a:blip r:embed="rId4"/>
          <a:stretch>
            <a:fillRect/>
          </a:stretch>
        </p:blipFill>
        <p:spPr>
          <a:xfrm>
            <a:off x="6558126" y="1623822"/>
            <a:ext cx="5523018" cy="3889896"/>
          </a:xfrm>
          <a:prstGeom prst="rect">
            <a:avLst/>
          </a:prstGeom>
        </p:spPr>
      </p:pic>
      <p:sp>
        <p:nvSpPr>
          <p:cNvPr id="10" name="Rectangle 9">
            <a:extLst>
              <a:ext uri="{FF2B5EF4-FFF2-40B4-BE49-F238E27FC236}">
                <a16:creationId xmlns:a16="http://schemas.microsoft.com/office/drawing/2014/main" id="{DB74C43B-E5F4-4CE2-8E2B-A71F3604776A}"/>
              </a:ext>
            </a:extLst>
          </p:cNvPr>
          <p:cNvSpPr/>
          <p:nvPr/>
        </p:nvSpPr>
        <p:spPr>
          <a:xfrm>
            <a:off x="7528683" y="4211783"/>
            <a:ext cx="3372676" cy="1313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D7D61B0-079B-4202-BA14-9CFAAE586750}"/>
              </a:ext>
            </a:extLst>
          </p:cNvPr>
          <p:cNvSpPr/>
          <p:nvPr/>
        </p:nvSpPr>
        <p:spPr>
          <a:xfrm>
            <a:off x="10015538" y="4438841"/>
            <a:ext cx="835368" cy="714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3145D2-D01F-4DDD-A880-0E6B69825DE8}"/>
              </a:ext>
            </a:extLst>
          </p:cNvPr>
          <p:cNvSpPr/>
          <p:nvPr/>
        </p:nvSpPr>
        <p:spPr>
          <a:xfrm>
            <a:off x="7528682" y="4446053"/>
            <a:ext cx="835368" cy="915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2556A5-0782-4700-BF93-92128A15FAF5}"/>
              </a:ext>
            </a:extLst>
          </p:cNvPr>
          <p:cNvSpPr/>
          <p:nvPr/>
        </p:nvSpPr>
        <p:spPr>
          <a:xfrm>
            <a:off x="9635827" y="4438841"/>
            <a:ext cx="835368" cy="6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5821AB8-A2BC-4529-A545-BB45A68777B0}"/>
              </a:ext>
            </a:extLst>
          </p:cNvPr>
          <p:cNvSpPr/>
          <p:nvPr/>
        </p:nvSpPr>
        <p:spPr>
          <a:xfrm>
            <a:off x="7837616" y="4433287"/>
            <a:ext cx="835368" cy="6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F5A99D-9324-424E-8AC9-C7729FAD50F1}"/>
              </a:ext>
            </a:extLst>
          </p:cNvPr>
          <p:cNvSpPr/>
          <p:nvPr/>
        </p:nvSpPr>
        <p:spPr>
          <a:xfrm>
            <a:off x="8701429" y="4433287"/>
            <a:ext cx="897295" cy="6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9A9B363-18F9-46EF-A6F0-E4535B58987E}"/>
              </a:ext>
            </a:extLst>
          </p:cNvPr>
          <p:cNvSpPr/>
          <p:nvPr/>
        </p:nvSpPr>
        <p:spPr>
          <a:xfrm>
            <a:off x="7342" y="3227532"/>
            <a:ext cx="6479184" cy="124366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38370A6-CBCA-4BF8-9165-3982AF494863}"/>
              </a:ext>
            </a:extLst>
          </p:cNvPr>
          <p:cNvSpPr txBox="1"/>
          <p:nvPr/>
        </p:nvSpPr>
        <p:spPr>
          <a:xfrm>
            <a:off x="6304972" y="6540626"/>
            <a:ext cx="6029325" cy="261610"/>
          </a:xfrm>
          <a:prstGeom prst="rect">
            <a:avLst/>
          </a:prstGeom>
          <a:noFill/>
        </p:spPr>
        <p:txBody>
          <a:bodyPr wrap="square" rtlCol="0">
            <a:spAutoFit/>
          </a:bodyPr>
          <a:lstStyle/>
          <a:p>
            <a:r>
              <a:rPr lang="en-US" sz="1100" i="1" dirty="0">
                <a:solidFill>
                  <a:schemeClr val="bg1">
                    <a:lumMod val="65000"/>
                  </a:schemeClr>
                </a:solidFill>
              </a:rPr>
              <a:t>Source: http://www.cs.jhu.edu/~langmea/resources/lecture_notes/20_assembly_scaffolding_v2.pdf</a:t>
            </a:r>
            <a:endParaRPr lang="en-US" i="1" dirty="0">
              <a:solidFill>
                <a:schemeClr val="bg1">
                  <a:lumMod val="65000"/>
                </a:schemeClr>
              </a:solidFill>
            </a:endParaRPr>
          </a:p>
        </p:txBody>
      </p:sp>
    </p:spTree>
    <p:extLst>
      <p:ext uri="{BB962C8B-B14F-4D97-AF65-F5344CB8AC3E}">
        <p14:creationId xmlns:p14="http://schemas.microsoft.com/office/powerpoint/2010/main" val="2107387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7F70-AF1C-4028-A16C-36FD64137975}"/>
              </a:ext>
            </a:extLst>
          </p:cNvPr>
          <p:cNvSpPr>
            <a:spLocks noGrp="1"/>
          </p:cNvSpPr>
          <p:nvPr>
            <p:ph type="title"/>
          </p:nvPr>
        </p:nvSpPr>
        <p:spPr/>
        <p:txBody>
          <a:bodyPr/>
          <a:lstStyle/>
          <a:p>
            <a:r>
              <a:rPr lang="en-US" dirty="0"/>
              <a:t>Two main classes of contig assembly algorithms</a:t>
            </a:r>
          </a:p>
        </p:txBody>
      </p:sp>
      <p:pic>
        <p:nvPicPr>
          <p:cNvPr id="7" name="Picture 6">
            <a:extLst>
              <a:ext uri="{FF2B5EF4-FFF2-40B4-BE49-F238E27FC236}">
                <a16:creationId xmlns:a16="http://schemas.microsoft.com/office/drawing/2014/main" id="{168FAD92-626D-4693-B460-438E47430F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675" y="1748168"/>
            <a:ext cx="6213996" cy="3889896"/>
          </a:xfrm>
          <a:prstGeom prst="rect">
            <a:avLst/>
          </a:prstGeom>
        </p:spPr>
      </p:pic>
      <p:pic>
        <p:nvPicPr>
          <p:cNvPr id="9" name="Picture 8">
            <a:extLst>
              <a:ext uri="{FF2B5EF4-FFF2-40B4-BE49-F238E27FC236}">
                <a16:creationId xmlns:a16="http://schemas.microsoft.com/office/drawing/2014/main" id="{07012F16-F810-4A98-BBAD-DB666B19B59F}"/>
              </a:ext>
            </a:extLst>
          </p:cNvPr>
          <p:cNvPicPr>
            <a:picLocks noChangeAspect="1"/>
          </p:cNvPicPr>
          <p:nvPr/>
        </p:nvPicPr>
        <p:blipFill>
          <a:blip r:embed="rId4"/>
          <a:stretch>
            <a:fillRect/>
          </a:stretch>
        </p:blipFill>
        <p:spPr>
          <a:xfrm>
            <a:off x="6558126" y="1623822"/>
            <a:ext cx="5523018" cy="3889896"/>
          </a:xfrm>
          <a:prstGeom prst="rect">
            <a:avLst/>
          </a:prstGeom>
        </p:spPr>
      </p:pic>
      <p:sp>
        <p:nvSpPr>
          <p:cNvPr id="10" name="Rectangle 9">
            <a:extLst>
              <a:ext uri="{FF2B5EF4-FFF2-40B4-BE49-F238E27FC236}">
                <a16:creationId xmlns:a16="http://schemas.microsoft.com/office/drawing/2014/main" id="{DB74C43B-E5F4-4CE2-8E2B-A71F3604776A}"/>
              </a:ext>
            </a:extLst>
          </p:cNvPr>
          <p:cNvSpPr/>
          <p:nvPr/>
        </p:nvSpPr>
        <p:spPr>
          <a:xfrm>
            <a:off x="7865726" y="5054674"/>
            <a:ext cx="2635045" cy="485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3145D2-D01F-4DDD-A880-0E6B69825DE8}"/>
              </a:ext>
            </a:extLst>
          </p:cNvPr>
          <p:cNvSpPr/>
          <p:nvPr/>
        </p:nvSpPr>
        <p:spPr>
          <a:xfrm>
            <a:off x="7377113" y="4438841"/>
            <a:ext cx="835368" cy="714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2556A5-0782-4700-BF93-92128A15FAF5}"/>
              </a:ext>
            </a:extLst>
          </p:cNvPr>
          <p:cNvSpPr/>
          <p:nvPr/>
        </p:nvSpPr>
        <p:spPr>
          <a:xfrm rot="16200000">
            <a:off x="9721261" y="4809465"/>
            <a:ext cx="835368" cy="6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5821AB8-A2BC-4529-A545-BB45A68777B0}"/>
              </a:ext>
            </a:extLst>
          </p:cNvPr>
          <p:cNvSpPr/>
          <p:nvPr/>
        </p:nvSpPr>
        <p:spPr>
          <a:xfrm>
            <a:off x="7837616" y="4433287"/>
            <a:ext cx="835368" cy="6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F5A99D-9324-424E-8AC9-C7729FAD50F1}"/>
              </a:ext>
            </a:extLst>
          </p:cNvPr>
          <p:cNvSpPr/>
          <p:nvPr/>
        </p:nvSpPr>
        <p:spPr>
          <a:xfrm>
            <a:off x="8701429" y="4433287"/>
            <a:ext cx="897295" cy="6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9A9B363-18F9-46EF-A6F0-E4535B58987E}"/>
              </a:ext>
            </a:extLst>
          </p:cNvPr>
          <p:cNvSpPr/>
          <p:nvPr/>
        </p:nvSpPr>
        <p:spPr>
          <a:xfrm>
            <a:off x="7342" y="3227532"/>
            <a:ext cx="6479184" cy="124366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38370A6-CBCA-4BF8-9165-3982AF494863}"/>
              </a:ext>
            </a:extLst>
          </p:cNvPr>
          <p:cNvSpPr txBox="1"/>
          <p:nvPr/>
        </p:nvSpPr>
        <p:spPr>
          <a:xfrm>
            <a:off x="6304972" y="6540626"/>
            <a:ext cx="6029325" cy="261610"/>
          </a:xfrm>
          <a:prstGeom prst="rect">
            <a:avLst/>
          </a:prstGeom>
          <a:noFill/>
        </p:spPr>
        <p:txBody>
          <a:bodyPr wrap="square" rtlCol="0">
            <a:spAutoFit/>
          </a:bodyPr>
          <a:lstStyle/>
          <a:p>
            <a:r>
              <a:rPr lang="en-US" sz="1100" i="1" dirty="0">
                <a:solidFill>
                  <a:schemeClr val="bg1">
                    <a:lumMod val="65000"/>
                  </a:schemeClr>
                </a:solidFill>
              </a:rPr>
              <a:t>Source: http://www.cs.jhu.edu/~langmea/resources/lecture_notes/20_assembly_scaffolding_v2.pdf</a:t>
            </a:r>
            <a:endParaRPr lang="en-US" i="1" dirty="0">
              <a:solidFill>
                <a:schemeClr val="bg1">
                  <a:lumMod val="65000"/>
                </a:schemeClr>
              </a:solidFill>
            </a:endParaRPr>
          </a:p>
        </p:txBody>
      </p:sp>
      <p:sp>
        <p:nvSpPr>
          <p:cNvPr id="3" name="Rectangle: Rounded Corners 2">
            <a:extLst>
              <a:ext uri="{FF2B5EF4-FFF2-40B4-BE49-F238E27FC236}">
                <a16:creationId xmlns:a16="http://schemas.microsoft.com/office/drawing/2014/main" id="{9A056E5D-BDE1-497E-9493-6F630D5E329F}"/>
              </a:ext>
            </a:extLst>
          </p:cNvPr>
          <p:cNvSpPr/>
          <p:nvPr/>
        </p:nvSpPr>
        <p:spPr>
          <a:xfrm>
            <a:off x="8337561" y="5225556"/>
            <a:ext cx="1658313" cy="9449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237E9F2-266B-456D-A180-C38DAD8DE353}"/>
              </a:ext>
            </a:extLst>
          </p:cNvPr>
          <p:cNvSpPr txBox="1"/>
          <p:nvPr/>
        </p:nvSpPr>
        <p:spPr>
          <a:xfrm>
            <a:off x="8182270" y="5285695"/>
            <a:ext cx="1968893" cy="830997"/>
          </a:xfrm>
          <a:prstGeom prst="rect">
            <a:avLst/>
          </a:prstGeom>
          <a:noFill/>
        </p:spPr>
        <p:txBody>
          <a:bodyPr wrap="square" rtlCol="0">
            <a:spAutoFit/>
          </a:bodyPr>
          <a:lstStyle/>
          <a:p>
            <a:pPr algn="ctr"/>
            <a:r>
              <a:rPr lang="en-US" sz="2400" dirty="0"/>
              <a:t>Graph based algorithms</a:t>
            </a:r>
          </a:p>
        </p:txBody>
      </p:sp>
      <p:sp>
        <p:nvSpPr>
          <p:cNvPr id="5" name="Rectangle 4">
            <a:extLst>
              <a:ext uri="{FF2B5EF4-FFF2-40B4-BE49-F238E27FC236}">
                <a16:creationId xmlns:a16="http://schemas.microsoft.com/office/drawing/2014/main" id="{80F4C468-DED6-59C1-DFF0-090A8FAF0811}"/>
              </a:ext>
            </a:extLst>
          </p:cNvPr>
          <p:cNvSpPr/>
          <p:nvPr/>
        </p:nvSpPr>
        <p:spPr>
          <a:xfrm>
            <a:off x="9627169" y="4445375"/>
            <a:ext cx="835368" cy="6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61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16C34-A719-449F-8726-A51899AD2E33}"/>
              </a:ext>
            </a:extLst>
          </p:cNvPr>
          <p:cNvSpPr>
            <a:spLocks noGrp="1"/>
          </p:cNvSpPr>
          <p:nvPr>
            <p:ph type="title"/>
          </p:nvPr>
        </p:nvSpPr>
        <p:spPr/>
        <p:txBody>
          <a:bodyPr/>
          <a:lstStyle/>
          <a:p>
            <a:r>
              <a:rPr lang="en-US" dirty="0"/>
              <a:t>Overlap-layout-consensus</a:t>
            </a:r>
          </a:p>
        </p:txBody>
      </p:sp>
      <p:pic>
        <p:nvPicPr>
          <p:cNvPr id="1026" name="Picture 2">
            <a:extLst>
              <a:ext uri="{FF2B5EF4-FFF2-40B4-BE49-F238E27FC236}">
                <a16:creationId xmlns:a16="http://schemas.microsoft.com/office/drawing/2014/main" id="{7A68A088-EFF1-4F65-97E3-94A1E6F32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407" y="1174799"/>
            <a:ext cx="3957638" cy="529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8CFFBC1-B20A-4613-BC04-75890F7A562E}"/>
              </a:ext>
            </a:extLst>
          </p:cNvPr>
          <p:cNvSpPr txBox="1"/>
          <p:nvPr/>
        </p:nvSpPr>
        <p:spPr>
          <a:xfrm>
            <a:off x="7019003" y="1540358"/>
            <a:ext cx="4444181"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t>Straightforward search for all overlaps between all pairs of reads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Retains read information</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Slow and computationally intensive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Better for longer reads</a:t>
            </a:r>
          </a:p>
          <a:p>
            <a:pPr marL="285750" indent="-285750">
              <a:buFont typeface="Arial" panose="020B0604020202020204" pitchFamily="34" charset="0"/>
              <a:buChar char="•"/>
            </a:pPr>
            <a:endParaRPr lang="en-US" sz="2800" dirty="0"/>
          </a:p>
        </p:txBody>
      </p:sp>
      <p:sp>
        <p:nvSpPr>
          <p:cNvPr id="3" name="TextBox 2">
            <a:extLst>
              <a:ext uri="{FF2B5EF4-FFF2-40B4-BE49-F238E27FC236}">
                <a16:creationId xmlns:a16="http://schemas.microsoft.com/office/drawing/2014/main" id="{9A098592-29A3-4B60-81E8-09DD77B65E3D}"/>
              </a:ext>
            </a:extLst>
          </p:cNvPr>
          <p:cNvSpPr txBox="1"/>
          <p:nvPr/>
        </p:nvSpPr>
        <p:spPr>
          <a:xfrm>
            <a:off x="195649" y="6566874"/>
            <a:ext cx="6029325" cy="261610"/>
          </a:xfrm>
          <a:prstGeom prst="rect">
            <a:avLst/>
          </a:prstGeom>
          <a:noFill/>
        </p:spPr>
        <p:txBody>
          <a:bodyPr wrap="square" rtlCol="0">
            <a:spAutoFit/>
          </a:bodyPr>
          <a:lstStyle/>
          <a:p>
            <a:r>
              <a:rPr lang="en-US" sz="1100" i="1" dirty="0">
                <a:solidFill>
                  <a:schemeClr val="bg1">
                    <a:lumMod val="65000"/>
                  </a:schemeClr>
                </a:solidFill>
              </a:rPr>
              <a:t>Source: </a:t>
            </a:r>
            <a:r>
              <a:rPr lang="en-US" sz="1100" i="1" dirty="0" err="1">
                <a:solidFill>
                  <a:schemeClr val="bg1">
                    <a:lumMod val="65000"/>
                  </a:schemeClr>
                </a:solidFill>
              </a:rPr>
              <a:t>Vollmers</a:t>
            </a:r>
            <a:r>
              <a:rPr lang="en-US" sz="1100" i="1" dirty="0">
                <a:solidFill>
                  <a:schemeClr val="bg1">
                    <a:lumMod val="65000"/>
                  </a:schemeClr>
                </a:solidFill>
              </a:rPr>
              <a:t> et al. 2017, </a:t>
            </a:r>
            <a:r>
              <a:rPr lang="en-US" sz="1100" i="1" dirty="0" err="1">
                <a:solidFill>
                  <a:schemeClr val="bg1">
                    <a:lumMod val="65000"/>
                  </a:schemeClr>
                </a:solidFill>
              </a:rPr>
              <a:t>PLoS</a:t>
            </a:r>
            <a:r>
              <a:rPr lang="en-US" sz="1100" i="1" dirty="0">
                <a:solidFill>
                  <a:schemeClr val="bg1">
                    <a:lumMod val="65000"/>
                  </a:schemeClr>
                </a:solidFill>
              </a:rPr>
              <a:t> One</a:t>
            </a:r>
            <a:endParaRPr lang="en-US" i="1" dirty="0">
              <a:solidFill>
                <a:schemeClr val="bg1">
                  <a:lumMod val="65000"/>
                </a:schemeClr>
              </a:solidFill>
            </a:endParaRPr>
          </a:p>
        </p:txBody>
      </p:sp>
    </p:spTree>
    <p:extLst>
      <p:ext uri="{BB962C8B-B14F-4D97-AF65-F5344CB8AC3E}">
        <p14:creationId xmlns:p14="http://schemas.microsoft.com/office/powerpoint/2010/main" val="2199323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7CD32-1756-4E9F-AE54-CFA4141CFC7B}"/>
              </a:ext>
            </a:extLst>
          </p:cNvPr>
          <p:cNvSpPr>
            <a:spLocks noGrp="1"/>
          </p:cNvSpPr>
          <p:nvPr>
            <p:ph type="title"/>
          </p:nvPr>
        </p:nvSpPr>
        <p:spPr/>
        <p:txBody>
          <a:bodyPr>
            <a:normAutofit fontScale="90000"/>
          </a:bodyPr>
          <a:lstStyle/>
          <a:p>
            <a:r>
              <a:rPr lang="en-US" dirty="0"/>
              <a:t>de Bruijn graphs chop up the reads even further into segments of length </a:t>
            </a:r>
            <a:r>
              <a:rPr lang="en-US" i="1" dirty="0"/>
              <a:t>k</a:t>
            </a:r>
            <a:r>
              <a:rPr lang="en-US" dirty="0"/>
              <a:t> called </a:t>
            </a:r>
            <a:r>
              <a:rPr lang="en-US" i="1" dirty="0"/>
              <a:t>k</a:t>
            </a:r>
            <a:r>
              <a:rPr lang="en-US" dirty="0"/>
              <a:t>-</a:t>
            </a:r>
            <a:r>
              <a:rPr lang="en-US" dirty="0" err="1"/>
              <a:t>mers</a:t>
            </a:r>
            <a:endParaRPr lang="en-US" dirty="0"/>
          </a:p>
        </p:txBody>
      </p:sp>
      <p:pic>
        <p:nvPicPr>
          <p:cNvPr id="5" name="Picture 4">
            <a:extLst>
              <a:ext uri="{FF2B5EF4-FFF2-40B4-BE49-F238E27FC236}">
                <a16:creationId xmlns:a16="http://schemas.microsoft.com/office/drawing/2014/main" id="{BC400EE1-2BEE-4074-BA16-45D2D898C00A}"/>
              </a:ext>
            </a:extLst>
          </p:cNvPr>
          <p:cNvPicPr>
            <a:picLocks noChangeAspect="1"/>
          </p:cNvPicPr>
          <p:nvPr/>
        </p:nvPicPr>
        <p:blipFill>
          <a:blip r:embed="rId3"/>
          <a:stretch>
            <a:fillRect/>
          </a:stretch>
        </p:blipFill>
        <p:spPr>
          <a:xfrm>
            <a:off x="1919132" y="1595542"/>
            <a:ext cx="5600700" cy="4138863"/>
          </a:xfrm>
          <a:prstGeom prst="rect">
            <a:avLst/>
          </a:prstGeom>
        </p:spPr>
      </p:pic>
      <p:sp>
        <p:nvSpPr>
          <p:cNvPr id="3" name="TextBox 2">
            <a:extLst>
              <a:ext uri="{FF2B5EF4-FFF2-40B4-BE49-F238E27FC236}">
                <a16:creationId xmlns:a16="http://schemas.microsoft.com/office/drawing/2014/main" id="{76CE9A92-B771-4CDA-A6DE-BA23A5556295}"/>
              </a:ext>
            </a:extLst>
          </p:cNvPr>
          <p:cNvSpPr txBox="1"/>
          <p:nvPr/>
        </p:nvSpPr>
        <p:spPr>
          <a:xfrm>
            <a:off x="1423832" y="5801146"/>
            <a:ext cx="6029325" cy="261610"/>
          </a:xfrm>
          <a:prstGeom prst="rect">
            <a:avLst/>
          </a:prstGeom>
          <a:noFill/>
        </p:spPr>
        <p:txBody>
          <a:bodyPr wrap="square" rtlCol="0">
            <a:spAutoFit/>
          </a:bodyPr>
          <a:lstStyle/>
          <a:p>
            <a:r>
              <a:rPr lang="en-US" sz="1100" i="1" dirty="0">
                <a:solidFill>
                  <a:schemeClr val="bg1">
                    <a:lumMod val="65000"/>
                  </a:schemeClr>
                </a:solidFill>
              </a:rPr>
              <a:t>Source: </a:t>
            </a:r>
            <a:r>
              <a:rPr lang="en-US" sz="1100" i="1" dirty="0" err="1">
                <a:solidFill>
                  <a:schemeClr val="bg1">
                    <a:lumMod val="65000"/>
                  </a:schemeClr>
                </a:solidFill>
              </a:rPr>
              <a:t>Pevzner</a:t>
            </a:r>
            <a:r>
              <a:rPr lang="en-US" sz="1100" i="1" dirty="0">
                <a:solidFill>
                  <a:schemeClr val="bg1">
                    <a:lumMod val="65000"/>
                  </a:schemeClr>
                </a:solidFill>
              </a:rPr>
              <a:t> et al. 2001, PNAS</a:t>
            </a:r>
            <a:endParaRPr lang="en-US" i="1" dirty="0">
              <a:solidFill>
                <a:schemeClr val="bg1">
                  <a:lumMod val="65000"/>
                </a:schemeClr>
              </a:solidFill>
            </a:endParaRPr>
          </a:p>
        </p:txBody>
      </p:sp>
      <p:sp>
        <p:nvSpPr>
          <p:cNvPr id="4" name="Rectangle: Rounded Corners 3">
            <a:extLst>
              <a:ext uri="{FF2B5EF4-FFF2-40B4-BE49-F238E27FC236}">
                <a16:creationId xmlns:a16="http://schemas.microsoft.com/office/drawing/2014/main" id="{9DD23FFD-6DC3-4DCE-BEFB-5D6FE09319F2}"/>
              </a:ext>
            </a:extLst>
          </p:cNvPr>
          <p:cNvSpPr/>
          <p:nvPr/>
        </p:nvSpPr>
        <p:spPr>
          <a:xfrm>
            <a:off x="2004619" y="4139380"/>
            <a:ext cx="5515213" cy="658762"/>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FEBEB36-E9C5-4257-8233-2F39764BA35C}"/>
              </a:ext>
            </a:extLst>
          </p:cNvPr>
          <p:cNvSpPr/>
          <p:nvPr/>
        </p:nvSpPr>
        <p:spPr>
          <a:xfrm>
            <a:off x="7652424" y="4228532"/>
            <a:ext cx="1130710" cy="4716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F697F5-4CF8-4ED8-A4B5-46894F622F67}"/>
              </a:ext>
            </a:extLst>
          </p:cNvPr>
          <p:cNvSpPr txBox="1"/>
          <p:nvPr/>
        </p:nvSpPr>
        <p:spPr>
          <a:xfrm>
            <a:off x="7652424" y="4228096"/>
            <a:ext cx="1130709" cy="461665"/>
          </a:xfrm>
          <a:prstGeom prst="rect">
            <a:avLst/>
          </a:prstGeom>
          <a:noFill/>
        </p:spPr>
        <p:txBody>
          <a:bodyPr wrap="square" rtlCol="0">
            <a:spAutoFit/>
          </a:bodyPr>
          <a:lstStyle/>
          <a:p>
            <a:pPr algn="ctr"/>
            <a:r>
              <a:rPr lang="en-US" sz="2400" i="1" dirty="0"/>
              <a:t>k</a:t>
            </a:r>
            <a:r>
              <a:rPr lang="en-US" sz="2400" dirty="0"/>
              <a:t>-</a:t>
            </a:r>
            <a:r>
              <a:rPr lang="en-US" sz="2400" dirty="0" err="1"/>
              <a:t>mers</a:t>
            </a:r>
            <a:endParaRPr lang="en-US" sz="2400" i="1" dirty="0"/>
          </a:p>
        </p:txBody>
      </p:sp>
      <p:sp>
        <p:nvSpPr>
          <p:cNvPr id="11" name="TextBox 10">
            <a:extLst>
              <a:ext uri="{FF2B5EF4-FFF2-40B4-BE49-F238E27FC236}">
                <a16:creationId xmlns:a16="http://schemas.microsoft.com/office/drawing/2014/main" id="{7FBCDCEE-8EAD-46F2-8362-6F5835058FBC}"/>
              </a:ext>
            </a:extLst>
          </p:cNvPr>
          <p:cNvSpPr txBox="1"/>
          <p:nvPr/>
        </p:nvSpPr>
        <p:spPr>
          <a:xfrm>
            <a:off x="8833456" y="4274262"/>
            <a:ext cx="2197440" cy="369332"/>
          </a:xfrm>
          <a:prstGeom prst="rect">
            <a:avLst/>
          </a:prstGeom>
          <a:noFill/>
        </p:spPr>
        <p:txBody>
          <a:bodyPr wrap="square" rtlCol="0">
            <a:spAutoFit/>
          </a:bodyPr>
          <a:lstStyle/>
          <a:p>
            <a:r>
              <a:rPr lang="en-US" dirty="0"/>
              <a:t>Substrings of length </a:t>
            </a:r>
            <a:r>
              <a:rPr lang="en-US" i="1" dirty="0"/>
              <a:t>k</a:t>
            </a:r>
            <a:endParaRPr lang="en-US" dirty="0"/>
          </a:p>
        </p:txBody>
      </p:sp>
    </p:spTree>
    <p:extLst>
      <p:ext uri="{BB962C8B-B14F-4D97-AF65-F5344CB8AC3E}">
        <p14:creationId xmlns:p14="http://schemas.microsoft.com/office/powerpoint/2010/main" val="4142707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A5441-1249-4C5A-B238-6311286C4FF3}"/>
              </a:ext>
            </a:extLst>
          </p:cNvPr>
          <p:cNvSpPr>
            <a:spLocks noGrp="1"/>
          </p:cNvSpPr>
          <p:nvPr>
            <p:ph type="title"/>
          </p:nvPr>
        </p:nvSpPr>
        <p:spPr>
          <a:xfrm>
            <a:off x="195649" y="142702"/>
            <a:ext cx="11219603" cy="804648"/>
          </a:xfrm>
        </p:spPr>
        <p:txBody>
          <a:bodyPr>
            <a:normAutofit fontScale="90000"/>
          </a:bodyPr>
          <a:lstStyle/>
          <a:p>
            <a:r>
              <a:rPr lang="en-US" dirty="0"/>
              <a:t>Overlaps of </a:t>
            </a:r>
            <a:r>
              <a:rPr lang="en-US" i="1" dirty="0"/>
              <a:t>k</a:t>
            </a:r>
            <a:r>
              <a:rPr lang="en-US" dirty="0"/>
              <a:t>-1 are used to construct the de Bruijn graph</a:t>
            </a:r>
          </a:p>
        </p:txBody>
      </p:sp>
      <p:pic>
        <p:nvPicPr>
          <p:cNvPr id="4" name="Picture 3">
            <a:extLst>
              <a:ext uri="{FF2B5EF4-FFF2-40B4-BE49-F238E27FC236}">
                <a16:creationId xmlns:a16="http://schemas.microsoft.com/office/drawing/2014/main" id="{229342D2-50C0-4A61-8EA0-723964EFBEAF}"/>
              </a:ext>
            </a:extLst>
          </p:cNvPr>
          <p:cNvPicPr>
            <a:picLocks noChangeAspect="1"/>
          </p:cNvPicPr>
          <p:nvPr/>
        </p:nvPicPr>
        <p:blipFill>
          <a:blip r:embed="rId3"/>
          <a:stretch>
            <a:fillRect/>
          </a:stretch>
        </p:blipFill>
        <p:spPr>
          <a:xfrm>
            <a:off x="76200" y="1457325"/>
            <a:ext cx="8439150" cy="4236319"/>
          </a:xfrm>
          <a:prstGeom prst="rect">
            <a:avLst/>
          </a:prstGeom>
        </p:spPr>
      </p:pic>
      <p:sp>
        <p:nvSpPr>
          <p:cNvPr id="5" name="TextBox 4">
            <a:extLst>
              <a:ext uri="{FF2B5EF4-FFF2-40B4-BE49-F238E27FC236}">
                <a16:creationId xmlns:a16="http://schemas.microsoft.com/office/drawing/2014/main" id="{4629EA4B-B622-4479-AD3B-D3B03449F43C}"/>
              </a:ext>
            </a:extLst>
          </p:cNvPr>
          <p:cNvSpPr txBox="1"/>
          <p:nvPr/>
        </p:nvSpPr>
        <p:spPr>
          <a:xfrm>
            <a:off x="195649" y="5839246"/>
            <a:ext cx="6029325" cy="261610"/>
          </a:xfrm>
          <a:prstGeom prst="rect">
            <a:avLst/>
          </a:prstGeom>
          <a:noFill/>
        </p:spPr>
        <p:txBody>
          <a:bodyPr wrap="square" rtlCol="0">
            <a:spAutoFit/>
          </a:bodyPr>
          <a:lstStyle/>
          <a:p>
            <a:r>
              <a:rPr lang="en-US" sz="1100" i="1" dirty="0">
                <a:solidFill>
                  <a:schemeClr val="bg1">
                    <a:lumMod val="65000"/>
                  </a:schemeClr>
                </a:solidFill>
              </a:rPr>
              <a:t>Source: https://naturalis.github.io/mebioda/doc/week1/w1d2/lecture1.html</a:t>
            </a:r>
            <a:endParaRPr lang="en-US" i="1" dirty="0">
              <a:solidFill>
                <a:schemeClr val="bg1">
                  <a:lumMod val="65000"/>
                </a:schemeClr>
              </a:solidFill>
            </a:endParaRPr>
          </a:p>
        </p:txBody>
      </p:sp>
    </p:spTree>
    <p:extLst>
      <p:ext uri="{BB962C8B-B14F-4D97-AF65-F5344CB8AC3E}">
        <p14:creationId xmlns:p14="http://schemas.microsoft.com/office/powerpoint/2010/main" val="88860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A5441-1249-4C5A-B238-6311286C4FF3}"/>
              </a:ext>
            </a:extLst>
          </p:cNvPr>
          <p:cNvSpPr>
            <a:spLocks noGrp="1"/>
          </p:cNvSpPr>
          <p:nvPr>
            <p:ph type="title"/>
          </p:nvPr>
        </p:nvSpPr>
        <p:spPr>
          <a:xfrm>
            <a:off x="195649" y="142702"/>
            <a:ext cx="11062286" cy="804648"/>
          </a:xfrm>
        </p:spPr>
        <p:txBody>
          <a:bodyPr>
            <a:normAutofit fontScale="90000"/>
          </a:bodyPr>
          <a:lstStyle/>
          <a:p>
            <a:r>
              <a:rPr lang="en-US" dirty="0"/>
              <a:t>Overlaps of </a:t>
            </a:r>
            <a:r>
              <a:rPr lang="en-US" i="1" dirty="0"/>
              <a:t>k</a:t>
            </a:r>
            <a:r>
              <a:rPr lang="en-US" dirty="0"/>
              <a:t>-1 are used to construct the de Bruijn graph</a:t>
            </a:r>
          </a:p>
        </p:txBody>
      </p:sp>
      <p:pic>
        <p:nvPicPr>
          <p:cNvPr id="4" name="Picture 3">
            <a:extLst>
              <a:ext uri="{FF2B5EF4-FFF2-40B4-BE49-F238E27FC236}">
                <a16:creationId xmlns:a16="http://schemas.microsoft.com/office/drawing/2014/main" id="{229342D2-50C0-4A61-8EA0-723964EFBEAF}"/>
              </a:ext>
            </a:extLst>
          </p:cNvPr>
          <p:cNvPicPr>
            <a:picLocks noChangeAspect="1"/>
          </p:cNvPicPr>
          <p:nvPr/>
        </p:nvPicPr>
        <p:blipFill>
          <a:blip r:embed="rId3"/>
          <a:stretch>
            <a:fillRect/>
          </a:stretch>
        </p:blipFill>
        <p:spPr>
          <a:xfrm>
            <a:off x="76200" y="1457325"/>
            <a:ext cx="8439150" cy="4236319"/>
          </a:xfrm>
          <a:prstGeom prst="rect">
            <a:avLst/>
          </a:prstGeom>
        </p:spPr>
      </p:pic>
      <p:sp>
        <p:nvSpPr>
          <p:cNvPr id="5" name="TextBox 4">
            <a:extLst>
              <a:ext uri="{FF2B5EF4-FFF2-40B4-BE49-F238E27FC236}">
                <a16:creationId xmlns:a16="http://schemas.microsoft.com/office/drawing/2014/main" id="{4629EA4B-B622-4479-AD3B-D3B03449F43C}"/>
              </a:ext>
            </a:extLst>
          </p:cNvPr>
          <p:cNvSpPr txBox="1"/>
          <p:nvPr/>
        </p:nvSpPr>
        <p:spPr>
          <a:xfrm>
            <a:off x="195649" y="5839246"/>
            <a:ext cx="6029325" cy="261610"/>
          </a:xfrm>
          <a:prstGeom prst="rect">
            <a:avLst/>
          </a:prstGeom>
          <a:noFill/>
        </p:spPr>
        <p:txBody>
          <a:bodyPr wrap="square" rtlCol="0">
            <a:spAutoFit/>
          </a:bodyPr>
          <a:lstStyle/>
          <a:p>
            <a:r>
              <a:rPr lang="en-US" sz="1100" i="1" dirty="0">
                <a:solidFill>
                  <a:schemeClr val="bg1">
                    <a:lumMod val="65000"/>
                  </a:schemeClr>
                </a:solidFill>
              </a:rPr>
              <a:t>Source: https://naturalis.github.io/mebioda/doc/week1/w1d2/lecture1.html</a:t>
            </a:r>
            <a:endParaRPr lang="en-US" i="1" dirty="0">
              <a:solidFill>
                <a:schemeClr val="bg1">
                  <a:lumMod val="65000"/>
                </a:schemeClr>
              </a:solidFill>
            </a:endParaRPr>
          </a:p>
        </p:txBody>
      </p:sp>
      <p:sp>
        <p:nvSpPr>
          <p:cNvPr id="7" name="TextBox 6">
            <a:extLst>
              <a:ext uri="{FF2B5EF4-FFF2-40B4-BE49-F238E27FC236}">
                <a16:creationId xmlns:a16="http://schemas.microsoft.com/office/drawing/2014/main" id="{33FA41AB-BBE6-4D0B-B9A1-B309D2250F1D}"/>
              </a:ext>
            </a:extLst>
          </p:cNvPr>
          <p:cNvSpPr txBox="1"/>
          <p:nvPr/>
        </p:nvSpPr>
        <p:spPr>
          <a:xfrm>
            <a:off x="6224974" y="1684668"/>
            <a:ext cx="5967026" cy="2739211"/>
          </a:xfrm>
          <a:prstGeom prst="rect">
            <a:avLst/>
          </a:prstGeom>
          <a:noFill/>
        </p:spPr>
        <p:txBody>
          <a:bodyPr wrap="square" rtlCol="0">
            <a:spAutoFit/>
          </a:bodyPr>
          <a:lstStyle/>
          <a:p>
            <a:pPr marL="285750" indent="-285750">
              <a:buFont typeface="Arial" panose="020B0604020202020204" pitchFamily="34" charset="0"/>
              <a:buChar char="•"/>
            </a:pPr>
            <a:r>
              <a:rPr lang="en-US" sz="2400" i="1" dirty="0"/>
              <a:t>k</a:t>
            </a:r>
            <a:r>
              <a:rPr lang="en-US" sz="2400" dirty="0"/>
              <a:t>-</a:t>
            </a:r>
            <a:r>
              <a:rPr lang="en-US" sz="2400" dirty="0" err="1"/>
              <a:t>mer</a:t>
            </a:r>
            <a:r>
              <a:rPr lang="en-US" sz="2400" dirty="0"/>
              <a:t> selection depends on read length</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Smaller </a:t>
            </a:r>
            <a:r>
              <a:rPr lang="en-US" sz="2400" i="1" dirty="0"/>
              <a:t>k</a:t>
            </a:r>
            <a:r>
              <a:rPr lang="en-US" sz="2400" dirty="0"/>
              <a:t> means more repeats joined and shorter contigs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Higher </a:t>
            </a:r>
            <a:r>
              <a:rPr lang="en-US" sz="2400" i="1" dirty="0"/>
              <a:t>k</a:t>
            </a:r>
            <a:r>
              <a:rPr lang="en-US" sz="2400" dirty="0"/>
              <a:t> can lead to a fragmented graph</a:t>
            </a:r>
          </a:p>
          <a:p>
            <a:pPr marL="285750" indent="-285750">
              <a:buFont typeface="Arial" panose="020B0604020202020204" pitchFamily="34" charset="0"/>
              <a:buChar char="•"/>
            </a:pPr>
            <a:endParaRPr lang="en-US" sz="2800" i="1" dirty="0"/>
          </a:p>
        </p:txBody>
      </p:sp>
    </p:spTree>
    <p:extLst>
      <p:ext uri="{BB962C8B-B14F-4D97-AF65-F5344CB8AC3E}">
        <p14:creationId xmlns:p14="http://schemas.microsoft.com/office/powerpoint/2010/main" val="40639699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8FCE5-BB90-84A3-3A7E-5EC1BC60A292}"/>
              </a:ext>
            </a:extLst>
          </p:cNvPr>
          <p:cNvSpPr>
            <a:spLocks noGrp="1"/>
          </p:cNvSpPr>
          <p:nvPr>
            <p:ph type="title"/>
          </p:nvPr>
        </p:nvSpPr>
        <p:spPr/>
        <p:txBody>
          <a:bodyPr/>
          <a:lstStyle/>
          <a:p>
            <a:pPr algn="ctr"/>
            <a:r>
              <a:rPr lang="en-US" dirty="0"/>
              <a:t>Two strategies to de Bruijn graph problems</a:t>
            </a:r>
          </a:p>
        </p:txBody>
      </p:sp>
      <p:pic>
        <p:nvPicPr>
          <p:cNvPr id="2054" name="Picture 6" descr="(A) In the de Bruijn graph approach, short reads are split into short k-mers before the de Bruijn graphs are built. (B) In the Hamiltonian approach, the k-mers (or sequences) are the nodes, whereas they are the edges in the Eulerian approach. The k-mers are connected to neighbors by overlapping prefix and suffix (k-1)-mers.">
            <a:extLst>
              <a:ext uri="{FF2B5EF4-FFF2-40B4-BE49-F238E27FC236}">
                <a16:creationId xmlns:a16="http://schemas.microsoft.com/office/drawing/2014/main" id="{E2EAAA5C-5D88-F3BC-D564-DAE2EA69D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591" y="1208959"/>
            <a:ext cx="8036909" cy="5254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94685C-48B4-1F5E-C1F3-69DD4B62BEFB}"/>
              </a:ext>
            </a:extLst>
          </p:cNvPr>
          <p:cNvSpPr txBox="1"/>
          <p:nvPr/>
        </p:nvSpPr>
        <p:spPr>
          <a:xfrm>
            <a:off x="66675" y="6596390"/>
            <a:ext cx="6029325" cy="261610"/>
          </a:xfrm>
          <a:prstGeom prst="rect">
            <a:avLst/>
          </a:prstGeom>
          <a:noFill/>
        </p:spPr>
        <p:txBody>
          <a:bodyPr wrap="square" rtlCol="0">
            <a:spAutoFit/>
          </a:bodyPr>
          <a:lstStyle/>
          <a:p>
            <a:r>
              <a:rPr lang="en-US" sz="1100" i="1" dirty="0">
                <a:solidFill>
                  <a:schemeClr val="bg1">
                    <a:lumMod val="65000"/>
                  </a:schemeClr>
                </a:solidFill>
              </a:rPr>
              <a:t>Source: The present and future of de novo whole-genome assembly</a:t>
            </a:r>
            <a:endParaRPr lang="en-US" i="1" dirty="0">
              <a:solidFill>
                <a:schemeClr val="bg1">
                  <a:lumMod val="65000"/>
                </a:schemeClr>
              </a:solidFill>
            </a:endParaRPr>
          </a:p>
        </p:txBody>
      </p:sp>
    </p:spTree>
    <p:extLst>
      <p:ext uri="{BB962C8B-B14F-4D97-AF65-F5344CB8AC3E}">
        <p14:creationId xmlns:p14="http://schemas.microsoft.com/office/powerpoint/2010/main" val="30028245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New picture">
            <a:extLst>
              <a:ext uri="{FF2B5EF4-FFF2-40B4-BE49-F238E27FC236}">
                <a16:creationId xmlns:a16="http://schemas.microsoft.com/office/drawing/2014/main" id="{D2A9DFF4-DC1B-8C38-498B-E9D6436AC668}"/>
              </a:ext>
            </a:extLst>
          </p:cNvPr>
          <p:cNvPicPr/>
          <p:nvPr/>
        </p:nvPicPr>
        <p:blipFill rotWithShape="1">
          <a:blip r:embed="rId3"/>
          <a:srcRect t="7023"/>
          <a:stretch/>
        </p:blipFill>
        <p:spPr>
          <a:xfrm>
            <a:off x="1357753" y="1644782"/>
            <a:ext cx="9774967" cy="5056459"/>
          </a:xfrm>
          <a:prstGeom prst="rect">
            <a:avLst/>
          </a:prstGeom>
        </p:spPr>
      </p:pic>
      <p:sp>
        <p:nvSpPr>
          <p:cNvPr id="14" name="Rectangle: Rounded Corners 21">
            <a:extLst>
              <a:ext uri="{FF2B5EF4-FFF2-40B4-BE49-F238E27FC236}">
                <a16:creationId xmlns:a16="http://schemas.microsoft.com/office/drawing/2014/main" id="{6D8F6CF7-7701-5915-A517-A1AE0E2950EB}"/>
              </a:ext>
            </a:extLst>
          </p:cNvPr>
          <p:cNvSpPr/>
          <p:nvPr/>
        </p:nvSpPr>
        <p:spPr>
          <a:xfrm>
            <a:off x="7284077" y="953429"/>
            <a:ext cx="2118853" cy="471668"/>
          </a:xfrm>
          <a:prstGeom prst="round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A67DF2B2-5E77-54C7-873D-C0B2CF32DF72}"/>
              </a:ext>
            </a:extLst>
          </p:cNvPr>
          <p:cNvSpPr txBox="1">
            <a:spLocks/>
          </p:cNvSpPr>
          <p:nvPr/>
        </p:nvSpPr>
        <p:spPr>
          <a:xfrm>
            <a:off x="1378774" y="156759"/>
            <a:ext cx="11526794" cy="804648"/>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a:lstStyle>
          <a:p>
            <a:r>
              <a:rPr lang="en-US" dirty="0"/>
              <a:t>Two main classes of assembly algorithms</a:t>
            </a:r>
          </a:p>
        </p:txBody>
      </p:sp>
      <p:sp>
        <p:nvSpPr>
          <p:cNvPr id="18" name="TextBox 17">
            <a:extLst>
              <a:ext uri="{FF2B5EF4-FFF2-40B4-BE49-F238E27FC236}">
                <a16:creationId xmlns:a16="http://schemas.microsoft.com/office/drawing/2014/main" id="{380FB90F-6335-AB30-8A57-F831038A3BC0}"/>
              </a:ext>
            </a:extLst>
          </p:cNvPr>
          <p:cNvSpPr txBox="1"/>
          <p:nvPr/>
        </p:nvSpPr>
        <p:spPr>
          <a:xfrm>
            <a:off x="6832970" y="945723"/>
            <a:ext cx="3040237" cy="461665"/>
          </a:xfrm>
          <a:prstGeom prst="rect">
            <a:avLst/>
          </a:prstGeom>
          <a:noFill/>
        </p:spPr>
        <p:txBody>
          <a:bodyPr wrap="square" rtlCol="0">
            <a:spAutoFit/>
          </a:bodyPr>
          <a:lstStyle/>
          <a:p>
            <a:pPr algn="ctr"/>
            <a:r>
              <a:rPr lang="en-US" sz="2400" dirty="0">
                <a:solidFill>
                  <a:schemeClr val="bg1"/>
                </a:solidFill>
              </a:rPr>
              <a:t>de Bruijn graph</a:t>
            </a:r>
          </a:p>
        </p:txBody>
      </p:sp>
      <p:sp>
        <p:nvSpPr>
          <p:cNvPr id="20" name="Rectangle: Rounded Corners 25">
            <a:extLst>
              <a:ext uri="{FF2B5EF4-FFF2-40B4-BE49-F238E27FC236}">
                <a16:creationId xmlns:a16="http://schemas.microsoft.com/office/drawing/2014/main" id="{4B27F3B5-30E2-B48B-E0F4-94E5882721E4}"/>
              </a:ext>
            </a:extLst>
          </p:cNvPr>
          <p:cNvSpPr/>
          <p:nvPr/>
        </p:nvSpPr>
        <p:spPr>
          <a:xfrm>
            <a:off x="1930569" y="961407"/>
            <a:ext cx="3709690" cy="461665"/>
          </a:xfrm>
          <a:prstGeom prst="round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818096E-6858-8D07-96F1-5A2B9586C053}"/>
              </a:ext>
            </a:extLst>
          </p:cNvPr>
          <p:cNvSpPr txBox="1"/>
          <p:nvPr/>
        </p:nvSpPr>
        <p:spPr>
          <a:xfrm>
            <a:off x="1582994" y="977091"/>
            <a:ext cx="4513006" cy="461665"/>
          </a:xfrm>
          <a:prstGeom prst="rect">
            <a:avLst/>
          </a:prstGeom>
          <a:noFill/>
        </p:spPr>
        <p:txBody>
          <a:bodyPr wrap="square" rtlCol="0">
            <a:spAutoFit/>
          </a:bodyPr>
          <a:lstStyle/>
          <a:p>
            <a:pPr algn="ctr"/>
            <a:r>
              <a:rPr lang="en-US" sz="2400" dirty="0">
                <a:solidFill>
                  <a:schemeClr val="bg1"/>
                </a:solidFill>
              </a:rPr>
              <a:t>Overlap-Layout-Consensus</a:t>
            </a:r>
          </a:p>
        </p:txBody>
      </p:sp>
      <p:sp>
        <p:nvSpPr>
          <p:cNvPr id="27" name="TextBox 26">
            <a:extLst>
              <a:ext uri="{FF2B5EF4-FFF2-40B4-BE49-F238E27FC236}">
                <a16:creationId xmlns:a16="http://schemas.microsoft.com/office/drawing/2014/main" id="{B6D333C9-E982-B823-4304-4DA469EBE9F6}"/>
              </a:ext>
            </a:extLst>
          </p:cNvPr>
          <p:cNvSpPr txBox="1"/>
          <p:nvPr/>
        </p:nvSpPr>
        <p:spPr>
          <a:xfrm>
            <a:off x="557425" y="1407388"/>
            <a:ext cx="6455978" cy="369332"/>
          </a:xfrm>
          <a:prstGeom prst="rect">
            <a:avLst/>
          </a:prstGeom>
          <a:noFill/>
        </p:spPr>
        <p:txBody>
          <a:bodyPr wrap="square">
            <a:spAutoFit/>
          </a:bodyPr>
          <a:lstStyle/>
          <a:p>
            <a:pPr algn="ctr"/>
            <a:r>
              <a:rPr lang="en-US" sz="1800" dirty="0"/>
              <a:t>(vertices are reads)</a:t>
            </a:r>
          </a:p>
        </p:txBody>
      </p:sp>
    </p:spTree>
    <p:extLst>
      <p:ext uri="{BB962C8B-B14F-4D97-AF65-F5344CB8AC3E}">
        <p14:creationId xmlns:p14="http://schemas.microsoft.com/office/powerpoint/2010/main" val="19951335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B0283F4-4CF1-2919-773F-55F3F23823CD}"/>
              </a:ext>
            </a:extLst>
          </p:cNvPr>
          <p:cNvSpPr txBox="1">
            <a:spLocks/>
          </p:cNvSpPr>
          <p:nvPr/>
        </p:nvSpPr>
        <p:spPr>
          <a:xfrm>
            <a:off x="1378774" y="156759"/>
            <a:ext cx="11526794" cy="804648"/>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a:lstStyle>
          <a:p>
            <a:r>
              <a:rPr lang="en-US"/>
              <a:t>Two main classes of assembly algorithms</a:t>
            </a:r>
            <a:endParaRPr lang="en-US" dirty="0"/>
          </a:p>
        </p:txBody>
      </p:sp>
      <p:sp>
        <p:nvSpPr>
          <p:cNvPr id="8" name="TextBox 7">
            <a:extLst>
              <a:ext uri="{FF2B5EF4-FFF2-40B4-BE49-F238E27FC236}">
                <a16:creationId xmlns:a16="http://schemas.microsoft.com/office/drawing/2014/main" id="{E102A4B5-D515-12B4-8D71-3846B7CAE00E}"/>
              </a:ext>
            </a:extLst>
          </p:cNvPr>
          <p:cNvSpPr txBox="1"/>
          <p:nvPr/>
        </p:nvSpPr>
        <p:spPr>
          <a:xfrm>
            <a:off x="1579198" y="1884737"/>
            <a:ext cx="4379018"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Time consuming for short reads</a:t>
            </a:r>
          </a:p>
          <a:p>
            <a:pPr marL="742950" lvl="1" indent="-285750">
              <a:buFont typeface="Arial" panose="020B0604020202020204" pitchFamily="34" charset="0"/>
              <a:buChar char="•"/>
            </a:pPr>
            <a:r>
              <a:rPr lang="en-US" sz="2400" dirty="0"/>
              <a:t>One million reads -&gt; one trillion pairwise alignments</a:t>
            </a:r>
          </a:p>
          <a:p>
            <a:pPr marL="285750" indent="-285750">
              <a:buFont typeface="Arial" panose="020B0604020202020204" pitchFamily="34" charset="0"/>
              <a:buChar char="•"/>
            </a:pPr>
            <a:r>
              <a:rPr lang="en-US" sz="2400" dirty="0"/>
              <a:t>Easier with new and highly accurate long reads</a:t>
            </a:r>
          </a:p>
          <a:p>
            <a:pPr marL="285750" indent="-285750">
              <a:buFont typeface="Arial" panose="020B0604020202020204" pitchFamily="34" charset="0"/>
              <a:buChar char="•"/>
            </a:pPr>
            <a:r>
              <a:rPr lang="en-US" sz="2400" dirty="0"/>
              <a:t>Memory requirements high</a:t>
            </a:r>
          </a:p>
        </p:txBody>
      </p:sp>
      <p:sp>
        <p:nvSpPr>
          <p:cNvPr id="9" name="TextBox 8">
            <a:extLst>
              <a:ext uri="{FF2B5EF4-FFF2-40B4-BE49-F238E27FC236}">
                <a16:creationId xmlns:a16="http://schemas.microsoft.com/office/drawing/2014/main" id="{FE6DB5C7-15B8-4CD1-1EDC-61A835A8F53D}"/>
              </a:ext>
            </a:extLst>
          </p:cNvPr>
          <p:cNvSpPr txBox="1"/>
          <p:nvPr/>
        </p:nvSpPr>
        <p:spPr>
          <a:xfrm>
            <a:off x="6823384" y="1905506"/>
            <a:ext cx="3912933"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Much faster for short reads</a:t>
            </a:r>
          </a:p>
          <a:p>
            <a:pPr marL="285750" indent="-285750">
              <a:buFont typeface="Arial" panose="020B0604020202020204" pitchFamily="34" charset="0"/>
              <a:buChar char="•"/>
            </a:pPr>
            <a:r>
              <a:rPr lang="en-US" sz="2400" dirty="0"/>
              <a:t>Efficient algorithms to find paths through the graph</a:t>
            </a:r>
          </a:p>
          <a:p>
            <a:pPr marL="285750" indent="-285750">
              <a:buFont typeface="Arial" panose="020B0604020202020204" pitchFamily="34" charset="0"/>
              <a:buChar char="•"/>
            </a:pPr>
            <a:r>
              <a:rPr lang="en-US" sz="2400" dirty="0"/>
              <a:t>Reduces memory/time req’s (especially for Eulerian graphs)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
        <p:nvSpPr>
          <p:cNvPr id="10" name="Rectangle: Rounded Corners 21">
            <a:extLst>
              <a:ext uri="{FF2B5EF4-FFF2-40B4-BE49-F238E27FC236}">
                <a16:creationId xmlns:a16="http://schemas.microsoft.com/office/drawing/2014/main" id="{76F9A53C-103A-827B-19B9-D7F8FFFB4489}"/>
              </a:ext>
            </a:extLst>
          </p:cNvPr>
          <p:cNvSpPr/>
          <p:nvPr/>
        </p:nvSpPr>
        <p:spPr>
          <a:xfrm>
            <a:off x="7284077" y="953429"/>
            <a:ext cx="2118853" cy="471668"/>
          </a:xfrm>
          <a:prstGeom prst="round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649050E-512E-1943-E085-C477AAA21B24}"/>
              </a:ext>
            </a:extLst>
          </p:cNvPr>
          <p:cNvSpPr txBox="1"/>
          <p:nvPr/>
        </p:nvSpPr>
        <p:spPr>
          <a:xfrm>
            <a:off x="6823384" y="961407"/>
            <a:ext cx="3040237" cy="461665"/>
          </a:xfrm>
          <a:prstGeom prst="rect">
            <a:avLst/>
          </a:prstGeom>
          <a:noFill/>
        </p:spPr>
        <p:txBody>
          <a:bodyPr wrap="square" rtlCol="0">
            <a:spAutoFit/>
          </a:bodyPr>
          <a:lstStyle/>
          <a:p>
            <a:pPr algn="ctr"/>
            <a:r>
              <a:rPr lang="en-US" sz="2400" dirty="0">
                <a:solidFill>
                  <a:schemeClr val="bg1"/>
                </a:solidFill>
              </a:rPr>
              <a:t>de Bruijn graph</a:t>
            </a:r>
          </a:p>
        </p:txBody>
      </p:sp>
      <p:sp>
        <p:nvSpPr>
          <p:cNvPr id="12" name="Rectangle: Rounded Corners 25">
            <a:extLst>
              <a:ext uri="{FF2B5EF4-FFF2-40B4-BE49-F238E27FC236}">
                <a16:creationId xmlns:a16="http://schemas.microsoft.com/office/drawing/2014/main" id="{0D75CC3C-ED1F-AFE5-9CAC-5B93F8471171}"/>
              </a:ext>
            </a:extLst>
          </p:cNvPr>
          <p:cNvSpPr/>
          <p:nvPr/>
        </p:nvSpPr>
        <p:spPr>
          <a:xfrm>
            <a:off x="1930569" y="961407"/>
            <a:ext cx="3709690" cy="461665"/>
          </a:xfrm>
          <a:prstGeom prst="round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2057E00-64BC-2A4D-A1AE-FAE10126F6C2}"/>
              </a:ext>
            </a:extLst>
          </p:cNvPr>
          <p:cNvSpPr txBox="1"/>
          <p:nvPr/>
        </p:nvSpPr>
        <p:spPr>
          <a:xfrm>
            <a:off x="1582994" y="977091"/>
            <a:ext cx="4513006" cy="461665"/>
          </a:xfrm>
          <a:prstGeom prst="rect">
            <a:avLst/>
          </a:prstGeom>
          <a:noFill/>
        </p:spPr>
        <p:txBody>
          <a:bodyPr wrap="square" rtlCol="0">
            <a:spAutoFit/>
          </a:bodyPr>
          <a:lstStyle/>
          <a:p>
            <a:pPr algn="ctr"/>
            <a:r>
              <a:rPr lang="en-US" sz="2400" dirty="0">
                <a:solidFill>
                  <a:schemeClr val="bg1"/>
                </a:solidFill>
              </a:rPr>
              <a:t>Overlap-Layout-Consensus</a:t>
            </a:r>
          </a:p>
        </p:txBody>
      </p:sp>
      <p:sp>
        <p:nvSpPr>
          <p:cNvPr id="14" name="TextBox 13">
            <a:extLst>
              <a:ext uri="{FF2B5EF4-FFF2-40B4-BE49-F238E27FC236}">
                <a16:creationId xmlns:a16="http://schemas.microsoft.com/office/drawing/2014/main" id="{EF777C0D-EA85-65C4-CB8F-8D410725011F}"/>
              </a:ext>
            </a:extLst>
          </p:cNvPr>
          <p:cNvSpPr txBox="1"/>
          <p:nvPr/>
        </p:nvSpPr>
        <p:spPr>
          <a:xfrm>
            <a:off x="557425" y="1407388"/>
            <a:ext cx="6455978" cy="369332"/>
          </a:xfrm>
          <a:prstGeom prst="rect">
            <a:avLst/>
          </a:prstGeom>
          <a:noFill/>
        </p:spPr>
        <p:txBody>
          <a:bodyPr wrap="square">
            <a:spAutoFit/>
          </a:bodyPr>
          <a:lstStyle/>
          <a:p>
            <a:pPr algn="ctr"/>
            <a:r>
              <a:rPr lang="en-US" sz="1800" dirty="0"/>
              <a:t>(vertices are reads)</a:t>
            </a:r>
          </a:p>
        </p:txBody>
      </p:sp>
      <p:sp>
        <p:nvSpPr>
          <p:cNvPr id="15" name="TextBox 14">
            <a:extLst>
              <a:ext uri="{FF2B5EF4-FFF2-40B4-BE49-F238E27FC236}">
                <a16:creationId xmlns:a16="http://schemas.microsoft.com/office/drawing/2014/main" id="{AB25A27B-D2A1-6E7E-4510-2BABA90822E4}"/>
              </a:ext>
            </a:extLst>
          </p:cNvPr>
          <p:cNvSpPr txBox="1"/>
          <p:nvPr/>
        </p:nvSpPr>
        <p:spPr>
          <a:xfrm>
            <a:off x="1049960" y="5081280"/>
            <a:ext cx="10092080" cy="1569660"/>
          </a:xfrm>
          <a:prstGeom prst="rect">
            <a:avLst/>
          </a:prstGeom>
          <a:noFill/>
        </p:spPr>
        <p:txBody>
          <a:bodyPr wrap="square" rtlCol="0">
            <a:spAutoFit/>
          </a:bodyPr>
          <a:lstStyle/>
          <a:p>
            <a:r>
              <a:rPr lang="en-US" sz="2400" b="1" i="1" dirty="0"/>
              <a:t>Caveat:</a:t>
            </a:r>
            <a:r>
              <a:rPr lang="en-US" sz="2400" dirty="0"/>
              <a:t> Modern assemblers often combine strategies, but practically it is important to know:</a:t>
            </a:r>
          </a:p>
          <a:p>
            <a:r>
              <a:rPr lang="en-US" sz="2400" dirty="0"/>
              <a:t>	1. Computational requirements</a:t>
            </a:r>
          </a:p>
          <a:p>
            <a:r>
              <a:rPr lang="en-US" sz="2400" dirty="0"/>
              <a:t>	2. Regions or genome qualities which may be “problematic” to assemble</a:t>
            </a:r>
          </a:p>
        </p:txBody>
      </p:sp>
    </p:spTree>
    <p:extLst>
      <p:ext uri="{BB962C8B-B14F-4D97-AF65-F5344CB8AC3E}">
        <p14:creationId xmlns:p14="http://schemas.microsoft.com/office/powerpoint/2010/main" val="2804986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8467C36-83A2-4687-AB55-CB9A1C9306BD}"/>
              </a:ext>
            </a:extLst>
          </p:cNvPr>
          <p:cNvSpPr>
            <a:spLocks noGrp="1"/>
          </p:cNvSpPr>
          <p:nvPr>
            <p:ph type="title"/>
          </p:nvPr>
        </p:nvSpPr>
        <p:spPr>
          <a:xfrm>
            <a:off x="332603" y="356062"/>
            <a:ext cx="11526794" cy="804648"/>
          </a:xfrm>
        </p:spPr>
        <p:txBody>
          <a:bodyPr>
            <a:normAutofit/>
          </a:bodyPr>
          <a:lstStyle/>
          <a:p>
            <a:r>
              <a:rPr lang="en-US" dirty="0"/>
              <a:t>Cells are very good at making copies of their DNA</a:t>
            </a:r>
          </a:p>
        </p:txBody>
      </p:sp>
      <p:pic>
        <p:nvPicPr>
          <p:cNvPr id="13" name="Picture 12" descr="A picture containing drawing&#10;&#10;Description automatically generated">
            <a:extLst>
              <a:ext uri="{FF2B5EF4-FFF2-40B4-BE49-F238E27FC236}">
                <a16:creationId xmlns:a16="http://schemas.microsoft.com/office/drawing/2014/main" id="{4B1A6B62-67D4-437E-AC10-376EC52D9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62" y="2028825"/>
            <a:ext cx="1057275" cy="2800350"/>
          </a:xfrm>
          <a:prstGeom prst="rect">
            <a:avLst/>
          </a:prstGeom>
        </p:spPr>
      </p:pic>
      <p:sp>
        <p:nvSpPr>
          <p:cNvPr id="14" name="Arrow: Right 13">
            <a:extLst>
              <a:ext uri="{FF2B5EF4-FFF2-40B4-BE49-F238E27FC236}">
                <a16:creationId xmlns:a16="http://schemas.microsoft.com/office/drawing/2014/main" id="{C9811B39-3380-4E36-B546-08D7F4CA8244}"/>
              </a:ext>
            </a:extLst>
          </p:cNvPr>
          <p:cNvSpPr/>
          <p:nvPr/>
        </p:nvSpPr>
        <p:spPr>
          <a:xfrm>
            <a:off x="2321211" y="3076443"/>
            <a:ext cx="9245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F9D2A352-B135-413D-9D60-182A6E1EEA06}"/>
              </a:ext>
            </a:extLst>
          </p:cNvPr>
          <p:cNvSpPr/>
          <p:nvPr/>
        </p:nvSpPr>
        <p:spPr>
          <a:xfrm>
            <a:off x="436879" y="5166964"/>
            <a:ext cx="2118853" cy="665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D91A210-43F1-4C9B-8839-E08AF275582C}"/>
              </a:ext>
            </a:extLst>
          </p:cNvPr>
          <p:cNvSpPr/>
          <p:nvPr/>
        </p:nvSpPr>
        <p:spPr>
          <a:xfrm>
            <a:off x="671399" y="5176796"/>
            <a:ext cx="1649812" cy="646331"/>
          </a:xfrm>
          <a:prstGeom prst="rect">
            <a:avLst/>
          </a:prstGeom>
        </p:spPr>
        <p:txBody>
          <a:bodyPr wrap="none">
            <a:spAutoFit/>
          </a:bodyPr>
          <a:lstStyle/>
          <a:p>
            <a:pPr algn="ctr"/>
            <a:r>
              <a:rPr lang="en-US" sz="3600" dirty="0">
                <a:solidFill>
                  <a:schemeClr val="bg1"/>
                </a:solidFill>
              </a:rPr>
              <a:t>Original</a:t>
            </a:r>
            <a:endParaRPr lang="en-US" dirty="0"/>
          </a:p>
        </p:txBody>
      </p:sp>
      <p:sp>
        <p:nvSpPr>
          <p:cNvPr id="27" name="Rectangle: Rounded Corners 26">
            <a:extLst>
              <a:ext uri="{FF2B5EF4-FFF2-40B4-BE49-F238E27FC236}">
                <a16:creationId xmlns:a16="http://schemas.microsoft.com/office/drawing/2014/main" id="{45155923-170F-48B0-96FB-A0E1764381EE}"/>
              </a:ext>
            </a:extLst>
          </p:cNvPr>
          <p:cNvSpPr/>
          <p:nvPr/>
        </p:nvSpPr>
        <p:spPr>
          <a:xfrm>
            <a:off x="9448799" y="5166964"/>
            <a:ext cx="2118853" cy="665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0939B5E-4B59-41B9-96DF-FF0027206A3E}"/>
              </a:ext>
            </a:extLst>
          </p:cNvPr>
          <p:cNvSpPr/>
          <p:nvPr/>
        </p:nvSpPr>
        <p:spPr>
          <a:xfrm>
            <a:off x="9946533" y="5176796"/>
            <a:ext cx="1123385" cy="646331"/>
          </a:xfrm>
          <a:prstGeom prst="rect">
            <a:avLst/>
          </a:prstGeom>
        </p:spPr>
        <p:txBody>
          <a:bodyPr wrap="none">
            <a:spAutoFit/>
          </a:bodyPr>
          <a:lstStyle/>
          <a:p>
            <a:pPr algn="ctr"/>
            <a:r>
              <a:rPr lang="en-US" sz="3600" dirty="0">
                <a:solidFill>
                  <a:schemeClr val="bg1"/>
                </a:solidFill>
              </a:rPr>
              <a:t>Copy</a:t>
            </a:r>
            <a:endParaRPr lang="en-US" dirty="0"/>
          </a:p>
        </p:txBody>
      </p:sp>
      <p:pic>
        <p:nvPicPr>
          <p:cNvPr id="2" name="Picture 1" descr="A picture containing drawing&#10;&#10;Description automatically generated">
            <a:extLst>
              <a:ext uri="{FF2B5EF4-FFF2-40B4-BE49-F238E27FC236}">
                <a16:creationId xmlns:a16="http://schemas.microsoft.com/office/drawing/2014/main" id="{960C947C-8548-4AF4-9D38-181193929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587" y="2028825"/>
            <a:ext cx="1057275" cy="2800350"/>
          </a:xfrm>
          <a:prstGeom prst="rect">
            <a:avLst/>
          </a:prstGeom>
        </p:spPr>
      </p:pic>
      <p:pic>
        <p:nvPicPr>
          <p:cNvPr id="4" name="Picture 3" descr="A close up of a map&#10;&#10;Description automatically generated">
            <a:extLst>
              <a:ext uri="{FF2B5EF4-FFF2-40B4-BE49-F238E27FC236}">
                <a16:creationId xmlns:a16="http://schemas.microsoft.com/office/drawing/2014/main" id="{7BF2B06E-7C31-4498-9C3D-42ED6CA0F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2726" y="1626002"/>
            <a:ext cx="6730851" cy="3540962"/>
          </a:xfrm>
          <a:prstGeom prst="rect">
            <a:avLst/>
          </a:prstGeom>
        </p:spPr>
      </p:pic>
      <p:sp>
        <p:nvSpPr>
          <p:cNvPr id="5" name="Arrow: Right 4">
            <a:extLst>
              <a:ext uri="{FF2B5EF4-FFF2-40B4-BE49-F238E27FC236}">
                <a16:creationId xmlns:a16="http://schemas.microsoft.com/office/drawing/2014/main" id="{11863939-B498-497B-A0E4-7D5763C96077}"/>
              </a:ext>
            </a:extLst>
          </p:cNvPr>
          <p:cNvSpPr/>
          <p:nvPr/>
        </p:nvSpPr>
        <p:spPr>
          <a:xfrm>
            <a:off x="8483951" y="3108960"/>
            <a:ext cx="9245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2DF59D9-127E-4F49-A984-7D8B7DC477F3}"/>
              </a:ext>
            </a:extLst>
          </p:cNvPr>
          <p:cNvSpPr/>
          <p:nvPr/>
        </p:nvSpPr>
        <p:spPr>
          <a:xfrm>
            <a:off x="4785360" y="3457242"/>
            <a:ext cx="820118" cy="820118"/>
          </a:xfrm>
          <a:prstGeom prst="ellipse">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0939DD0-659F-4B9D-9C8C-FEBFF3D6E657}"/>
              </a:ext>
            </a:extLst>
          </p:cNvPr>
          <p:cNvGrpSpPr/>
          <p:nvPr/>
        </p:nvGrpSpPr>
        <p:grpSpPr>
          <a:xfrm>
            <a:off x="3544486" y="5983926"/>
            <a:ext cx="4939465" cy="665996"/>
            <a:chOff x="3594433" y="5983926"/>
            <a:chExt cx="4939465" cy="665996"/>
          </a:xfrm>
        </p:grpSpPr>
        <p:sp>
          <p:nvSpPr>
            <p:cNvPr id="3" name="Rectangle: Rounded Corners 2">
              <a:extLst>
                <a:ext uri="{FF2B5EF4-FFF2-40B4-BE49-F238E27FC236}">
                  <a16:creationId xmlns:a16="http://schemas.microsoft.com/office/drawing/2014/main" id="{F332A5E6-5157-4B47-A70C-7D5475D4958E}"/>
                </a:ext>
              </a:extLst>
            </p:cNvPr>
            <p:cNvSpPr/>
            <p:nvPr/>
          </p:nvSpPr>
          <p:spPr>
            <a:xfrm>
              <a:off x="3644382" y="5983926"/>
              <a:ext cx="4839569" cy="665996"/>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1D4A823-1DE8-4325-A969-54DA9840B6A2}"/>
                </a:ext>
              </a:extLst>
            </p:cNvPr>
            <p:cNvSpPr txBox="1"/>
            <p:nvPr/>
          </p:nvSpPr>
          <p:spPr>
            <a:xfrm>
              <a:off x="3594433" y="6086091"/>
              <a:ext cx="4939465" cy="461665"/>
            </a:xfrm>
            <a:prstGeom prst="rect">
              <a:avLst/>
            </a:prstGeom>
            <a:noFill/>
          </p:spPr>
          <p:txBody>
            <a:bodyPr wrap="square" rtlCol="0">
              <a:spAutoFit/>
            </a:bodyPr>
            <a:lstStyle/>
            <a:p>
              <a:pPr algn="ctr"/>
              <a:r>
                <a:rPr lang="en-US" sz="2400" dirty="0">
                  <a:solidFill>
                    <a:schemeClr val="bg1">
                      <a:lumMod val="95000"/>
                    </a:schemeClr>
                  </a:solidFill>
                </a:rPr>
                <a:t>Humans: ~0.46 errors per cell division</a:t>
              </a:r>
            </a:p>
          </p:txBody>
        </p:sp>
      </p:grpSp>
      <p:sp>
        <p:nvSpPr>
          <p:cNvPr id="10" name="TextBox 9">
            <a:extLst>
              <a:ext uri="{FF2B5EF4-FFF2-40B4-BE49-F238E27FC236}">
                <a16:creationId xmlns:a16="http://schemas.microsoft.com/office/drawing/2014/main" id="{1A4AA121-BE97-478F-A86A-7E683F2424B5}"/>
              </a:ext>
            </a:extLst>
          </p:cNvPr>
          <p:cNvSpPr txBox="1"/>
          <p:nvPr/>
        </p:nvSpPr>
        <p:spPr>
          <a:xfrm>
            <a:off x="-15107" y="6617405"/>
            <a:ext cx="6029325" cy="261610"/>
          </a:xfrm>
          <a:prstGeom prst="rect">
            <a:avLst/>
          </a:prstGeom>
          <a:noFill/>
        </p:spPr>
        <p:txBody>
          <a:bodyPr wrap="square" rtlCol="0">
            <a:spAutoFit/>
          </a:bodyPr>
          <a:lstStyle/>
          <a:p>
            <a:r>
              <a:rPr lang="en-US" sz="1100" i="1" dirty="0">
                <a:solidFill>
                  <a:schemeClr val="bg1">
                    <a:lumMod val="65000"/>
                  </a:schemeClr>
                </a:solidFill>
              </a:rPr>
              <a:t>Source: https://cnx.org/contents/GFy_h8cu@9.87:1tJ55Ot6@7/The-Cell-Cycle</a:t>
            </a:r>
            <a:endParaRPr lang="en-US" i="1" dirty="0">
              <a:solidFill>
                <a:schemeClr val="bg1">
                  <a:lumMod val="65000"/>
                </a:schemeClr>
              </a:solidFill>
            </a:endParaRPr>
          </a:p>
        </p:txBody>
      </p:sp>
    </p:spTree>
    <p:extLst>
      <p:ext uri="{BB962C8B-B14F-4D97-AF65-F5344CB8AC3E}">
        <p14:creationId xmlns:p14="http://schemas.microsoft.com/office/powerpoint/2010/main" val="23009562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DB109-5CD2-47F2-85DA-66A767F91F1A}"/>
              </a:ext>
            </a:extLst>
          </p:cNvPr>
          <p:cNvSpPr>
            <a:spLocks noGrp="1"/>
          </p:cNvSpPr>
          <p:nvPr>
            <p:ph type="title"/>
          </p:nvPr>
        </p:nvSpPr>
        <p:spPr/>
        <p:txBody>
          <a:bodyPr/>
          <a:lstStyle/>
          <a:p>
            <a:r>
              <a:rPr lang="en-US" dirty="0"/>
              <a:t>How do we join contigs into longer scaffolds?</a:t>
            </a:r>
          </a:p>
        </p:txBody>
      </p:sp>
      <p:pic>
        <p:nvPicPr>
          <p:cNvPr id="5" name="Picture 4">
            <a:extLst>
              <a:ext uri="{FF2B5EF4-FFF2-40B4-BE49-F238E27FC236}">
                <a16:creationId xmlns:a16="http://schemas.microsoft.com/office/drawing/2014/main" id="{271C439C-6C05-4034-9A93-2484F61EF2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575" y="1045897"/>
            <a:ext cx="8394883" cy="5255108"/>
          </a:xfrm>
          <a:prstGeom prst="rect">
            <a:avLst/>
          </a:prstGeom>
        </p:spPr>
      </p:pic>
      <p:sp>
        <p:nvSpPr>
          <p:cNvPr id="9" name="TextBox 8">
            <a:extLst>
              <a:ext uri="{FF2B5EF4-FFF2-40B4-BE49-F238E27FC236}">
                <a16:creationId xmlns:a16="http://schemas.microsoft.com/office/drawing/2014/main" id="{3909EEC8-BB33-4E42-BD74-39D55B569C1E}"/>
              </a:ext>
            </a:extLst>
          </p:cNvPr>
          <p:cNvSpPr txBox="1"/>
          <p:nvPr/>
        </p:nvSpPr>
        <p:spPr>
          <a:xfrm>
            <a:off x="9601079" y="4851298"/>
            <a:ext cx="1520434" cy="1631216"/>
          </a:xfrm>
          <a:prstGeom prst="rect">
            <a:avLst/>
          </a:prstGeom>
          <a:noFill/>
        </p:spPr>
        <p:txBody>
          <a:bodyPr wrap="square" rtlCol="0">
            <a:spAutoFit/>
          </a:bodyPr>
          <a:lstStyle/>
          <a:p>
            <a:r>
              <a:rPr lang="en-US" sz="10000" dirty="0">
                <a:solidFill>
                  <a:schemeClr val="accent2"/>
                </a:solidFill>
              </a:rPr>
              <a:t>?</a:t>
            </a:r>
          </a:p>
        </p:txBody>
      </p:sp>
      <p:sp>
        <p:nvSpPr>
          <p:cNvPr id="12" name="Rectangle 11">
            <a:extLst>
              <a:ext uri="{FF2B5EF4-FFF2-40B4-BE49-F238E27FC236}">
                <a16:creationId xmlns:a16="http://schemas.microsoft.com/office/drawing/2014/main" id="{E230F466-8504-4172-B042-4B84DB63F74B}"/>
              </a:ext>
            </a:extLst>
          </p:cNvPr>
          <p:cNvSpPr/>
          <p:nvPr/>
        </p:nvSpPr>
        <p:spPr>
          <a:xfrm>
            <a:off x="323543" y="4797529"/>
            <a:ext cx="9210675" cy="177165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552C65D-4283-698C-C345-25343E6863FB}"/>
              </a:ext>
            </a:extLst>
          </p:cNvPr>
          <p:cNvSpPr txBox="1"/>
          <p:nvPr/>
        </p:nvSpPr>
        <p:spPr>
          <a:xfrm>
            <a:off x="9276347" y="3016066"/>
            <a:ext cx="2755231" cy="1938992"/>
          </a:xfrm>
          <a:prstGeom prst="rect">
            <a:avLst/>
          </a:prstGeom>
          <a:noFill/>
        </p:spPr>
        <p:txBody>
          <a:bodyPr wrap="square">
            <a:spAutoFit/>
          </a:bodyPr>
          <a:lstStyle/>
          <a:p>
            <a:pPr marL="285750" indent="-285750">
              <a:buFont typeface="Arial" panose="020B0604020202020204" pitchFamily="34" charset="0"/>
              <a:buChar char="•"/>
            </a:pPr>
            <a:r>
              <a:rPr lang="en-US" sz="2400" dirty="0"/>
              <a:t>A </a:t>
            </a:r>
            <a:r>
              <a:rPr lang="en-US" sz="2400" b="1" dirty="0"/>
              <a:t>scaffold</a:t>
            </a:r>
            <a:r>
              <a:rPr lang="en-US" sz="2400" dirty="0"/>
              <a:t> is made up of adjacent contigs separated by gaps (stretches of Ns)</a:t>
            </a:r>
          </a:p>
        </p:txBody>
      </p:sp>
      <p:sp>
        <p:nvSpPr>
          <p:cNvPr id="6" name="TextBox 5">
            <a:extLst>
              <a:ext uri="{FF2B5EF4-FFF2-40B4-BE49-F238E27FC236}">
                <a16:creationId xmlns:a16="http://schemas.microsoft.com/office/drawing/2014/main" id="{2E7FCF49-7CC7-3628-B8D6-6178EDCB68E7}"/>
              </a:ext>
            </a:extLst>
          </p:cNvPr>
          <p:cNvSpPr txBox="1"/>
          <p:nvPr/>
        </p:nvSpPr>
        <p:spPr>
          <a:xfrm>
            <a:off x="9276347" y="933447"/>
            <a:ext cx="3077497"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A </a:t>
            </a:r>
            <a:r>
              <a:rPr lang="en-US" sz="2400" b="1" dirty="0"/>
              <a:t>contig</a:t>
            </a:r>
            <a:r>
              <a:rPr lang="en-US" sz="2400" dirty="0"/>
              <a:t> (short for contiguous) is a sequence that has been generated by assembling reads</a:t>
            </a:r>
          </a:p>
        </p:txBody>
      </p:sp>
    </p:spTree>
    <p:extLst>
      <p:ext uri="{BB962C8B-B14F-4D97-AF65-F5344CB8AC3E}">
        <p14:creationId xmlns:p14="http://schemas.microsoft.com/office/powerpoint/2010/main" val="17748173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FB2C2F7A-5118-436D-B7C9-5512C18D2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586" y="2058733"/>
            <a:ext cx="6660914" cy="2740533"/>
          </a:xfrm>
          <a:prstGeom prst="rect">
            <a:avLst/>
          </a:prstGeom>
        </p:spPr>
      </p:pic>
      <p:sp>
        <p:nvSpPr>
          <p:cNvPr id="3" name="TextBox 2">
            <a:extLst>
              <a:ext uri="{FF2B5EF4-FFF2-40B4-BE49-F238E27FC236}">
                <a16:creationId xmlns:a16="http://schemas.microsoft.com/office/drawing/2014/main" id="{146D2268-FDD4-444E-A8BD-2A8A67136871}"/>
              </a:ext>
            </a:extLst>
          </p:cNvPr>
          <p:cNvSpPr txBox="1"/>
          <p:nvPr/>
        </p:nvSpPr>
        <p:spPr>
          <a:xfrm>
            <a:off x="195649" y="4855082"/>
            <a:ext cx="5368413" cy="261610"/>
          </a:xfrm>
          <a:prstGeom prst="rect">
            <a:avLst/>
          </a:prstGeom>
          <a:noFill/>
        </p:spPr>
        <p:txBody>
          <a:bodyPr wrap="square" rtlCol="0">
            <a:spAutoFit/>
          </a:bodyPr>
          <a:lstStyle/>
          <a:p>
            <a:r>
              <a:rPr lang="en-US" sz="1100" i="1" dirty="0">
                <a:solidFill>
                  <a:schemeClr val="bg1">
                    <a:lumMod val="65000"/>
                  </a:schemeClr>
                </a:solidFill>
              </a:rPr>
              <a:t>Source: https://thesequencingcenter.com/knowledge-base/what-are-paired-end-reads/</a:t>
            </a:r>
            <a:endParaRPr lang="en-US" i="1" dirty="0">
              <a:solidFill>
                <a:schemeClr val="bg1">
                  <a:lumMod val="65000"/>
                </a:schemeClr>
              </a:solidFill>
            </a:endParaRPr>
          </a:p>
        </p:txBody>
      </p:sp>
      <p:sp>
        <p:nvSpPr>
          <p:cNvPr id="4" name="TextBox 3">
            <a:extLst>
              <a:ext uri="{FF2B5EF4-FFF2-40B4-BE49-F238E27FC236}">
                <a16:creationId xmlns:a16="http://schemas.microsoft.com/office/drawing/2014/main" id="{AB72D52D-7DF5-A657-7D8A-96E1B7242FE3}"/>
              </a:ext>
            </a:extLst>
          </p:cNvPr>
          <p:cNvSpPr txBox="1"/>
          <p:nvPr/>
        </p:nvSpPr>
        <p:spPr>
          <a:xfrm>
            <a:off x="7917167" y="435983"/>
            <a:ext cx="4274833" cy="1815882"/>
          </a:xfrm>
          <a:prstGeom prst="rect">
            <a:avLst/>
          </a:prstGeom>
          <a:noFill/>
        </p:spPr>
        <p:txBody>
          <a:bodyPr wrap="square" rtlCol="0">
            <a:spAutoFit/>
          </a:bodyPr>
          <a:lstStyle/>
          <a:p>
            <a:pPr marL="514350" indent="-514350">
              <a:buAutoNum type="arabicPeriod"/>
            </a:pPr>
            <a:r>
              <a:rPr lang="en-US" sz="2800" dirty="0"/>
              <a:t>Using read pairs that span contigs</a:t>
            </a:r>
          </a:p>
          <a:p>
            <a:endParaRPr lang="en-US" sz="2800" dirty="0"/>
          </a:p>
          <a:p>
            <a:pPr marL="514350" indent="-514350">
              <a:buAutoNum type="arabicPeriod"/>
            </a:pPr>
            <a:endParaRPr lang="en-US" sz="2800" dirty="0"/>
          </a:p>
        </p:txBody>
      </p:sp>
      <p:sp>
        <p:nvSpPr>
          <p:cNvPr id="9" name="Title 1">
            <a:extLst>
              <a:ext uri="{FF2B5EF4-FFF2-40B4-BE49-F238E27FC236}">
                <a16:creationId xmlns:a16="http://schemas.microsoft.com/office/drawing/2014/main" id="{DE1F41F1-F93A-8912-AE84-DFDB77F4C590}"/>
              </a:ext>
            </a:extLst>
          </p:cNvPr>
          <p:cNvSpPr txBox="1">
            <a:spLocks/>
          </p:cNvSpPr>
          <p:nvPr/>
        </p:nvSpPr>
        <p:spPr>
          <a:xfrm>
            <a:off x="348049" y="295102"/>
            <a:ext cx="11526794" cy="804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a:lstStyle>
          <a:p>
            <a:r>
              <a:rPr lang="en-US" dirty="0"/>
              <a:t>Scaffolding</a:t>
            </a:r>
          </a:p>
        </p:txBody>
      </p:sp>
    </p:spTree>
    <p:extLst>
      <p:ext uri="{BB962C8B-B14F-4D97-AF65-F5344CB8AC3E}">
        <p14:creationId xmlns:p14="http://schemas.microsoft.com/office/powerpoint/2010/main" val="247189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FB2C2F7A-5118-436D-B7C9-5512C18D2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586" y="2058733"/>
            <a:ext cx="6660914" cy="2740533"/>
          </a:xfrm>
          <a:prstGeom prst="rect">
            <a:avLst/>
          </a:prstGeom>
        </p:spPr>
      </p:pic>
      <p:sp>
        <p:nvSpPr>
          <p:cNvPr id="3" name="TextBox 2">
            <a:extLst>
              <a:ext uri="{FF2B5EF4-FFF2-40B4-BE49-F238E27FC236}">
                <a16:creationId xmlns:a16="http://schemas.microsoft.com/office/drawing/2014/main" id="{146D2268-FDD4-444E-A8BD-2A8A67136871}"/>
              </a:ext>
            </a:extLst>
          </p:cNvPr>
          <p:cNvSpPr txBox="1"/>
          <p:nvPr/>
        </p:nvSpPr>
        <p:spPr>
          <a:xfrm>
            <a:off x="195649" y="4855082"/>
            <a:ext cx="5368413" cy="261610"/>
          </a:xfrm>
          <a:prstGeom prst="rect">
            <a:avLst/>
          </a:prstGeom>
          <a:noFill/>
        </p:spPr>
        <p:txBody>
          <a:bodyPr wrap="square" rtlCol="0">
            <a:spAutoFit/>
          </a:bodyPr>
          <a:lstStyle/>
          <a:p>
            <a:r>
              <a:rPr lang="en-US" sz="1100" i="1" dirty="0">
                <a:solidFill>
                  <a:schemeClr val="bg1">
                    <a:lumMod val="65000"/>
                  </a:schemeClr>
                </a:solidFill>
              </a:rPr>
              <a:t>Source: https://thesequencingcenter.com/knowledge-base/what-are-paired-end-reads/</a:t>
            </a:r>
            <a:endParaRPr lang="en-US" i="1" dirty="0">
              <a:solidFill>
                <a:schemeClr val="bg1">
                  <a:lumMod val="65000"/>
                </a:schemeClr>
              </a:solidFill>
            </a:endParaRPr>
          </a:p>
        </p:txBody>
      </p:sp>
      <p:sp>
        <p:nvSpPr>
          <p:cNvPr id="4" name="Rectangle: Rounded Corners 3">
            <a:extLst>
              <a:ext uri="{FF2B5EF4-FFF2-40B4-BE49-F238E27FC236}">
                <a16:creationId xmlns:a16="http://schemas.microsoft.com/office/drawing/2014/main" id="{731F7325-12AD-40B1-835E-E6FE7937A67B}"/>
              </a:ext>
            </a:extLst>
          </p:cNvPr>
          <p:cNvSpPr/>
          <p:nvPr/>
        </p:nvSpPr>
        <p:spPr>
          <a:xfrm>
            <a:off x="3292647" y="3428999"/>
            <a:ext cx="1473015" cy="494072"/>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9D5017C-8C69-27E5-9E42-4D832F424ECF}"/>
              </a:ext>
            </a:extLst>
          </p:cNvPr>
          <p:cNvSpPr txBox="1"/>
          <p:nvPr/>
        </p:nvSpPr>
        <p:spPr>
          <a:xfrm>
            <a:off x="7917167" y="435983"/>
            <a:ext cx="4274833" cy="2246769"/>
          </a:xfrm>
          <a:prstGeom prst="rect">
            <a:avLst/>
          </a:prstGeom>
          <a:noFill/>
        </p:spPr>
        <p:txBody>
          <a:bodyPr wrap="square" rtlCol="0">
            <a:spAutoFit/>
          </a:bodyPr>
          <a:lstStyle/>
          <a:p>
            <a:pPr marL="514350" indent="-514350">
              <a:buAutoNum type="arabicPeriod"/>
            </a:pPr>
            <a:r>
              <a:rPr lang="en-US" sz="2800" dirty="0"/>
              <a:t>Using read pairs that span contigs</a:t>
            </a:r>
          </a:p>
          <a:p>
            <a:endParaRPr lang="en-US" sz="2800" dirty="0"/>
          </a:p>
          <a:p>
            <a:pPr marL="514350" indent="-514350">
              <a:buFontTx/>
              <a:buAutoNum type="arabicPeriod"/>
            </a:pPr>
            <a:endParaRPr lang="en-US" sz="2800" dirty="0"/>
          </a:p>
          <a:p>
            <a:pPr marL="514350" indent="-514350">
              <a:buAutoNum type="arabicPeriod"/>
            </a:pPr>
            <a:endParaRPr lang="en-US" sz="2800" dirty="0"/>
          </a:p>
        </p:txBody>
      </p:sp>
      <p:sp>
        <p:nvSpPr>
          <p:cNvPr id="10" name="Title 1">
            <a:extLst>
              <a:ext uri="{FF2B5EF4-FFF2-40B4-BE49-F238E27FC236}">
                <a16:creationId xmlns:a16="http://schemas.microsoft.com/office/drawing/2014/main" id="{1CF2B5DD-0429-5FDC-7106-2B3B846438C8}"/>
              </a:ext>
            </a:extLst>
          </p:cNvPr>
          <p:cNvSpPr txBox="1">
            <a:spLocks/>
          </p:cNvSpPr>
          <p:nvPr/>
        </p:nvSpPr>
        <p:spPr>
          <a:xfrm>
            <a:off x="348049" y="295102"/>
            <a:ext cx="11526794" cy="804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a:lstStyle>
          <a:p>
            <a:r>
              <a:rPr lang="en-US"/>
              <a:t>Scaffolding</a:t>
            </a:r>
            <a:endParaRPr lang="en-US" dirty="0"/>
          </a:p>
        </p:txBody>
      </p:sp>
    </p:spTree>
    <p:extLst>
      <p:ext uri="{BB962C8B-B14F-4D97-AF65-F5344CB8AC3E}">
        <p14:creationId xmlns:p14="http://schemas.microsoft.com/office/powerpoint/2010/main" val="23669242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03B0B7-C34B-4998-A1DB-D672F8A8AA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5649" y="2270345"/>
            <a:ext cx="7334865" cy="2835539"/>
          </a:xfrm>
          <a:prstGeom prst="rect">
            <a:avLst/>
          </a:prstGeom>
        </p:spPr>
      </p:pic>
      <p:sp>
        <p:nvSpPr>
          <p:cNvPr id="3" name="TextBox 2">
            <a:extLst>
              <a:ext uri="{FF2B5EF4-FFF2-40B4-BE49-F238E27FC236}">
                <a16:creationId xmlns:a16="http://schemas.microsoft.com/office/drawing/2014/main" id="{945631A9-6637-AE61-2D11-59250A3B501F}"/>
              </a:ext>
            </a:extLst>
          </p:cNvPr>
          <p:cNvSpPr txBox="1"/>
          <p:nvPr/>
        </p:nvSpPr>
        <p:spPr>
          <a:xfrm>
            <a:off x="7917167" y="435983"/>
            <a:ext cx="4274833" cy="1815882"/>
          </a:xfrm>
          <a:prstGeom prst="rect">
            <a:avLst/>
          </a:prstGeom>
          <a:noFill/>
        </p:spPr>
        <p:txBody>
          <a:bodyPr wrap="square" rtlCol="0">
            <a:spAutoFit/>
          </a:bodyPr>
          <a:lstStyle/>
          <a:p>
            <a:pPr marL="514350" indent="-514350">
              <a:buAutoNum type="arabicPeriod"/>
            </a:pPr>
            <a:r>
              <a:rPr lang="en-US" sz="2800" dirty="0"/>
              <a:t>Using read pairs that span contigs</a:t>
            </a:r>
          </a:p>
          <a:p>
            <a:pPr marL="514350" indent="-514350">
              <a:buAutoNum type="arabicPeriod"/>
            </a:pPr>
            <a:endParaRPr lang="en-US" sz="2800" dirty="0"/>
          </a:p>
          <a:p>
            <a:pPr marL="514350" indent="-514350">
              <a:buAutoNum type="arabicPeriod"/>
            </a:pPr>
            <a:endParaRPr lang="en-US" sz="2800" dirty="0"/>
          </a:p>
        </p:txBody>
      </p:sp>
      <p:sp>
        <p:nvSpPr>
          <p:cNvPr id="8" name="Title 1">
            <a:extLst>
              <a:ext uri="{FF2B5EF4-FFF2-40B4-BE49-F238E27FC236}">
                <a16:creationId xmlns:a16="http://schemas.microsoft.com/office/drawing/2014/main" id="{F7FAECF2-32EE-11FA-A9A8-21DF679467C3}"/>
              </a:ext>
            </a:extLst>
          </p:cNvPr>
          <p:cNvSpPr txBox="1">
            <a:spLocks/>
          </p:cNvSpPr>
          <p:nvPr/>
        </p:nvSpPr>
        <p:spPr>
          <a:xfrm>
            <a:off x="348049" y="295102"/>
            <a:ext cx="11526794" cy="804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a:lstStyle>
          <a:p>
            <a:r>
              <a:rPr lang="en-US" dirty="0"/>
              <a:t>Scaffolding</a:t>
            </a:r>
          </a:p>
        </p:txBody>
      </p:sp>
    </p:spTree>
    <p:extLst>
      <p:ext uri="{BB962C8B-B14F-4D97-AF65-F5344CB8AC3E}">
        <p14:creationId xmlns:p14="http://schemas.microsoft.com/office/powerpoint/2010/main" val="1989193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ock&#10;&#10;Description automatically generated">
            <a:extLst>
              <a:ext uri="{FF2B5EF4-FFF2-40B4-BE49-F238E27FC236}">
                <a16:creationId xmlns:a16="http://schemas.microsoft.com/office/drawing/2014/main" id="{E970B39D-A324-4CB3-8A8F-F6121CF00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08" y="1170038"/>
            <a:ext cx="6904450" cy="5181600"/>
          </a:xfrm>
          <a:prstGeom prst="rect">
            <a:avLst/>
          </a:prstGeom>
        </p:spPr>
      </p:pic>
      <p:sp>
        <p:nvSpPr>
          <p:cNvPr id="8" name="Rectangle 7">
            <a:extLst>
              <a:ext uri="{FF2B5EF4-FFF2-40B4-BE49-F238E27FC236}">
                <a16:creationId xmlns:a16="http://schemas.microsoft.com/office/drawing/2014/main" id="{7D63A8B1-8453-46F0-828F-4F1C3298F8F2}"/>
              </a:ext>
            </a:extLst>
          </p:cNvPr>
          <p:cNvSpPr/>
          <p:nvPr/>
        </p:nvSpPr>
        <p:spPr>
          <a:xfrm>
            <a:off x="1916369" y="2515044"/>
            <a:ext cx="895657" cy="41496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01C745-1450-46C2-A3FC-7083D2C9C825}"/>
              </a:ext>
            </a:extLst>
          </p:cNvPr>
          <p:cNvSpPr/>
          <p:nvPr/>
        </p:nvSpPr>
        <p:spPr>
          <a:xfrm>
            <a:off x="5200343" y="2510128"/>
            <a:ext cx="895657" cy="41496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E9737F2-4054-4BFA-879B-DE2C12A9FAD3}"/>
              </a:ext>
            </a:extLst>
          </p:cNvPr>
          <p:cNvSpPr txBox="1"/>
          <p:nvPr/>
        </p:nvSpPr>
        <p:spPr>
          <a:xfrm>
            <a:off x="127819" y="6453688"/>
            <a:ext cx="5368413" cy="261610"/>
          </a:xfrm>
          <a:prstGeom prst="rect">
            <a:avLst/>
          </a:prstGeom>
          <a:noFill/>
        </p:spPr>
        <p:txBody>
          <a:bodyPr wrap="square" rtlCol="0">
            <a:spAutoFit/>
          </a:bodyPr>
          <a:lstStyle/>
          <a:p>
            <a:r>
              <a:rPr lang="en-US" sz="1100" i="1" dirty="0">
                <a:solidFill>
                  <a:schemeClr val="bg1">
                    <a:lumMod val="65000"/>
                  </a:schemeClr>
                </a:solidFill>
              </a:rPr>
              <a:t>Source: </a:t>
            </a:r>
            <a:r>
              <a:rPr lang="en-US" sz="1100" i="1" dirty="0">
                <a:solidFill>
                  <a:schemeClr val="bg1">
                    <a:lumMod val="65000"/>
                  </a:schemeClr>
                </a:solidFill>
                <a:hlinkClick r:id="rId4">
                  <a:extLst>
                    <a:ext uri="{A12FA001-AC4F-418D-AE19-62706E023703}">
                      <ahyp:hlinkClr xmlns:ahyp="http://schemas.microsoft.com/office/drawing/2018/hyperlinkcolor" val="tx"/>
                    </a:ext>
                  </a:extLst>
                </a:hlinkClick>
              </a:rPr>
              <a:t>https://www.ecseq.com/support/ngs/what-is-mate-pair-sequencing-useful-for</a:t>
            </a:r>
            <a:r>
              <a:rPr lang="en-US" sz="1100" i="1" dirty="0">
                <a:solidFill>
                  <a:schemeClr val="bg1">
                    <a:lumMod val="65000"/>
                  </a:schemeClr>
                </a:solidFill>
              </a:rPr>
              <a:t> </a:t>
            </a:r>
            <a:endParaRPr lang="en-US" i="1" dirty="0">
              <a:solidFill>
                <a:schemeClr val="bg1">
                  <a:lumMod val="65000"/>
                </a:schemeClr>
              </a:solidFill>
            </a:endParaRPr>
          </a:p>
        </p:txBody>
      </p:sp>
      <p:sp>
        <p:nvSpPr>
          <p:cNvPr id="3" name="TextBox 2">
            <a:extLst>
              <a:ext uri="{FF2B5EF4-FFF2-40B4-BE49-F238E27FC236}">
                <a16:creationId xmlns:a16="http://schemas.microsoft.com/office/drawing/2014/main" id="{A8537AB8-0DD6-DC0B-39D5-3754E39FAB4D}"/>
              </a:ext>
            </a:extLst>
          </p:cNvPr>
          <p:cNvSpPr txBox="1"/>
          <p:nvPr/>
        </p:nvSpPr>
        <p:spPr>
          <a:xfrm>
            <a:off x="7917167" y="435983"/>
            <a:ext cx="4274833" cy="3970318"/>
          </a:xfrm>
          <a:prstGeom prst="rect">
            <a:avLst/>
          </a:prstGeom>
          <a:noFill/>
        </p:spPr>
        <p:txBody>
          <a:bodyPr wrap="square" rtlCol="0">
            <a:spAutoFit/>
          </a:bodyPr>
          <a:lstStyle/>
          <a:p>
            <a:pPr marL="514350" indent="-514350">
              <a:buAutoNum type="arabicPeriod"/>
            </a:pPr>
            <a:r>
              <a:rPr lang="en-US" sz="2800" dirty="0"/>
              <a:t>Using read pairs that span contigs</a:t>
            </a:r>
          </a:p>
          <a:p>
            <a:pPr marL="514350" indent="-514350">
              <a:buAutoNum type="arabicPeriod"/>
            </a:pPr>
            <a:endParaRPr lang="en-US" sz="2800" dirty="0"/>
          </a:p>
          <a:p>
            <a:pPr marL="514350" indent="-514350">
              <a:buAutoNum type="arabicPeriod"/>
            </a:pPr>
            <a:r>
              <a:rPr lang="en-US" sz="2800" dirty="0"/>
              <a:t>Using long insert-size mate-pair libraries (“jumping libraries”)</a:t>
            </a:r>
          </a:p>
          <a:p>
            <a:pPr marL="514350" indent="-514350">
              <a:buAutoNum type="arabicPeriod"/>
            </a:pPr>
            <a:endParaRPr lang="en-US" sz="2800" dirty="0"/>
          </a:p>
          <a:p>
            <a:pPr marL="514350" indent="-514350">
              <a:buFontTx/>
              <a:buAutoNum type="arabicPeriod"/>
            </a:pPr>
            <a:endParaRPr lang="en-US" sz="2800" dirty="0"/>
          </a:p>
          <a:p>
            <a:pPr marL="514350" indent="-514350">
              <a:buAutoNum type="arabicPeriod"/>
            </a:pPr>
            <a:endParaRPr lang="en-US" sz="2800" dirty="0"/>
          </a:p>
        </p:txBody>
      </p:sp>
      <p:sp>
        <p:nvSpPr>
          <p:cNvPr id="14" name="Title 1">
            <a:extLst>
              <a:ext uri="{FF2B5EF4-FFF2-40B4-BE49-F238E27FC236}">
                <a16:creationId xmlns:a16="http://schemas.microsoft.com/office/drawing/2014/main" id="{7461BEA4-31C0-946E-69D6-BBBC1DC11C23}"/>
              </a:ext>
            </a:extLst>
          </p:cNvPr>
          <p:cNvSpPr txBox="1">
            <a:spLocks/>
          </p:cNvSpPr>
          <p:nvPr/>
        </p:nvSpPr>
        <p:spPr>
          <a:xfrm>
            <a:off x="348049" y="295102"/>
            <a:ext cx="11526794" cy="804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a:lstStyle>
          <a:p>
            <a:r>
              <a:rPr lang="en-US" dirty="0"/>
              <a:t>Scaffolding</a:t>
            </a:r>
          </a:p>
        </p:txBody>
      </p:sp>
    </p:spTree>
    <p:extLst>
      <p:ext uri="{BB962C8B-B14F-4D97-AF65-F5344CB8AC3E}">
        <p14:creationId xmlns:p14="http://schemas.microsoft.com/office/powerpoint/2010/main" val="3890225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DF6AA6-05BE-4509-8443-F11070B6C045}"/>
              </a:ext>
            </a:extLst>
          </p:cNvPr>
          <p:cNvSpPr txBox="1"/>
          <p:nvPr/>
        </p:nvSpPr>
        <p:spPr>
          <a:xfrm>
            <a:off x="7917167" y="435983"/>
            <a:ext cx="4274833" cy="4832092"/>
          </a:xfrm>
          <a:prstGeom prst="rect">
            <a:avLst/>
          </a:prstGeom>
          <a:noFill/>
        </p:spPr>
        <p:txBody>
          <a:bodyPr wrap="square" rtlCol="0">
            <a:spAutoFit/>
          </a:bodyPr>
          <a:lstStyle/>
          <a:p>
            <a:pPr marL="514350" indent="-514350">
              <a:buAutoNum type="arabicPeriod"/>
            </a:pPr>
            <a:r>
              <a:rPr lang="en-US" sz="2800" dirty="0"/>
              <a:t>Using read pairs that span contigs</a:t>
            </a:r>
          </a:p>
          <a:p>
            <a:pPr marL="514350" indent="-514350">
              <a:buAutoNum type="arabicPeriod"/>
            </a:pPr>
            <a:endParaRPr lang="en-US" sz="2800" dirty="0"/>
          </a:p>
          <a:p>
            <a:pPr marL="514350" indent="-514350">
              <a:buAutoNum type="arabicPeriod"/>
            </a:pPr>
            <a:r>
              <a:rPr lang="en-US" sz="2800" dirty="0"/>
              <a:t>Using long insert-size mate-pair libraries (“jumping libraries”)</a:t>
            </a:r>
          </a:p>
          <a:p>
            <a:pPr marL="514350" indent="-514350">
              <a:buAutoNum type="arabicPeriod"/>
            </a:pPr>
            <a:endParaRPr lang="en-US" sz="2800" dirty="0"/>
          </a:p>
          <a:p>
            <a:pPr marL="514350" indent="-514350">
              <a:buAutoNum type="arabicPeriod"/>
            </a:pPr>
            <a:r>
              <a:rPr lang="en-US" sz="2800" dirty="0"/>
              <a:t>Using long reads</a:t>
            </a:r>
          </a:p>
          <a:p>
            <a:pPr marL="514350" indent="-514350">
              <a:buAutoNum type="arabicPeriod"/>
            </a:pPr>
            <a:endParaRPr lang="en-US" sz="2800" dirty="0"/>
          </a:p>
          <a:p>
            <a:pPr marL="514350" indent="-514350">
              <a:buFontTx/>
              <a:buAutoNum type="arabicPeriod"/>
            </a:pPr>
            <a:endParaRPr lang="en-US" sz="2800" dirty="0"/>
          </a:p>
          <a:p>
            <a:pPr marL="514350" indent="-514350">
              <a:buAutoNum type="arabicPeriod"/>
            </a:pPr>
            <a:endParaRPr lang="en-US" sz="2800" dirty="0"/>
          </a:p>
        </p:txBody>
      </p:sp>
      <p:pic>
        <p:nvPicPr>
          <p:cNvPr id="3" name="Picture 2">
            <a:extLst>
              <a:ext uri="{FF2B5EF4-FFF2-40B4-BE49-F238E27FC236}">
                <a16:creationId xmlns:a16="http://schemas.microsoft.com/office/drawing/2014/main" id="{67DFA17C-DCDF-4E36-8E7A-62EBB6F2B0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5649" y="2298244"/>
            <a:ext cx="7334865" cy="2779741"/>
          </a:xfrm>
          <a:prstGeom prst="rect">
            <a:avLst/>
          </a:prstGeom>
        </p:spPr>
      </p:pic>
      <p:sp>
        <p:nvSpPr>
          <p:cNvPr id="10" name="Title 1">
            <a:extLst>
              <a:ext uri="{FF2B5EF4-FFF2-40B4-BE49-F238E27FC236}">
                <a16:creationId xmlns:a16="http://schemas.microsoft.com/office/drawing/2014/main" id="{DF24BC55-1C1B-C24B-8B0C-0B509209A7B7}"/>
              </a:ext>
            </a:extLst>
          </p:cNvPr>
          <p:cNvSpPr txBox="1">
            <a:spLocks/>
          </p:cNvSpPr>
          <p:nvPr/>
        </p:nvSpPr>
        <p:spPr>
          <a:xfrm>
            <a:off x="348049" y="295102"/>
            <a:ext cx="11526794" cy="804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a:lstStyle>
          <a:p>
            <a:r>
              <a:rPr lang="en-US" dirty="0"/>
              <a:t>Scaffolding</a:t>
            </a:r>
          </a:p>
        </p:txBody>
      </p:sp>
    </p:spTree>
    <p:extLst>
      <p:ext uri="{BB962C8B-B14F-4D97-AF65-F5344CB8AC3E}">
        <p14:creationId xmlns:p14="http://schemas.microsoft.com/office/powerpoint/2010/main" val="8199354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3EFC806-90CC-4A11-81AF-D83098B4CDDD}"/>
              </a:ext>
            </a:extLst>
          </p:cNvPr>
          <p:cNvSpPr/>
          <p:nvPr/>
        </p:nvSpPr>
        <p:spPr>
          <a:xfrm>
            <a:off x="1233947" y="4547489"/>
            <a:ext cx="5527827" cy="144527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855A240-D225-4ABD-9A73-132D20622972}"/>
              </a:ext>
            </a:extLst>
          </p:cNvPr>
          <p:cNvSpPr txBox="1"/>
          <p:nvPr/>
        </p:nvSpPr>
        <p:spPr>
          <a:xfrm>
            <a:off x="127819" y="6453688"/>
            <a:ext cx="5368413" cy="261610"/>
          </a:xfrm>
          <a:prstGeom prst="rect">
            <a:avLst/>
          </a:prstGeom>
          <a:noFill/>
        </p:spPr>
        <p:txBody>
          <a:bodyPr wrap="square" rtlCol="0">
            <a:spAutoFit/>
          </a:bodyPr>
          <a:lstStyle/>
          <a:p>
            <a:r>
              <a:rPr lang="en-US" sz="1100" i="1" dirty="0">
                <a:solidFill>
                  <a:schemeClr val="bg1">
                    <a:lumMod val="65000"/>
                  </a:schemeClr>
                </a:solidFill>
              </a:rPr>
              <a:t>Source: </a:t>
            </a:r>
            <a:r>
              <a:rPr lang="en-US" sz="1100" i="1" dirty="0" err="1">
                <a:solidFill>
                  <a:schemeClr val="bg1">
                    <a:lumMod val="65000"/>
                  </a:schemeClr>
                </a:solidFill>
              </a:rPr>
              <a:t>Liebereman</a:t>
            </a:r>
            <a:r>
              <a:rPr lang="en-US" sz="1100" i="1" dirty="0">
                <a:solidFill>
                  <a:schemeClr val="bg1">
                    <a:lumMod val="65000"/>
                  </a:schemeClr>
                </a:solidFill>
              </a:rPr>
              <a:t>-Aiden et al. 2009, Science</a:t>
            </a:r>
            <a:endParaRPr lang="en-US" i="1" dirty="0">
              <a:solidFill>
                <a:schemeClr val="bg1">
                  <a:lumMod val="65000"/>
                </a:schemeClr>
              </a:solidFill>
            </a:endParaRPr>
          </a:p>
        </p:txBody>
      </p:sp>
      <p:pic>
        <p:nvPicPr>
          <p:cNvPr id="4" name="Picture 3">
            <a:extLst>
              <a:ext uri="{FF2B5EF4-FFF2-40B4-BE49-F238E27FC236}">
                <a16:creationId xmlns:a16="http://schemas.microsoft.com/office/drawing/2014/main" id="{45CB86F0-17BB-4CB1-B7CD-AE1AC2AF725D}"/>
              </a:ext>
            </a:extLst>
          </p:cNvPr>
          <p:cNvPicPr>
            <a:picLocks noChangeAspect="1"/>
          </p:cNvPicPr>
          <p:nvPr/>
        </p:nvPicPr>
        <p:blipFill>
          <a:blip r:embed="rId3"/>
          <a:stretch>
            <a:fillRect/>
          </a:stretch>
        </p:blipFill>
        <p:spPr>
          <a:xfrm>
            <a:off x="127819" y="1278194"/>
            <a:ext cx="7580671" cy="2999368"/>
          </a:xfrm>
          <a:prstGeom prst="rect">
            <a:avLst/>
          </a:prstGeom>
        </p:spPr>
      </p:pic>
      <p:sp>
        <p:nvSpPr>
          <p:cNvPr id="5" name="TextBox 4">
            <a:extLst>
              <a:ext uri="{FF2B5EF4-FFF2-40B4-BE49-F238E27FC236}">
                <a16:creationId xmlns:a16="http://schemas.microsoft.com/office/drawing/2014/main" id="{23950C48-2BB1-461A-A376-BE3DBBD05D1B}"/>
              </a:ext>
            </a:extLst>
          </p:cNvPr>
          <p:cNvSpPr txBox="1"/>
          <p:nvPr/>
        </p:nvSpPr>
        <p:spPr>
          <a:xfrm>
            <a:off x="1233947" y="4608406"/>
            <a:ext cx="5368413" cy="1323439"/>
          </a:xfrm>
          <a:prstGeom prst="rect">
            <a:avLst/>
          </a:prstGeom>
          <a:noFill/>
        </p:spPr>
        <p:txBody>
          <a:bodyPr wrap="square" rtlCol="0">
            <a:spAutoFit/>
          </a:bodyPr>
          <a:lstStyle/>
          <a:p>
            <a:pPr algn="ctr"/>
            <a:r>
              <a:rPr lang="en-US" sz="2000" dirty="0">
                <a:solidFill>
                  <a:schemeClr val="bg1"/>
                </a:solidFill>
              </a:rPr>
              <a:t>Crosslink DNA that is close together in </a:t>
            </a:r>
            <a:r>
              <a:rPr lang="en-US" sz="2000" b="1" dirty="0">
                <a:solidFill>
                  <a:schemeClr val="bg1"/>
                </a:solidFill>
              </a:rPr>
              <a:t>physical space</a:t>
            </a:r>
            <a:r>
              <a:rPr lang="en-US" sz="2000" dirty="0">
                <a:solidFill>
                  <a:schemeClr val="bg1"/>
                </a:solidFill>
              </a:rPr>
              <a:t> when packed into chromatin with the assumption that DNA on the same chromosome will often be packed closely together</a:t>
            </a:r>
          </a:p>
        </p:txBody>
      </p:sp>
      <p:sp>
        <p:nvSpPr>
          <p:cNvPr id="3" name="TextBox 2">
            <a:extLst>
              <a:ext uri="{FF2B5EF4-FFF2-40B4-BE49-F238E27FC236}">
                <a16:creationId xmlns:a16="http://schemas.microsoft.com/office/drawing/2014/main" id="{97EC85D6-67F9-6077-2290-A85AFC786C78}"/>
              </a:ext>
            </a:extLst>
          </p:cNvPr>
          <p:cNvSpPr txBox="1"/>
          <p:nvPr/>
        </p:nvSpPr>
        <p:spPr>
          <a:xfrm>
            <a:off x="7917167" y="435983"/>
            <a:ext cx="4274833" cy="6124754"/>
          </a:xfrm>
          <a:prstGeom prst="rect">
            <a:avLst/>
          </a:prstGeom>
          <a:noFill/>
        </p:spPr>
        <p:txBody>
          <a:bodyPr wrap="square" rtlCol="0">
            <a:spAutoFit/>
          </a:bodyPr>
          <a:lstStyle/>
          <a:p>
            <a:pPr marL="514350" indent="-514350">
              <a:buAutoNum type="arabicPeriod"/>
            </a:pPr>
            <a:r>
              <a:rPr lang="en-US" sz="2800" dirty="0"/>
              <a:t>Using read pairs that span contigs</a:t>
            </a:r>
          </a:p>
          <a:p>
            <a:pPr marL="514350" indent="-514350">
              <a:buAutoNum type="arabicPeriod"/>
            </a:pPr>
            <a:endParaRPr lang="en-US" sz="2800" dirty="0"/>
          </a:p>
          <a:p>
            <a:pPr marL="514350" indent="-514350">
              <a:buAutoNum type="arabicPeriod"/>
            </a:pPr>
            <a:r>
              <a:rPr lang="en-US" sz="2800" dirty="0"/>
              <a:t>Using long insert-size mate-pair libraries (“jumping libraries”)</a:t>
            </a:r>
          </a:p>
          <a:p>
            <a:pPr marL="514350" indent="-514350">
              <a:buAutoNum type="arabicPeriod"/>
            </a:pPr>
            <a:endParaRPr lang="en-US" sz="2800" dirty="0"/>
          </a:p>
          <a:p>
            <a:pPr marL="514350" indent="-514350">
              <a:buAutoNum type="arabicPeriod"/>
            </a:pPr>
            <a:r>
              <a:rPr lang="en-US" sz="2800" dirty="0"/>
              <a:t>Using long reads</a:t>
            </a:r>
          </a:p>
          <a:p>
            <a:pPr marL="514350" indent="-514350">
              <a:buAutoNum type="arabicPeriod"/>
            </a:pPr>
            <a:endParaRPr lang="en-US" sz="2800" dirty="0"/>
          </a:p>
          <a:p>
            <a:pPr marL="514350" indent="-514350">
              <a:buFontTx/>
              <a:buAutoNum type="arabicPeriod"/>
            </a:pPr>
            <a:r>
              <a:rPr lang="en-US" sz="2800" dirty="0"/>
              <a:t>Hi-C chromosome conformation capture</a:t>
            </a:r>
          </a:p>
          <a:p>
            <a:pPr marL="514350" indent="-514350">
              <a:buFontTx/>
              <a:buAutoNum type="arabicPeriod"/>
            </a:pPr>
            <a:endParaRPr lang="en-US" sz="2800" dirty="0"/>
          </a:p>
          <a:p>
            <a:pPr marL="514350" indent="-514350">
              <a:buFontTx/>
              <a:buAutoNum type="arabicPeriod"/>
            </a:pPr>
            <a:endParaRPr lang="en-US" sz="2800" dirty="0"/>
          </a:p>
          <a:p>
            <a:pPr marL="514350" indent="-514350">
              <a:buAutoNum type="arabicPeriod"/>
            </a:pPr>
            <a:endParaRPr lang="en-US" sz="2800" dirty="0"/>
          </a:p>
        </p:txBody>
      </p:sp>
      <p:sp>
        <p:nvSpPr>
          <p:cNvPr id="14" name="Title 1">
            <a:extLst>
              <a:ext uri="{FF2B5EF4-FFF2-40B4-BE49-F238E27FC236}">
                <a16:creationId xmlns:a16="http://schemas.microsoft.com/office/drawing/2014/main" id="{420789BB-11F2-EF90-BD26-91A2FFBF7029}"/>
              </a:ext>
            </a:extLst>
          </p:cNvPr>
          <p:cNvSpPr txBox="1">
            <a:spLocks/>
          </p:cNvSpPr>
          <p:nvPr/>
        </p:nvSpPr>
        <p:spPr>
          <a:xfrm>
            <a:off x="348049" y="295102"/>
            <a:ext cx="11526794" cy="804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a:lstStyle>
          <a:p>
            <a:r>
              <a:rPr lang="en-US" dirty="0"/>
              <a:t>Scaffolding</a:t>
            </a:r>
          </a:p>
        </p:txBody>
      </p:sp>
    </p:spTree>
    <p:extLst>
      <p:ext uri="{BB962C8B-B14F-4D97-AF65-F5344CB8AC3E}">
        <p14:creationId xmlns:p14="http://schemas.microsoft.com/office/powerpoint/2010/main" val="38832290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i-C analysis of Drosophila melanogaster cells using HiCExplorer">
            <a:extLst>
              <a:ext uri="{FF2B5EF4-FFF2-40B4-BE49-F238E27FC236}">
                <a16:creationId xmlns:a16="http://schemas.microsoft.com/office/drawing/2014/main" id="{0ECA4092-2B16-8AF0-F3EB-D4FF2193D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74" y="588977"/>
            <a:ext cx="7164598" cy="62690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5D9F238-49A3-349A-B3EF-51E3613E47B8}"/>
              </a:ext>
            </a:extLst>
          </p:cNvPr>
          <p:cNvSpPr txBox="1"/>
          <p:nvPr/>
        </p:nvSpPr>
        <p:spPr>
          <a:xfrm>
            <a:off x="7917167" y="435983"/>
            <a:ext cx="4274833" cy="6124754"/>
          </a:xfrm>
          <a:prstGeom prst="rect">
            <a:avLst/>
          </a:prstGeom>
          <a:noFill/>
        </p:spPr>
        <p:txBody>
          <a:bodyPr wrap="square" rtlCol="0">
            <a:spAutoFit/>
          </a:bodyPr>
          <a:lstStyle/>
          <a:p>
            <a:pPr marL="514350" indent="-514350">
              <a:buAutoNum type="arabicPeriod"/>
            </a:pPr>
            <a:r>
              <a:rPr lang="en-US" sz="2800" dirty="0"/>
              <a:t>Using read pairs that span contigs</a:t>
            </a:r>
          </a:p>
          <a:p>
            <a:pPr marL="514350" indent="-514350">
              <a:buAutoNum type="arabicPeriod"/>
            </a:pPr>
            <a:endParaRPr lang="en-US" sz="2800" dirty="0"/>
          </a:p>
          <a:p>
            <a:pPr marL="514350" indent="-514350">
              <a:buAutoNum type="arabicPeriod"/>
            </a:pPr>
            <a:r>
              <a:rPr lang="en-US" sz="2800" dirty="0"/>
              <a:t>Using long insert-size mate-pair libraries (“jumping libraries”)</a:t>
            </a:r>
          </a:p>
          <a:p>
            <a:pPr marL="514350" indent="-514350">
              <a:buAutoNum type="arabicPeriod"/>
            </a:pPr>
            <a:endParaRPr lang="en-US" sz="2800" dirty="0"/>
          </a:p>
          <a:p>
            <a:pPr marL="514350" indent="-514350">
              <a:buAutoNum type="arabicPeriod"/>
            </a:pPr>
            <a:r>
              <a:rPr lang="en-US" sz="2800" dirty="0"/>
              <a:t>Using long reads</a:t>
            </a:r>
          </a:p>
          <a:p>
            <a:pPr marL="514350" indent="-514350">
              <a:buAutoNum type="arabicPeriod"/>
            </a:pPr>
            <a:endParaRPr lang="en-US" sz="2800" dirty="0"/>
          </a:p>
          <a:p>
            <a:pPr marL="514350" indent="-514350">
              <a:buFontTx/>
              <a:buAutoNum type="arabicPeriod"/>
            </a:pPr>
            <a:r>
              <a:rPr lang="en-US" sz="2800" dirty="0"/>
              <a:t>Hi-C chromosome conformation capture</a:t>
            </a:r>
          </a:p>
          <a:p>
            <a:pPr marL="514350" indent="-514350">
              <a:buFontTx/>
              <a:buAutoNum type="arabicPeriod"/>
            </a:pPr>
            <a:endParaRPr lang="en-US" sz="2800" dirty="0"/>
          </a:p>
          <a:p>
            <a:pPr marL="514350" indent="-514350">
              <a:buFontTx/>
              <a:buAutoNum type="arabicPeriod"/>
            </a:pPr>
            <a:endParaRPr lang="en-US" sz="2800" dirty="0"/>
          </a:p>
          <a:p>
            <a:pPr marL="514350" indent="-514350">
              <a:buAutoNum type="arabicPeriod"/>
            </a:pPr>
            <a:endParaRPr lang="en-US" sz="2800" dirty="0"/>
          </a:p>
        </p:txBody>
      </p:sp>
      <p:sp>
        <p:nvSpPr>
          <p:cNvPr id="12" name="Title 1">
            <a:extLst>
              <a:ext uri="{FF2B5EF4-FFF2-40B4-BE49-F238E27FC236}">
                <a16:creationId xmlns:a16="http://schemas.microsoft.com/office/drawing/2014/main" id="{64ACFC30-4CE5-5138-11A6-971520BA788B}"/>
              </a:ext>
            </a:extLst>
          </p:cNvPr>
          <p:cNvSpPr txBox="1">
            <a:spLocks/>
          </p:cNvSpPr>
          <p:nvPr/>
        </p:nvSpPr>
        <p:spPr>
          <a:xfrm>
            <a:off x="348049" y="295102"/>
            <a:ext cx="11526794" cy="804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a:lstStyle>
          <a:p>
            <a:r>
              <a:rPr lang="en-US" dirty="0"/>
              <a:t>Scaffolding</a:t>
            </a:r>
          </a:p>
        </p:txBody>
      </p:sp>
      <p:sp>
        <p:nvSpPr>
          <p:cNvPr id="13" name="TextBox 12">
            <a:extLst>
              <a:ext uri="{FF2B5EF4-FFF2-40B4-BE49-F238E27FC236}">
                <a16:creationId xmlns:a16="http://schemas.microsoft.com/office/drawing/2014/main" id="{8B9E1973-CA30-8B78-AE12-74B2988A1E9E}"/>
              </a:ext>
            </a:extLst>
          </p:cNvPr>
          <p:cNvSpPr txBox="1"/>
          <p:nvPr/>
        </p:nvSpPr>
        <p:spPr>
          <a:xfrm>
            <a:off x="103306" y="6596390"/>
            <a:ext cx="6675225" cy="261610"/>
          </a:xfrm>
          <a:prstGeom prst="rect">
            <a:avLst/>
          </a:prstGeom>
          <a:noFill/>
        </p:spPr>
        <p:txBody>
          <a:bodyPr wrap="none" rtlCol="0">
            <a:spAutoFit/>
          </a:bodyPr>
          <a:lstStyle/>
          <a:p>
            <a:r>
              <a:rPr lang="en-US" sz="1100" i="1" dirty="0">
                <a:solidFill>
                  <a:schemeClr val="bg2">
                    <a:lumMod val="90000"/>
                  </a:schemeClr>
                </a:solidFill>
              </a:rPr>
              <a:t>Source: https://</a:t>
            </a:r>
            <a:r>
              <a:rPr lang="en-US" sz="1100" i="1" dirty="0" err="1">
                <a:solidFill>
                  <a:schemeClr val="bg2">
                    <a:lumMod val="90000"/>
                  </a:schemeClr>
                </a:solidFill>
              </a:rPr>
              <a:t>training.galaxyproject.org</a:t>
            </a:r>
            <a:r>
              <a:rPr lang="en-US" sz="1100" i="1" dirty="0">
                <a:solidFill>
                  <a:schemeClr val="bg2">
                    <a:lumMod val="90000"/>
                  </a:schemeClr>
                </a:solidFill>
              </a:rPr>
              <a:t>/training-material/topics/epigenetics/tutorials/</a:t>
            </a:r>
            <a:r>
              <a:rPr lang="en-US" sz="1100" i="1" dirty="0" err="1">
                <a:solidFill>
                  <a:schemeClr val="bg2">
                    <a:lumMod val="90000"/>
                  </a:schemeClr>
                </a:solidFill>
              </a:rPr>
              <a:t>hicexplorer</a:t>
            </a:r>
            <a:r>
              <a:rPr lang="en-US" sz="1100" i="1" dirty="0">
                <a:solidFill>
                  <a:schemeClr val="bg2">
                    <a:lumMod val="90000"/>
                  </a:schemeClr>
                </a:solidFill>
              </a:rPr>
              <a:t>/</a:t>
            </a:r>
            <a:r>
              <a:rPr lang="en-US" sz="1100" i="1" dirty="0" err="1">
                <a:solidFill>
                  <a:schemeClr val="bg2">
                    <a:lumMod val="90000"/>
                  </a:schemeClr>
                </a:solidFill>
              </a:rPr>
              <a:t>tutorial.html</a:t>
            </a:r>
            <a:endParaRPr lang="en-US" sz="1100" i="1" dirty="0">
              <a:solidFill>
                <a:schemeClr val="bg2">
                  <a:lumMod val="90000"/>
                </a:schemeClr>
              </a:solidFill>
            </a:endParaRPr>
          </a:p>
        </p:txBody>
      </p:sp>
    </p:spTree>
    <p:extLst>
      <p:ext uri="{BB962C8B-B14F-4D97-AF65-F5344CB8AC3E}">
        <p14:creationId xmlns:p14="http://schemas.microsoft.com/office/powerpoint/2010/main" val="91206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047901-5347-1B45-ABE4-F0553D82DAC0}"/>
              </a:ext>
            </a:extLst>
          </p:cNvPr>
          <p:cNvSpPr txBox="1"/>
          <p:nvPr/>
        </p:nvSpPr>
        <p:spPr>
          <a:xfrm>
            <a:off x="330200" y="1099750"/>
            <a:ext cx="9301538" cy="646331"/>
          </a:xfrm>
          <a:prstGeom prst="rect">
            <a:avLst/>
          </a:prstGeom>
          <a:noFill/>
        </p:spPr>
        <p:txBody>
          <a:bodyPr wrap="square" rtlCol="0">
            <a:spAutoFit/>
          </a:bodyPr>
          <a:lstStyle/>
          <a:p>
            <a:r>
              <a:rPr lang="en-US" b="1" dirty="0"/>
              <a:t>Linked reads also group reads by chromosome</a:t>
            </a:r>
          </a:p>
          <a:p>
            <a:endParaRPr lang="en-US" dirty="0"/>
          </a:p>
        </p:txBody>
      </p:sp>
      <p:sp>
        <p:nvSpPr>
          <p:cNvPr id="8" name="TextBox 7">
            <a:extLst>
              <a:ext uri="{FF2B5EF4-FFF2-40B4-BE49-F238E27FC236}">
                <a16:creationId xmlns:a16="http://schemas.microsoft.com/office/drawing/2014/main" id="{911AAACA-66EA-3444-9162-13019310375D}"/>
              </a:ext>
            </a:extLst>
          </p:cNvPr>
          <p:cNvSpPr txBox="1"/>
          <p:nvPr/>
        </p:nvSpPr>
        <p:spPr>
          <a:xfrm>
            <a:off x="330200" y="1833209"/>
            <a:ext cx="4227945"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10x Genomics approaches this during the library phase using “linked read” strategy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Each GEM bead allows you to first assemble by DNA molecule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This then makes it computationally easier to overlay long haplotypes and place them</a:t>
            </a:r>
          </a:p>
        </p:txBody>
      </p:sp>
      <p:pic>
        <p:nvPicPr>
          <p:cNvPr id="9" name="Picture 8">
            <a:extLst>
              <a:ext uri="{FF2B5EF4-FFF2-40B4-BE49-F238E27FC236}">
                <a16:creationId xmlns:a16="http://schemas.microsoft.com/office/drawing/2014/main" id="{B2AA94C7-F62E-6742-BCBA-B2AB5B7091F0}"/>
              </a:ext>
            </a:extLst>
          </p:cNvPr>
          <p:cNvPicPr>
            <a:picLocks noChangeAspect="1"/>
          </p:cNvPicPr>
          <p:nvPr/>
        </p:nvPicPr>
        <p:blipFill>
          <a:blip r:embed="rId3"/>
          <a:stretch>
            <a:fillRect/>
          </a:stretch>
        </p:blipFill>
        <p:spPr>
          <a:xfrm>
            <a:off x="4743557" y="1433731"/>
            <a:ext cx="7379169" cy="4542453"/>
          </a:xfrm>
          <a:prstGeom prst="rect">
            <a:avLst/>
          </a:prstGeom>
        </p:spPr>
      </p:pic>
      <p:sp>
        <p:nvSpPr>
          <p:cNvPr id="4" name="TextBox 3">
            <a:extLst>
              <a:ext uri="{FF2B5EF4-FFF2-40B4-BE49-F238E27FC236}">
                <a16:creationId xmlns:a16="http://schemas.microsoft.com/office/drawing/2014/main" id="{BE697F93-138D-471D-BE47-3FE1A26D7700}"/>
              </a:ext>
            </a:extLst>
          </p:cNvPr>
          <p:cNvSpPr txBox="1"/>
          <p:nvPr/>
        </p:nvSpPr>
        <p:spPr>
          <a:xfrm>
            <a:off x="9268233" y="6357524"/>
            <a:ext cx="2177534" cy="261610"/>
          </a:xfrm>
          <a:prstGeom prst="rect">
            <a:avLst/>
          </a:prstGeom>
          <a:noFill/>
        </p:spPr>
        <p:txBody>
          <a:bodyPr wrap="square" rtlCol="0">
            <a:spAutoFit/>
          </a:bodyPr>
          <a:lstStyle/>
          <a:p>
            <a:r>
              <a:rPr lang="en-US" sz="1100" i="1" dirty="0">
                <a:solidFill>
                  <a:schemeClr val="bg1">
                    <a:lumMod val="65000"/>
                  </a:schemeClr>
                </a:solidFill>
              </a:rPr>
              <a:t>Source: 10X Genomics</a:t>
            </a:r>
            <a:endParaRPr lang="en-US" i="1" dirty="0">
              <a:solidFill>
                <a:schemeClr val="bg1">
                  <a:lumMod val="65000"/>
                </a:schemeClr>
              </a:solidFill>
            </a:endParaRPr>
          </a:p>
        </p:txBody>
      </p:sp>
      <p:sp>
        <p:nvSpPr>
          <p:cNvPr id="6" name="Title 1">
            <a:extLst>
              <a:ext uri="{FF2B5EF4-FFF2-40B4-BE49-F238E27FC236}">
                <a16:creationId xmlns:a16="http://schemas.microsoft.com/office/drawing/2014/main" id="{23BEE165-E35C-2785-36CB-6E6B791CA57B}"/>
              </a:ext>
            </a:extLst>
          </p:cNvPr>
          <p:cNvSpPr txBox="1">
            <a:spLocks/>
          </p:cNvSpPr>
          <p:nvPr/>
        </p:nvSpPr>
        <p:spPr>
          <a:xfrm>
            <a:off x="348049" y="295102"/>
            <a:ext cx="11526794" cy="804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a:lstStyle>
          <a:p>
            <a:r>
              <a:rPr lang="en-US" dirty="0"/>
              <a:t>Scaffolding</a:t>
            </a:r>
          </a:p>
        </p:txBody>
      </p:sp>
    </p:spTree>
    <p:extLst>
      <p:ext uri="{BB962C8B-B14F-4D97-AF65-F5344CB8AC3E}">
        <p14:creationId xmlns:p14="http://schemas.microsoft.com/office/powerpoint/2010/main" val="22791068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CDD6EF-F1F5-4454-9D53-BFD3A480399B}"/>
              </a:ext>
            </a:extLst>
          </p:cNvPr>
          <p:cNvSpPr/>
          <p:nvPr/>
        </p:nvSpPr>
        <p:spPr>
          <a:xfrm>
            <a:off x="0" y="0"/>
            <a:ext cx="12192000" cy="6858000"/>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05DA9E9-C206-4AF3-918F-7137F21851ED}"/>
              </a:ext>
            </a:extLst>
          </p:cNvPr>
          <p:cNvSpPr txBox="1"/>
          <p:nvPr/>
        </p:nvSpPr>
        <p:spPr>
          <a:xfrm>
            <a:off x="0" y="1950720"/>
            <a:ext cx="12192000" cy="1569660"/>
          </a:xfrm>
          <a:prstGeom prst="rect">
            <a:avLst/>
          </a:prstGeom>
          <a:solidFill>
            <a:schemeClr val="bg1"/>
          </a:solidFill>
        </p:spPr>
        <p:txBody>
          <a:bodyPr wrap="square" rtlCol="0">
            <a:spAutoFit/>
          </a:bodyPr>
          <a:lstStyle/>
          <a:p>
            <a:pPr algn="ctr"/>
            <a:r>
              <a:rPr lang="en-US" sz="4800" dirty="0"/>
              <a:t>Assemblies are haploid representations of genomes</a:t>
            </a:r>
          </a:p>
        </p:txBody>
      </p:sp>
    </p:spTree>
    <p:extLst>
      <p:ext uri="{BB962C8B-B14F-4D97-AF65-F5344CB8AC3E}">
        <p14:creationId xmlns:p14="http://schemas.microsoft.com/office/powerpoint/2010/main" val="1891960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8467C36-83A2-4687-AB55-CB9A1C9306BD}"/>
              </a:ext>
            </a:extLst>
          </p:cNvPr>
          <p:cNvSpPr>
            <a:spLocks noGrp="1"/>
          </p:cNvSpPr>
          <p:nvPr>
            <p:ph type="title"/>
          </p:nvPr>
        </p:nvSpPr>
        <p:spPr>
          <a:xfrm>
            <a:off x="332603" y="356062"/>
            <a:ext cx="11526794" cy="804648"/>
          </a:xfrm>
        </p:spPr>
        <p:txBody>
          <a:bodyPr>
            <a:normAutofit fontScale="90000"/>
          </a:bodyPr>
          <a:lstStyle/>
          <a:p>
            <a:r>
              <a:rPr lang="en-US" dirty="0"/>
              <a:t>It is more difficult for us to manipulate chemicals at the nano scale than it is for our cells</a:t>
            </a:r>
          </a:p>
        </p:txBody>
      </p:sp>
      <p:pic>
        <p:nvPicPr>
          <p:cNvPr id="13" name="Picture 12" descr="A picture containing drawing&#10;&#10;Description automatically generated">
            <a:extLst>
              <a:ext uri="{FF2B5EF4-FFF2-40B4-BE49-F238E27FC236}">
                <a16:creationId xmlns:a16="http://schemas.microsoft.com/office/drawing/2014/main" id="{4B1A6B62-67D4-437E-AC10-376EC52D9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62" y="2028825"/>
            <a:ext cx="1057275" cy="2800350"/>
          </a:xfrm>
          <a:prstGeom prst="rect">
            <a:avLst/>
          </a:prstGeom>
        </p:spPr>
      </p:pic>
      <p:sp>
        <p:nvSpPr>
          <p:cNvPr id="14" name="Arrow: Right 13">
            <a:extLst>
              <a:ext uri="{FF2B5EF4-FFF2-40B4-BE49-F238E27FC236}">
                <a16:creationId xmlns:a16="http://schemas.microsoft.com/office/drawing/2014/main" id="{C9811B39-3380-4E36-B546-08D7F4CA8244}"/>
              </a:ext>
            </a:extLst>
          </p:cNvPr>
          <p:cNvSpPr/>
          <p:nvPr/>
        </p:nvSpPr>
        <p:spPr>
          <a:xfrm>
            <a:off x="2321211" y="3076443"/>
            <a:ext cx="9245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F9D2A352-B135-413D-9D60-182A6E1EEA06}"/>
              </a:ext>
            </a:extLst>
          </p:cNvPr>
          <p:cNvSpPr/>
          <p:nvPr/>
        </p:nvSpPr>
        <p:spPr>
          <a:xfrm>
            <a:off x="436879" y="5166964"/>
            <a:ext cx="2118853" cy="665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D91A210-43F1-4C9B-8839-E08AF275582C}"/>
              </a:ext>
            </a:extLst>
          </p:cNvPr>
          <p:cNvSpPr/>
          <p:nvPr/>
        </p:nvSpPr>
        <p:spPr>
          <a:xfrm>
            <a:off x="671399" y="5176796"/>
            <a:ext cx="1649812" cy="646331"/>
          </a:xfrm>
          <a:prstGeom prst="rect">
            <a:avLst/>
          </a:prstGeom>
        </p:spPr>
        <p:txBody>
          <a:bodyPr wrap="none">
            <a:spAutoFit/>
          </a:bodyPr>
          <a:lstStyle/>
          <a:p>
            <a:pPr algn="ctr"/>
            <a:r>
              <a:rPr lang="en-US" sz="3600" dirty="0">
                <a:solidFill>
                  <a:schemeClr val="bg1"/>
                </a:solidFill>
              </a:rPr>
              <a:t>Original</a:t>
            </a:r>
            <a:endParaRPr lang="en-US" dirty="0"/>
          </a:p>
        </p:txBody>
      </p:sp>
      <p:sp>
        <p:nvSpPr>
          <p:cNvPr id="27" name="Rectangle: Rounded Corners 26">
            <a:extLst>
              <a:ext uri="{FF2B5EF4-FFF2-40B4-BE49-F238E27FC236}">
                <a16:creationId xmlns:a16="http://schemas.microsoft.com/office/drawing/2014/main" id="{45155923-170F-48B0-96FB-A0E1764381EE}"/>
              </a:ext>
            </a:extLst>
          </p:cNvPr>
          <p:cNvSpPr/>
          <p:nvPr/>
        </p:nvSpPr>
        <p:spPr>
          <a:xfrm>
            <a:off x="9448799" y="5166964"/>
            <a:ext cx="2118853" cy="665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0939B5E-4B59-41B9-96DF-FF0027206A3E}"/>
              </a:ext>
            </a:extLst>
          </p:cNvPr>
          <p:cNvSpPr/>
          <p:nvPr/>
        </p:nvSpPr>
        <p:spPr>
          <a:xfrm>
            <a:off x="9946533" y="5176796"/>
            <a:ext cx="1123385" cy="646331"/>
          </a:xfrm>
          <a:prstGeom prst="rect">
            <a:avLst/>
          </a:prstGeom>
        </p:spPr>
        <p:txBody>
          <a:bodyPr wrap="none">
            <a:spAutoFit/>
          </a:bodyPr>
          <a:lstStyle/>
          <a:p>
            <a:pPr algn="ctr"/>
            <a:r>
              <a:rPr lang="en-US" sz="3600" dirty="0">
                <a:solidFill>
                  <a:schemeClr val="bg1"/>
                </a:solidFill>
              </a:rPr>
              <a:t>Copy</a:t>
            </a:r>
            <a:endParaRPr lang="en-US" dirty="0"/>
          </a:p>
        </p:txBody>
      </p:sp>
      <p:pic>
        <p:nvPicPr>
          <p:cNvPr id="2" name="Picture 1" descr="A picture containing drawing&#10;&#10;Description automatically generated">
            <a:extLst>
              <a:ext uri="{FF2B5EF4-FFF2-40B4-BE49-F238E27FC236}">
                <a16:creationId xmlns:a16="http://schemas.microsoft.com/office/drawing/2014/main" id="{960C947C-8548-4AF4-9D38-181193929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587" y="2028825"/>
            <a:ext cx="1057275" cy="2800350"/>
          </a:xfrm>
          <a:prstGeom prst="rect">
            <a:avLst/>
          </a:prstGeom>
        </p:spPr>
      </p:pic>
      <p:pic>
        <p:nvPicPr>
          <p:cNvPr id="4" name="Picture 3" descr="A close up of a map&#10;&#10;Description automatically generated">
            <a:extLst>
              <a:ext uri="{FF2B5EF4-FFF2-40B4-BE49-F238E27FC236}">
                <a16:creationId xmlns:a16="http://schemas.microsoft.com/office/drawing/2014/main" id="{7BF2B06E-7C31-4498-9C3D-42ED6CA0F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2726" y="1626002"/>
            <a:ext cx="6730851" cy="3540962"/>
          </a:xfrm>
          <a:prstGeom prst="rect">
            <a:avLst/>
          </a:prstGeom>
        </p:spPr>
      </p:pic>
      <p:sp>
        <p:nvSpPr>
          <p:cNvPr id="5" name="Arrow: Right 4">
            <a:extLst>
              <a:ext uri="{FF2B5EF4-FFF2-40B4-BE49-F238E27FC236}">
                <a16:creationId xmlns:a16="http://schemas.microsoft.com/office/drawing/2014/main" id="{11863939-B498-497B-A0E4-7D5763C96077}"/>
              </a:ext>
            </a:extLst>
          </p:cNvPr>
          <p:cNvSpPr/>
          <p:nvPr/>
        </p:nvSpPr>
        <p:spPr>
          <a:xfrm>
            <a:off x="8483951" y="3108960"/>
            <a:ext cx="9245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2DF59D9-127E-4F49-A984-7D8B7DC477F3}"/>
              </a:ext>
            </a:extLst>
          </p:cNvPr>
          <p:cNvSpPr/>
          <p:nvPr/>
        </p:nvSpPr>
        <p:spPr>
          <a:xfrm>
            <a:off x="4785360" y="3457242"/>
            <a:ext cx="820118" cy="820118"/>
          </a:xfrm>
          <a:prstGeom prst="ellipse">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4D84687-38F3-4FFE-BD5C-1420404E7079}"/>
              </a:ext>
            </a:extLst>
          </p:cNvPr>
          <p:cNvSpPr/>
          <p:nvPr/>
        </p:nvSpPr>
        <p:spPr>
          <a:xfrm>
            <a:off x="3332480" y="1422400"/>
            <a:ext cx="5039360" cy="4410560"/>
          </a:xfrm>
          <a:prstGeom prst="roundRect">
            <a:avLst/>
          </a:prstGeom>
          <a:solidFill>
            <a:schemeClr val="accent2">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C9EC3D7-CEF1-4B47-B3A3-C50A450D2477}"/>
              </a:ext>
            </a:extLst>
          </p:cNvPr>
          <p:cNvSpPr txBox="1"/>
          <p:nvPr/>
        </p:nvSpPr>
        <p:spPr>
          <a:xfrm>
            <a:off x="3332479" y="3338133"/>
            <a:ext cx="5039360" cy="584775"/>
          </a:xfrm>
          <a:prstGeom prst="rect">
            <a:avLst/>
          </a:prstGeom>
          <a:solidFill>
            <a:schemeClr val="accent2"/>
          </a:solidFill>
        </p:spPr>
        <p:txBody>
          <a:bodyPr wrap="square" rtlCol="0">
            <a:spAutoFit/>
          </a:bodyPr>
          <a:lstStyle/>
          <a:p>
            <a:pPr algn="ctr"/>
            <a:r>
              <a:rPr lang="en-US" sz="3200" dirty="0">
                <a:solidFill>
                  <a:schemeClr val="bg1"/>
                </a:solidFill>
              </a:rPr>
              <a:t>Difficult!</a:t>
            </a:r>
          </a:p>
        </p:txBody>
      </p:sp>
      <p:sp>
        <p:nvSpPr>
          <p:cNvPr id="3" name="TextBox 2">
            <a:extLst>
              <a:ext uri="{FF2B5EF4-FFF2-40B4-BE49-F238E27FC236}">
                <a16:creationId xmlns:a16="http://schemas.microsoft.com/office/drawing/2014/main" id="{96801A85-F8C1-4796-860C-3646A9F72220}"/>
              </a:ext>
            </a:extLst>
          </p:cNvPr>
          <p:cNvSpPr txBox="1"/>
          <p:nvPr/>
        </p:nvSpPr>
        <p:spPr>
          <a:xfrm>
            <a:off x="-15107" y="6617405"/>
            <a:ext cx="6029325" cy="261610"/>
          </a:xfrm>
          <a:prstGeom prst="rect">
            <a:avLst/>
          </a:prstGeom>
          <a:noFill/>
        </p:spPr>
        <p:txBody>
          <a:bodyPr wrap="square" rtlCol="0">
            <a:spAutoFit/>
          </a:bodyPr>
          <a:lstStyle/>
          <a:p>
            <a:r>
              <a:rPr lang="en-US" sz="1100" i="1" dirty="0">
                <a:solidFill>
                  <a:schemeClr val="bg1">
                    <a:lumMod val="65000"/>
                  </a:schemeClr>
                </a:solidFill>
              </a:rPr>
              <a:t>Source: https://cnx.org/contents/GFy_h8cu@9.87:1tJ55Ot6@7/The-Cell-Cycle</a:t>
            </a:r>
            <a:endParaRPr lang="en-US" i="1" dirty="0">
              <a:solidFill>
                <a:schemeClr val="bg1">
                  <a:lumMod val="65000"/>
                </a:schemeClr>
              </a:solidFill>
            </a:endParaRPr>
          </a:p>
        </p:txBody>
      </p:sp>
    </p:spTree>
    <p:extLst>
      <p:ext uri="{BB962C8B-B14F-4D97-AF65-F5344CB8AC3E}">
        <p14:creationId xmlns:p14="http://schemas.microsoft.com/office/powerpoint/2010/main" val="16460126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p22">
            <a:extLst>
              <a:ext uri="{FF2B5EF4-FFF2-40B4-BE49-F238E27FC236}">
                <a16:creationId xmlns:a16="http://schemas.microsoft.com/office/drawing/2014/main" id="{B2ECA262-BA0F-DD46-8287-1BB6897F2A85}"/>
              </a:ext>
            </a:extLst>
          </p:cNvPr>
          <p:cNvSpPr txBox="1">
            <a:spLocks/>
          </p:cNvSpPr>
          <p:nvPr/>
        </p:nvSpPr>
        <p:spPr>
          <a:xfrm>
            <a:off x="131000" y="21800"/>
            <a:ext cx="11768800" cy="803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dirty="0"/>
              <a:t>Genome Phasing</a:t>
            </a:r>
          </a:p>
        </p:txBody>
      </p:sp>
      <p:sp>
        <p:nvSpPr>
          <p:cNvPr id="3" name="TextBox 2">
            <a:extLst>
              <a:ext uri="{FF2B5EF4-FFF2-40B4-BE49-F238E27FC236}">
                <a16:creationId xmlns:a16="http://schemas.microsoft.com/office/drawing/2014/main" id="{A3047901-5347-1B45-ABE4-F0553D82DAC0}"/>
              </a:ext>
            </a:extLst>
          </p:cNvPr>
          <p:cNvSpPr txBox="1"/>
          <p:nvPr/>
        </p:nvSpPr>
        <p:spPr>
          <a:xfrm>
            <a:off x="330200" y="881816"/>
            <a:ext cx="9301538" cy="1200329"/>
          </a:xfrm>
          <a:prstGeom prst="rect">
            <a:avLst/>
          </a:prstGeom>
          <a:noFill/>
        </p:spPr>
        <p:txBody>
          <a:bodyPr wrap="square" rtlCol="0">
            <a:spAutoFit/>
          </a:bodyPr>
          <a:lstStyle/>
          <a:p>
            <a:r>
              <a:rPr lang="en-US" b="1" dirty="0"/>
              <a:t>What is phasing?</a:t>
            </a:r>
          </a:p>
          <a:p>
            <a:endParaRPr lang="en-US" dirty="0"/>
          </a:p>
          <a:p>
            <a:r>
              <a:rPr lang="en-US" dirty="0"/>
              <a:t>Phasing an assembly means to separate the maternal and paternal chromosomes. This has been relatively difficult until recently when long read sequencing could more easily resolve haplotypes.</a:t>
            </a:r>
          </a:p>
        </p:txBody>
      </p:sp>
      <p:pic>
        <p:nvPicPr>
          <p:cNvPr id="6" name="Picture 5">
            <a:extLst>
              <a:ext uri="{FF2B5EF4-FFF2-40B4-BE49-F238E27FC236}">
                <a16:creationId xmlns:a16="http://schemas.microsoft.com/office/drawing/2014/main" id="{7362AA29-B333-0B47-BB06-25353115C425}"/>
              </a:ext>
            </a:extLst>
          </p:cNvPr>
          <p:cNvPicPr>
            <a:picLocks noChangeAspect="1"/>
          </p:cNvPicPr>
          <p:nvPr/>
        </p:nvPicPr>
        <p:blipFill>
          <a:blip r:embed="rId3"/>
          <a:stretch>
            <a:fillRect/>
          </a:stretch>
        </p:blipFill>
        <p:spPr>
          <a:xfrm>
            <a:off x="1663364" y="2210476"/>
            <a:ext cx="8704072" cy="4406031"/>
          </a:xfrm>
          <a:prstGeom prst="rect">
            <a:avLst/>
          </a:prstGeom>
        </p:spPr>
      </p:pic>
      <p:sp>
        <p:nvSpPr>
          <p:cNvPr id="4" name="Rectangle 3">
            <a:extLst>
              <a:ext uri="{FF2B5EF4-FFF2-40B4-BE49-F238E27FC236}">
                <a16:creationId xmlns:a16="http://schemas.microsoft.com/office/drawing/2014/main" id="{5A7F7989-CBE5-4DC9-B7CC-D358F40E6BE9}"/>
              </a:ext>
            </a:extLst>
          </p:cNvPr>
          <p:cNvSpPr/>
          <p:nvPr/>
        </p:nvSpPr>
        <p:spPr>
          <a:xfrm>
            <a:off x="1534510" y="4382814"/>
            <a:ext cx="9144000" cy="1972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CEB49C7-2DDF-4050-83DF-FE7BDE813DD8}"/>
              </a:ext>
            </a:extLst>
          </p:cNvPr>
          <p:cNvSpPr/>
          <p:nvPr/>
        </p:nvSpPr>
        <p:spPr>
          <a:xfrm>
            <a:off x="965059" y="3132083"/>
            <a:ext cx="1547152" cy="2123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F810410-ADE8-46F3-A4F2-D89E8EA3A247}"/>
              </a:ext>
            </a:extLst>
          </p:cNvPr>
          <p:cNvSpPr/>
          <p:nvPr/>
        </p:nvSpPr>
        <p:spPr>
          <a:xfrm>
            <a:off x="1373310" y="2728015"/>
            <a:ext cx="1138901" cy="738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FDAA66D-F65C-4DFF-ACD6-0FC99E94AE50}"/>
              </a:ext>
            </a:extLst>
          </p:cNvPr>
          <p:cNvSpPr txBox="1"/>
          <p:nvPr/>
        </p:nvSpPr>
        <p:spPr>
          <a:xfrm>
            <a:off x="965059" y="6505903"/>
            <a:ext cx="5368413" cy="261610"/>
          </a:xfrm>
          <a:prstGeom prst="rect">
            <a:avLst/>
          </a:prstGeom>
          <a:noFill/>
        </p:spPr>
        <p:txBody>
          <a:bodyPr wrap="square" rtlCol="0">
            <a:spAutoFit/>
          </a:bodyPr>
          <a:lstStyle/>
          <a:p>
            <a:r>
              <a:rPr lang="en-US" sz="1100" i="1" dirty="0">
                <a:solidFill>
                  <a:schemeClr val="bg1">
                    <a:lumMod val="65000"/>
                  </a:schemeClr>
                </a:solidFill>
              </a:rPr>
              <a:t>Source: 10X Genomics</a:t>
            </a:r>
            <a:endParaRPr lang="en-US" i="1" dirty="0">
              <a:solidFill>
                <a:schemeClr val="bg1">
                  <a:lumMod val="65000"/>
                </a:schemeClr>
              </a:solidFill>
            </a:endParaRPr>
          </a:p>
        </p:txBody>
      </p:sp>
    </p:spTree>
    <p:extLst>
      <p:ext uri="{BB962C8B-B14F-4D97-AF65-F5344CB8AC3E}">
        <p14:creationId xmlns:p14="http://schemas.microsoft.com/office/powerpoint/2010/main" val="12828269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p22">
            <a:extLst>
              <a:ext uri="{FF2B5EF4-FFF2-40B4-BE49-F238E27FC236}">
                <a16:creationId xmlns:a16="http://schemas.microsoft.com/office/drawing/2014/main" id="{B2ECA262-BA0F-DD46-8287-1BB6897F2A85}"/>
              </a:ext>
            </a:extLst>
          </p:cNvPr>
          <p:cNvSpPr txBox="1">
            <a:spLocks/>
          </p:cNvSpPr>
          <p:nvPr/>
        </p:nvSpPr>
        <p:spPr>
          <a:xfrm>
            <a:off x="131000" y="21800"/>
            <a:ext cx="11768800" cy="803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dirty="0"/>
              <a:t>Genome Phasing</a:t>
            </a:r>
          </a:p>
        </p:txBody>
      </p:sp>
      <p:sp>
        <p:nvSpPr>
          <p:cNvPr id="3" name="TextBox 2">
            <a:extLst>
              <a:ext uri="{FF2B5EF4-FFF2-40B4-BE49-F238E27FC236}">
                <a16:creationId xmlns:a16="http://schemas.microsoft.com/office/drawing/2014/main" id="{A3047901-5347-1B45-ABE4-F0553D82DAC0}"/>
              </a:ext>
            </a:extLst>
          </p:cNvPr>
          <p:cNvSpPr txBox="1"/>
          <p:nvPr/>
        </p:nvSpPr>
        <p:spPr>
          <a:xfrm>
            <a:off x="330200" y="881816"/>
            <a:ext cx="9301538" cy="1200329"/>
          </a:xfrm>
          <a:prstGeom prst="rect">
            <a:avLst/>
          </a:prstGeom>
          <a:noFill/>
        </p:spPr>
        <p:txBody>
          <a:bodyPr wrap="square" rtlCol="0">
            <a:spAutoFit/>
          </a:bodyPr>
          <a:lstStyle/>
          <a:p>
            <a:r>
              <a:rPr lang="en-US" b="1" dirty="0"/>
              <a:t>What is phasing?</a:t>
            </a:r>
          </a:p>
          <a:p>
            <a:endParaRPr lang="en-US" dirty="0"/>
          </a:p>
          <a:p>
            <a:r>
              <a:rPr lang="en-US" dirty="0"/>
              <a:t>Phasing an assembly means to separate the maternal and paternal chromosomes. This has been relatively difficult until recently when long read sequencing could more easily resolve haplotypes.</a:t>
            </a:r>
          </a:p>
        </p:txBody>
      </p:sp>
      <p:pic>
        <p:nvPicPr>
          <p:cNvPr id="6" name="Picture 5">
            <a:extLst>
              <a:ext uri="{FF2B5EF4-FFF2-40B4-BE49-F238E27FC236}">
                <a16:creationId xmlns:a16="http://schemas.microsoft.com/office/drawing/2014/main" id="{7362AA29-B333-0B47-BB06-25353115C425}"/>
              </a:ext>
            </a:extLst>
          </p:cNvPr>
          <p:cNvPicPr>
            <a:picLocks noChangeAspect="1"/>
          </p:cNvPicPr>
          <p:nvPr/>
        </p:nvPicPr>
        <p:blipFill>
          <a:blip r:embed="rId3"/>
          <a:stretch>
            <a:fillRect/>
          </a:stretch>
        </p:blipFill>
        <p:spPr>
          <a:xfrm>
            <a:off x="1663364" y="2210476"/>
            <a:ext cx="8704072" cy="4406031"/>
          </a:xfrm>
          <a:prstGeom prst="rect">
            <a:avLst/>
          </a:prstGeom>
        </p:spPr>
      </p:pic>
      <p:sp>
        <p:nvSpPr>
          <p:cNvPr id="4" name="Rectangle 3">
            <a:extLst>
              <a:ext uri="{FF2B5EF4-FFF2-40B4-BE49-F238E27FC236}">
                <a16:creationId xmlns:a16="http://schemas.microsoft.com/office/drawing/2014/main" id="{5A7F7989-CBE5-4DC9-B7CC-D358F40E6BE9}"/>
              </a:ext>
            </a:extLst>
          </p:cNvPr>
          <p:cNvSpPr/>
          <p:nvPr/>
        </p:nvSpPr>
        <p:spPr>
          <a:xfrm>
            <a:off x="1534510" y="5255172"/>
            <a:ext cx="9144000" cy="109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CEB49C7-2DDF-4050-83DF-FE7BDE813DD8}"/>
              </a:ext>
            </a:extLst>
          </p:cNvPr>
          <p:cNvSpPr/>
          <p:nvPr/>
        </p:nvSpPr>
        <p:spPr>
          <a:xfrm>
            <a:off x="965059" y="3132083"/>
            <a:ext cx="1138901" cy="2123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F810410-ADE8-46F3-A4F2-D89E8EA3A247}"/>
              </a:ext>
            </a:extLst>
          </p:cNvPr>
          <p:cNvSpPr/>
          <p:nvPr/>
        </p:nvSpPr>
        <p:spPr>
          <a:xfrm>
            <a:off x="1373310" y="2728015"/>
            <a:ext cx="1138901" cy="738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C14325-77AA-4449-A928-68D12787A751}"/>
              </a:ext>
            </a:extLst>
          </p:cNvPr>
          <p:cNvSpPr txBox="1"/>
          <p:nvPr/>
        </p:nvSpPr>
        <p:spPr>
          <a:xfrm>
            <a:off x="965059" y="6505903"/>
            <a:ext cx="5368413" cy="261610"/>
          </a:xfrm>
          <a:prstGeom prst="rect">
            <a:avLst/>
          </a:prstGeom>
          <a:noFill/>
        </p:spPr>
        <p:txBody>
          <a:bodyPr wrap="square" rtlCol="0">
            <a:spAutoFit/>
          </a:bodyPr>
          <a:lstStyle/>
          <a:p>
            <a:r>
              <a:rPr lang="en-US" sz="1100" i="1" dirty="0">
                <a:solidFill>
                  <a:schemeClr val="bg1">
                    <a:lumMod val="65000"/>
                  </a:schemeClr>
                </a:solidFill>
              </a:rPr>
              <a:t>Source: 10X Genomics</a:t>
            </a:r>
            <a:endParaRPr lang="en-US" i="1" dirty="0">
              <a:solidFill>
                <a:schemeClr val="bg1">
                  <a:lumMod val="65000"/>
                </a:schemeClr>
              </a:solidFill>
            </a:endParaRPr>
          </a:p>
        </p:txBody>
      </p:sp>
    </p:spTree>
    <p:extLst>
      <p:ext uri="{BB962C8B-B14F-4D97-AF65-F5344CB8AC3E}">
        <p14:creationId xmlns:p14="http://schemas.microsoft.com/office/powerpoint/2010/main" val="21079264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p22">
            <a:extLst>
              <a:ext uri="{FF2B5EF4-FFF2-40B4-BE49-F238E27FC236}">
                <a16:creationId xmlns:a16="http://schemas.microsoft.com/office/drawing/2014/main" id="{B2ECA262-BA0F-DD46-8287-1BB6897F2A85}"/>
              </a:ext>
            </a:extLst>
          </p:cNvPr>
          <p:cNvSpPr txBox="1">
            <a:spLocks/>
          </p:cNvSpPr>
          <p:nvPr/>
        </p:nvSpPr>
        <p:spPr>
          <a:xfrm>
            <a:off x="131000" y="21800"/>
            <a:ext cx="11768800" cy="803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dirty="0"/>
              <a:t>Genome Phasing</a:t>
            </a:r>
          </a:p>
        </p:txBody>
      </p:sp>
      <p:sp>
        <p:nvSpPr>
          <p:cNvPr id="3" name="TextBox 2">
            <a:extLst>
              <a:ext uri="{FF2B5EF4-FFF2-40B4-BE49-F238E27FC236}">
                <a16:creationId xmlns:a16="http://schemas.microsoft.com/office/drawing/2014/main" id="{A3047901-5347-1B45-ABE4-F0553D82DAC0}"/>
              </a:ext>
            </a:extLst>
          </p:cNvPr>
          <p:cNvSpPr txBox="1"/>
          <p:nvPr/>
        </p:nvSpPr>
        <p:spPr>
          <a:xfrm>
            <a:off x="330200" y="881816"/>
            <a:ext cx="9301538" cy="1200329"/>
          </a:xfrm>
          <a:prstGeom prst="rect">
            <a:avLst/>
          </a:prstGeom>
          <a:noFill/>
        </p:spPr>
        <p:txBody>
          <a:bodyPr wrap="square" rtlCol="0">
            <a:spAutoFit/>
          </a:bodyPr>
          <a:lstStyle/>
          <a:p>
            <a:r>
              <a:rPr lang="en-US" b="1" dirty="0"/>
              <a:t>What is phasing?</a:t>
            </a:r>
          </a:p>
          <a:p>
            <a:endParaRPr lang="en-US" dirty="0"/>
          </a:p>
          <a:p>
            <a:r>
              <a:rPr lang="en-US" dirty="0"/>
              <a:t>Phasing an assembly means to separate the maternal and paternal chromosomes. This has been relatively difficult until recently when long read sequencing could more easily resolve haplotypes.</a:t>
            </a:r>
          </a:p>
        </p:txBody>
      </p:sp>
      <p:pic>
        <p:nvPicPr>
          <p:cNvPr id="6" name="Picture 5">
            <a:extLst>
              <a:ext uri="{FF2B5EF4-FFF2-40B4-BE49-F238E27FC236}">
                <a16:creationId xmlns:a16="http://schemas.microsoft.com/office/drawing/2014/main" id="{7362AA29-B333-0B47-BB06-25353115C425}"/>
              </a:ext>
            </a:extLst>
          </p:cNvPr>
          <p:cNvPicPr>
            <a:picLocks noChangeAspect="1"/>
          </p:cNvPicPr>
          <p:nvPr/>
        </p:nvPicPr>
        <p:blipFill>
          <a:blip r:embed="rId3"/>
          <a:stretch>
            <a:fillRect/>
          </a:stretch>
        </p:blipFill>
        <p:spPr>
          <a:xfrm>
            <a:off x="1663364" y="2210476"/>
            <a:ext cx="8704072" cy="4406031"/>
          </a:xfrm>
          <a:prstGeom prst="rect">
            <a:avLst/>
          </a:prstGeom>
        </p:spPr>
      </p:pic>
      <p:sp>
        <p:nvSpPr>
          <p:cNvPr id="4" name="TextBox 3">
            <a:extLst>
              <a:ext uri="{FF2B5EF4-FFF2-40B4-BE49-F238E27FC236}">
                <a16:creationId xmlns:a16="http://schemas.microsoft.com/office/drawing/2014/main" id="{F63D4D9D-C769-458A-9C17-3BE744C80278}"/>
              </a:ext>
            </a:extLst>
          </p:cNvPr>
          <p:cNvSpPr txBox="1"/>
          <p:nvPr/>
        </p:nvSpPr>
        <p:spPr>
          <a:xfrm>
            <a:off x="965059" y="6505903"/>
            <a:ext cx="5368413" cy="261610"/>
          </a:xfrm>
          <a:prstGeom prst="rect">
            <a:avLst/>
          </a:prstGeom>
          <a:noFill/>
        </p:spPr>
        <p:txBody>
          <a:bodyPr wrap="square" rtlCol="0">
            <a:spAutoFit/>
          </a:bodyPr>
          <a:lstStyle/>
          <a:p>
            <a:r>
              <a:rPr lang="en-US" sz="1100" i="1" dirty="0">
                <a:solidFill>
                  <a:schemeClr val="bg1">
                    <a:lumMod val="65000"/>
                  </a:schemeClr>
                </a:solidFill>
              </a:rPr>
              <a:t>Source: 10X Genomics</a:t>
            </a:r>
            <a:endParaRPr lang="en-US" i="1" dirty="0">
              <a:solidFill>
                <a:schemeClr val="bg1">
                  <a:lumMod val="65000"/>
                </a:schemeClr>
              </a:solidFill>
            </a:endParaRPr>
          </a:p>
        </p:txBody>
      </p:sp>
    </p:spTree>
    <p:extLst>
      <p:ext uri="{BB962C8B-B14F-4D97-AF65-F5344CB8AC3E}">
        <p14:creationId xmlns:p14="http://schemas.microsoft.com/office/powerpoint/2010/main" val="36029533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p22">
            <a:extLst>
              <a:ext uri="{FF2B5EF4-FFF2-40B4-BE49-F238E27FC236}">
                <a16:creationId xmlns:a16="http://schemas.microsoft.com/office/drawing/2014/main" id="{B2ECA262-BA0F-DD46-8287-1BB6897F2A85}"/>
              </a:ext>
            </a:extLst>
          </p:cNvPr>
          <p:cNvSpPr txBox="1">
            <a:spLocks/>
          </p:cNvSpPr>
          <p:nvPr/>
        </p:nvSpPr>
        <p:spPr>
          <a:xfrm>
            <a:off x="131000" y="21800"/>
            <a:ext cx="11768800" cy="803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dirty="0"/>
              <a:t>Genome Phasing</a:t>
            </a:r>
          </a:p>
        </p:txBody>
      </p:sp>
      <p:sp>
        <p:nvSpPr>
          <p:cNvPr id="3" name="TextBox 2">
            <a:extLst>
              <a:ext uri="{FF2B5EF4-FFF2-40B4-BE49-F238E27FC236}">
                <a16:creationId xmlns:a16="http://schemas.microsoft.com/office/drawing/2014/main" id="{A3047901-5347-1B45-ABE4-F0553D82DAC0}"/>
              </a:ext>
            </a:extLst>
          </p:cNvPr>
          <p:cNvSpPr txBox="1"/>
          <p:nvPr/>
        </p:nvSpPr>
        <p:spPr>
          <a:xfrm>
            <a:off x="330200" y="881816"/>
            <a:ext cx="9301538" cy="646331"/>
          </a:xfrm>
          <a:prstGeom prst="rect">
            <a:avLst/>
          </a:prstGeom>
          <a:noFill/>
        </p:spPr>
        <p:txBody>
          <a:bodyPr wrap="square" rtlCol="0">
            <a:spAutoFit/>
          </a:bodyPr>
          <a:lstStyle/>
          <a:p>
            <a:r>
              <a:rPr lang="en-US" b="1" dirty="0"/>
              <a:t>How can we accomplish phasing?</a:t>
            </a:r>
          </a:p>
          <a:p>
            <a:endParaRPr lang="en-US" dirty="0"/>
          </a:p>
        </p:txBody>
      </p:sp>
      <p:sp>
        <p:nvSpPr>
          <p:cNvPr id="8" name="TextBox 7">
            <a:extLst>
              <a:ext uri="{FF2B5EF4-FFF2-40B4-BE49-F238E27FC236}">
                <a16:creationId xmlns:a16="http://schemas.microsoft.com/office/drawing/2014/main" id="{911AAACA-66EA-3444-9162-13019310375D}"/>
              </a:ext>
            </a:extLst>
          </p:cNvPr>
          <p:cNvSpPr txBox="1"/>
          <p:nvPr/>
        </p:nvSpPr>
        <p:spPr>
          <a:xfrm>
            <a:off x="410247" y="1709555"/>
            <a:ext cx="3123594" cy="4524315"/>
          </a:xfrm>
          <a:prstGeom prst="rect">
            <a:avLst/>
          </a:prstGeom>
          <a:noFill/>
        </p:spPr>
        <p:txBody>
          <a:bodyPr wrap="square" rtlCol="0">
            <a:spAutoFit/>
          </a:bodyPr>
          <a:lstStyle/>
          <a:p>
            <a:pPr marL="285750" indent="-285750">
              <a:buFont typeface="Arial" panose="020B0604020202020204" pitchFamily="34" charset="0"/>
              <a:buChar char="•"/>
            </a:pPr>
            <a:r>
              <a:rPr lang="en-US" dirty="0" err="1"/>
              <a:t>Pacbio</a:t>
            </a:r>
            <a:r>
              <a:rPr lang="en-US" dirty="0"/>
              <a:t>, Nanopore, and linked read techs addresses this by using long reads and identifying alternative </a:t>
            </a:r>
            <a:r>
              <a:rPr lang="en-US" dirty="0" err="1"/>
              <a:t>haplotigs</a:t>
            </a:r>
            <a:endParaRPr lang="en-US" dirty="0"/>
          </a:p>
          <a:p>
            <a:endParaRPr lang="en-US" dirty="0"/>
          </a:p>
          <a:p>
            <a:pPr marL="285750" indent="-285750">
              <a:buFont typeface="Arial" panose="020B0604020202020204" pitchFamily="34" charset="0"/>
              <a:buChar char="•"/>
            </a:pPr>
            <a:r>
              <a:rPr lang="en-US" dirty="0"/>
              <a:t>Create an assembly graph that contains “bubbles” which represent structural variation and alternative haplotypes (with different SNPs)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Break these apart by identifying which reads go with each haplotype</a:t>
            </a:r>
          </a:p>
        </p:txBody>
      </p:sp>
      <p:pic>
        <p:nvPicPr>
          <p:cNvPr id="4" name="Picture 3">
            <a:extLst>
              <a:ext uri="{FF2B5EF4-FFF2-40B4-BE49-F238E27FC236}">
                <a16:creationId xmlns:a16="http://schemas.microsoft.com/office/drawing/2014/main" id="{7D73D29C-8F15-D345-8413-4905EFB3C54D}"/>
              </a:ext>
            </a:extLst>
          </p:cNvPr>
          <p:cNvPicPr>
            <a:picLocks noChangeAspect="1"/>
          </p:cNvPicPr>
          <p:nvPr/>
        </p:nvPicPr>
        <p:blipFill>
          <a:blip r:embed="rId2"/>
          <a:stretch>
            <a:fillRect/>
          </a:stretch>
        </p:blipFill>
        <p:spPr>
          <a:xfrm>
            <a:off x="3533841" y="1584563"/>
            <a:ext cx="8658159" cy="4094314"/>
          </a:xfrm>
          <a:prstGeom prst="rect">
            <a:avLst/>
          </a:prstGeom>
        </p:spPr>
      </p:pic>
      <p:sp>
        <p:nvSpPr>
          <p:cNvPr id="5" name="TextBox 4">
            <a:extLst>
              <a:ext uri="{FF2B5EF4-FFF2-40B4-BE49-F238E27FC236}">
                <a16:creationId xmlns:a16="http://schemas.microsoft.com/office/drawing/2014/main" id="{B9F4B494-7005-4B00-AFDC-07EA7DCC1C40}"/>
              </a:ext>
            </a:extLst>
          </p:cNvPr>
          <p:cNvSpPr txBox="1"/>
          <p:nvPr/>
        </p:nvSpPr>
        <p:spPr>
          <a:xfrm>
            <a:off x="3992038" y="5714574"/>
            <a:ext cx="5368413" cy="261610"/>
          </a:xfrm>
          <a:prstGeom prst="rect">
            <a:avLst/>
          </a:prstGeom>
          <a:noFill/>
        </p:spPr>
        <p:txBody>
          <a:bodyPr wrap="square" rtlCol="0">
            <a:spAutoFit/>
          </a:bodyPr>
          <a:lstStyle/>
          <a:p>
            <a:r>
              <a:rPr lang="en-US" sz="1100" i="1" dirty="0">
                <a:solidFill>
                  <a:schemeClr val="bg1">
                    <a:lumMod val="65000"/>
                  </a:schemeClr>
                </a:solidFill>
              </a:rPr>
              <a:t>Source: Chin et al. 2016, Nat Methods</a:t>
            </a:r>
            <a:endParaRPr lang="en-US" i="1" dirty="0">
              <a:solidFill>
                <a:schemeClr val="bg1">
                  <a:lumMod val="65000"/>
                </a:schemeClr>
              </a:solidFill>
            </a:endParaRPr>
          </a:p>
        </p:txBody>
      </p:sp>
    </p:spTree>
    <p:extLst>
      <p:ext uri="{BB962C8B-B14F-4D97-AF65-F5344CB8AC3E}">
        <p14:creationId xmlns:p14="http://schemas.microsoft.com/office/powerpoint/2010/main" val="4508295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p22">
            <a:extLst>
              <a:ext uri="{FF2B5EF4-FFF2-40B4-BE49-F238E27FC236}">
                <a16:creationId xmlns:a16="http://schemas.microsoft.com/office/drawing/2014/main" id="{B2ECA262-BA0F-DD46-8287-1BB6897F2A85}"/>
              </a:ext>
            </a:extLst>
          </p:cNvPr>
          <p:cNvSpPr txBox="1">
            <a:spLocks/>
          </p:cNvSpPr>
          <p:nvPr/>
        </p:nvSpPr>
        <p:spPr>
          <a:xfrm>
            <a:off x="131000" y="21800"/>
            <a:ext cx="11768800" cy="803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dirty="0"/>
              <a:t>Genome Phasing</a:t>
            </a:r>
          </a:p>
        </p:txBody>
      </p:sp>
      <p:sp>
        <p:nvSpPr>
          <p:cNvPr id="3" name="TextBox 2">
            <a:extLst>
              <a:ext uri="{FF2B5EF4-FFF2-40B4-BE49-F238E27FC236}">
                <a16:creationId xmlns:a16="http://schemas.microsoft.com/office/drawing/2014/main" id="{A3047901-5347-1B45-ABE4-F0553D82DAC0}"/>
              </a:ext>
            </a:extLst>
          </p:cNvPr>
          <p:cNvSpPr txBox="1"/>
          <p:nvPr/>
        </p:nvSpPr>
        <p:spPr>
          <a:xfrm>
            <a:off x="330200" y="881816"/>
            <a:ext cx="9301538" cy="646331"/>
          </a:xfrm>
          <a:prstGeom prst="rect">
            <a:avLst/>
          </a:prstGeom>
          <a:noFill/>
        </p:spPr>
        <p:txBody>
          <a:bodyPr wrap="square" rtlCol="0">
            <a:spAutoFit/>
          </a:bodyPr>
          <a:lstStyle/>
          <a:p>
            <a:r>
              <a:rPr lang="en-US" b="1" dirty="0"/>
              <a:t>How can we accomplish phasing?</a:t>
            </a:r>
          </a:p>
          <a:p>
            <a:endParaRPr lang="en-US" dirty="0"/>
          </a:p>
        </p:txBody>
      </p:sp>
      <p:sp>
        <p:nvSpPr>
          <p:cNvPr id="8" name="TextBox 7">
            <a:extLst>
              <a:ext uri="{FF2B5EF4-FFF2-40B4-BE49-F238E27FC236}">
                <a16:creationId xmlns:a16="http://schemas.microsoft.com/office/drawing/2014/main" id="{911AAACA-66EA-3444-9162-13019310375D}"/>
              </a:ext>
            </a:extLst>
          </p:cNvPr>
          <p:cNvSpPr txBox="1"/>
          <p:nvPr/>
        </p:nvSpPr>
        <p:spPr>
          <a:xfrm>
            <a:off x="241300" y="2132061"/>
            <a:ext cx="26416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Trio binning describes the process of using the maternal and paternal haplotypes to resolve offspring assembly</a:t>
            </a:r>
          </a:p>
          <a:p>
            <a:endParaRPr lang="en-US" dirty="0"/>
          </a:p>
          <a:p>
            <a:pPr marL="285750" indent="-285750">
              <a:buFont typeface="Arial" panose="020B0604020202020204" pitchFamily="34" charset="0"/>
              <a:buChar char="•"/>
            </a:pPr>
            <a:r>
              <a:rPr lang="en-US" dirty="0"/>
              <a:t>Assign reads from child to each paternal haplotype</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8D628C17-8C40-514C-B7A0-E00BDB91E842}"/>
              </a:ext>
            </a:extLst>
          </p:cNvPr>
          <p:cNvPicPr>
            <a:picLocks noChangeAspect="1"/>
          </p:cNvPicPr>
          <p:nvPr/>
        </p:nvPicPr>
        <p:blipFill>
          <a:blip r:embed="rId2"/>
          <a:stretch>
            <a:fillRect/>
          </a:stretch>
        </p:blipFill>
        <p:spPr>
          <a:xfrm>
            <a:off x="2882900" y="1217681"/>
            <a:ext cx="9269684" cy="5201484"/>
          </a:xfrm>
          <a:prstGeom prst="rect">
            <a:avLst/>
          </a:prstGeom>
        </p:spPr>
      </p:pic>
    </p:spTree>
    <p:extLst>
      <p:ext uri="{BB962C8B-B14F-4D97-AF65-F5344CB8AC3E}">
        <p14:creationId xmlns:p14="http://schemas.microsoft.com/office/powerpoint/2010/main" val="29009089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p22">
            <a:extLst>
              <a:ext uri="{FF2B5EF4-FFF2-40B4-BE49-F238E27FC236}">
                <a16:creationId xmlns:a16="http://schemas.microsoft.com/office/drawing/2014/main" id="{B2ECA262-BA0F-DD46-8287-1BB6897F2A85}"/>
              </a:ext>
            </a:extLst>
          </p:cNvPr>
          <p:cNvSpPr txBox="1">
            <a:spLocks/>
          </p:cNvSpPr>
          <p:nvPr/>
        </p:nvSpPr>
        <p:spPr>
          <a:xfrm>
            <a:off x="211600" y="334637"/>
            <a:ext cx="11768800" cy="803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dirty="0"/>
              <a:t>How do we capture population level variation in genome assemblies?</a:t>
            </a:r>
          </a:p>
        </p:txBody>
      </p:sp>
      <p:sp>
        <p:nvSpPr>
          <p:cNvPr id="5" name="Rectangle 4">
            <a:extLst>
              <a:ext uri="{FF2B5EF4-FFF2-40B4-BE49-F238E27FC236}">
                <a16:creationId xmlns:a16="http://schemas.microsoft.com/office/drawing/2014/main" id="{ACEB49C7-2DDF-4050-83DF-FE7BDE813DD8}"/>
              </a:ext>
            </a:extLst>
          </p:cNvPr>
          <p:cNvSpPr/>
          <p:nvPr/>
        </p:nvSpPr>
        <p:spPr>
          <a:xfrm>
            <a:off x="965059" y="3132083"/>
            <a:ext cx="1138901" cy="2123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F810410-ADE8-46F3-A4F2-D89E8EA3A247}"/>
              </a:ext>
            </a:extLst>
          </p:cNvPr>
          <p:cNvSpPr/>
          <p:nvPr/>
        </p:nvSpPr>
        <p:spPr>
          <a:xfrm>
            <a:off x="1373310" y="2728015"/>
            <a:ext cx="1138901" cy="738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F12CEA7-5B41-BB27-8E47-43861F3B1649}"/>
              </a:ext>
            </a:extLst>
          </p:cNvPr>
          <p:cNvGrpSpPr/>
          <p:nvPr/>
        </p:nvGrpSpPr>
        <p:grpSpPr>
          <a:xfrm>
            <a:off x="148297" y="2151816"/>
            <a:ext cx="6259539" cy="3539453"/>
            <a:chOff x="211600" y="2213425"/>
            <a:chExt cx="6259539" cy="3539453"/>
          </a:xfrm>
        </p:grpSpPr>
        <p:graphicFrame>
          <p:nvGraphicFramePr>
            <p:cNvPr id="11" name="Object 10">
              <a:extLst>
                <a:ext uri="{FF2B5EF4-FFF2-40B4-BE49-F238E27FC236}">
                  <a16:creationId xmlns:a16="http://schemas.microsoft.com/office/drawing/2014/main" id="{84A0A494-2516-31DF-BD18-56ED4CFEF823}"/>
                </a:ext>
              </a:extLst>
            </p:cNvPr>
            <p:cNvGraphicFramePr>
              <a:graphicFrameLocks noChangeAspect="1"/>
            </p:cNvGraphicFramePr>
            <p:nvPr>
              <p:extLst>
                <p:ext uri="{D42A27DB-BD31-4B8C-83A1-F6EECF244321}">
                  <p14:modId xmlns:p14="http://schemas.microsoft.com/office/powerpoint/2010/main" val="1889970366"/>
                </p:ext>
              </p:extLst>
            </p:nvPr>
          </p:nvGraphicFramePr>
          <p:xfrm>
            <a:off x="428283" y="2348402"/>
            <a:ext cx="6042856" cy="3069818"/>
          </p:xfrm>
          <a:graphic>
            <a:graphicData uri="http://schemas.openxmlformats.org/presentationml/2006/ole">
              <mc:AlternateContent xmlns:mc="http://schemas.openxmlformats.org/markup-compatibility/2006">
                <mc:Choice xmlns:v="urn:schemas-microsoft-com:vml" Requires="v">
                  <p:oleObj name="Bitmap Image" r:id="rId3" imgW="26308080" imgH="13363560" progId="Paint.Picture">
                    <p:embed/>
                  </p:oleObj>
                </mc:Choice>
                <mc:Fallback>
                  <p:oleObj name="Bitmap Image" r:id="rId3" imgW="26308080" imgH="13363560" progId="Paint.Picture">
                    <p:embed/>
                    <p:pic>
                      <p:nvPicPr>
                        <p:cNvPr id="0" name=""/>
                        <p:cNvPicPr/>
                        <p:nvPr/>
                      </p:nvPicPr>
                      <p:blipFill>
                        <a:blip r:embed="rId4"/>
                        <a:stretch>
                          <a:fillRect/>
                        </a:stretch>
                      </p:blipFill>
                      <p:spPr>
                        <a:xfrm>
                          <a:off x="428283" y="2348402"/>
                          <a:ext cx="6042856" cy="306981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65A29781-C4C2-3D70-5614-8E368CE5944D}"/>
                </a:ext>
              </a:extLst>
            </p:cNvPr>
            <p:cNvSpPr/>
            <p:nvPr/>
          </p:nvSpPr>
          <p:spPr>
            <a:xfrm>
              <a:off x="228601" y="2213425"/>
              <a:ext cx="399363" cy="399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25FC307-AF2B-17C3-2F95-9DD8CC340EB8}"/>
                </a:ext>
              </a:extLst>
            </p:cNvPr>
            <p:cNvSpPr/>
            <p:nvPr/>
          </p:nvSpPr>
          <p:spPr>
            <a:xfrm>
              <a:off x="211600" y="4483013"/>
              <a:ext cx="399363" cy="399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BA0C6B-B838-9B97-D679-2B5C01BA3DAE}"/>
                </a:ext>
              </a:extLst>
            </p:cNvPr>
            <p:cNvSpPr/>
            <p:nvPr/>
          </p:nvSpPr>
          <p:spPr>
            <a:xfrm>
              <a:off x="5787095" y="5353515"/>
              <a:ext cx="399363" cy="399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19973A3F-34F7-F23D-1417-0339DA752C67}"/>
              </a:ext>
            </a:extLst>
          </p:cNvPr>
          <p:cNvSpPr txBox="1"/>
          <p:nvPr/>
        </p:nvSpPr>
        <p:spPr>
          <a:xfrm>
            <a:off x="6816087" y="2286793"/>
            <a:ext cx="5375913"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Genome assemblies are from single individuals</a:t>
            </a:r>
          </a:p>
          <a:p>
            <a:pPr marL="285750" indent="-285750">
              <a:buFont typeface="Arial" panose="020B0604020202020204" pitchFamily="34" charset="0"/>
              <a:buChar char="•"/>
            </a:pPr>
            <a:r>
              <a:rPr lang="en-US" sz="2400" dirty="0"/>
              <a:t>Loops in graph represent repeat regions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Pan-genomes are assemblies from multiple individuals</a:t>
            </a:r>
          </a:p>
          <a:p>
            <a:pPr marL="285750" indent="-285750">
              <a:buFont typeface="Arial" panose="020B0604020202020204" pitchFamily="34" charset="0"/>
              <a:buChar char="•"/>
            </a:pPr>
            <a:r>
              <a:rPr lang="en-US" sz="2400" dirty="0"/>
              <a:t>Loops in graph represent population level variation</a:t>
            </a:r>
          </a:p>
        </p:txBody>
      </p:sp>
      <p:sp>
        <p:nvSpPr>
          <p:cNvPr id="18" name="TextBox 17">
            <a:extLst>
              <a:ext uri="{FF2B5EF4-FFF2-40B4-BE49-F238E27FC236}">
                <a16:creationId xmlns:a16="http://schemas.microsoft.com/office/drawing/2014/main" id="{0AD32553-2F1A-02E5-944C-0327CCDEB894}"/>
              </a:ext>
            </a:extLst>
          </p:cNvPr>
          <p:cNvSpPr txBox="1"/>
          <p:nvPr/>
        </p:nvSpPr>
        <p:spPr>
          <a:xfrm>
            <a:off x="165298" y="5499069"/>
            <a:ext cx="5368413" cy="261610"/>
          </a:xfrm>
          <a:prstGeom prst="rect">
            <a:avLst/>
          </a:prstGeom>
          <a:noFill/>
        </p:spPr>
        <p:txBody>
          <a:bodyPr wrap="square" rtlCol="0">
            <a:spAutoFit/>
          </a:bodyPr>
          <a:lstStyle/>
          <a:p>
            <a:r>
              <a:rPr lang="en-US" sz="1100" i="1" dirty="0">
                <a:solidFill>
                  <a:schemeClr val="bg1">
                    <a:lumMod val="65000"/>
                  </a:schemeClr>
                </a:solidFill>
              </a:rPr>
              <a:t>Source: </a:t>
            </a:r>
            <a:r>
              <a:rPr lang="en-US" sz="1100" i="1" dirty="0" err="1">
                <a:solidFill>
                  <a:schemeClr val="bg1">
                    <a:lumMod val="65000"/>
                  </a:schemeClr>
                </a:solidFill>
              </a:rPr>
              <a:t>Eizenga</a:t>
            </a:r>
            <a:r>
              <a:rPr lang="en-US" sz="1100" i="1" dirty="0">
                <a:solidFill>
                  <a:schemeClr val="bg1">
                    <a:lumMod val="65000"/>
                  </a:schemeClr>
                </a:solidFill>
              </a:rPr>
              <a:t> et al. 2020, Annual Review of Genomics and Human Genetics </a:t>
            </a:r>
            <a:endParaRPr lang="en-US" i="1" dirty="0">
              <a:solidFill>
                <a:schemeClr val="bg1">
                  <a:lumMod val="65000"/>
                </a:schemeClr>
              </a:solidFill>
            </a:endParaRPr>
          </a:p>
        </p:txBody>
      </p:sp>
      <p:sp>
        <p:nvSpPr>
          <p:cNvPr id="42" name="Rectangle 41">
            <a:extLst>
              <a:ext uri="{FF2B5EF4-FFF2-40B4-BE49-F238E27FC236}">
                <a16:creationId xmlns:a16="http://schemas.microsoft.com/office/drawing/2014/main" id="{B64C0FFA-0756-577C-CF23-38A8E5C9ED44}"/>
              </a:ext>
            </a:extLst>
          </p:cNvPr>
          <p:cNvSpPr/>
          <p:nvPr/>
        </p:nvSpPr>
        <p:spPr>
          <a:xfrm>
            <a:off x="257673" y="3887064"/>
            <a:ext cx="6255669" cy="1510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8DA047D-0691-1566-BAB4-E90B98F93A2D}"/>
              </a:ext>
            </a:extLst>
          </p:cNvPr>
          <p:cNvSpPr/>
          <p:nvPr/>
        </p:nvSpPr>
        <p:spPr>
          <a:xfrm>
            <a:off x="2814956" y="3266346"/>
            <a:ext cx="1836069" cy="84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9377582-C123-C8E6-D3A2-B315F71E7F5A}"/>
              </a:ext>
            </a:extLst>
          </p:cNvPr>
          <p:cNvSpPr/>
          <p:nvPr/>
        </p:nvSpPr>
        <p:spPr>
          <a:xfrm>
            <a:off x="1181687" y="3507887"/>
            <a:ext cx="1578582" cy="399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F9EBF6C-268B-6A04-7BE2-8D734CC44DE7}"/>
              </a:ext>
            </a:extLst>
          </p:cNvPr>
          <p:cNvSpPr/>
          <p:nvPr/>
        </p:nvSpPr>
        <p:spPr>
          <a:xfrm>
            <a:off x="710690" y="3821702"/>
            <a:ext cx="399363" cy="399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0CDD806-ABA0-260F-5792-FA4AEA70B4B1}"/>
              </a:ext>
            </a:extLst>
          </p:cNvPr>
          <p:cNvSpPr/>
          <p:nvPr/>
        </p:nvSpPr>
        <p:spPr>
          <a:xfrm>
            <a:off x="4863795" y="3422338"/>
            <a:ext cx="399363" cy="484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B810AF9-22AA-9CFC-FB72-C5713AB0A853}"/>
              </a:ext>
            </a:extLst>
          </p:cNvPr>
          <p:cNvSpPr/>
          <p:nvPr/>
        </p:nvSpPr>
        <p:spPr>
          <a:xfrm>
            <a:off x="5635815" y="3690573"/>
            <a:ext cx="399363" cy="399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D481D86-D73D-7885-5A03-0E2243A580CF}"/>
              </a:ext>
            </a:extLst>
          </p:cNvPr>
          <p:cNvSpPr/>
          <p:nvPr/>
        </p:nvSpPr>
        <p:spPr>
          <a:xfrm>
            <a:off x="6797698" y="4205751"/>
            <a:ext cx="5246005" cy="1554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80658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p22">
            <a:extLst>
              <a:ext uri="{FF2B5EF4-FFF2-40B4-BE49-F238E27FC236}">
                <a16:creationId xmlns:a16="http://schemas.microsoft.com/office/drawing/2014/main" id="{B2ECA262-BA0F-DD46-8287-1BB6897F2A85}"/>
              </a:ext>
            </a:extLst>
          </p:cNvPr>
          <p:cNvSpPr txBox="1">
            <a:spLocks/>
          </p:cNvSpPr>
          <p:nvPr/>
        </p:nvSpPr>
        <p:spPr>
          <a:xfrm>
            <a:off x="211600" y="334637"/>
            <a:ext cx="11768800" cy="803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dirty="0"/>
              <a:t>How do we capture population level variation in genome assemblies?</a:t>
            </a:r>
          </a:p>
        </p:txBody>
      </p:sp>
      <p:sp>
        <p:nvSpPr>
          <p:cNvPr id="5" name="Rectangle 4">
            <a:extLst>
              <a:ext uri="{FF2B5EF4-FFF2-40B4-BE49-F238E27FC236}">
                <a16:creationId xmlns:a16="http://schemas.microsoft.com/office/drawing/2014/main" id="{ACEB49C7-2DDF-4050-83DF-FE7BDE813DD8}"/>
              </a:ext>
            </a:extLst>
          </p:cNvPr>
          <p:cNvSpPr/>
          <p:nvPr/>
        </p:nvSpPr>
        <p:spPr>
          <a:xfrm>
            <a:off x="965059" y="3132083"/>
            <a:ext cx="1138901" cy="2123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F810410-ADE8-46F3-A4F2-D89E8EA3A247}"/>
              </a:ext>
            </a:extLst>
          </p:cNvPr>
          <p:cNvSpPr/>
          <p:nvPr/>
        </p:nvSpPr>
        <p:spPr>
          <a:xfrm>
            <a:off x="1373310" y="2728015"/>
            <a:ext cx="1138901" cy="738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F12CEA7-5B41-BB27-8E47-43861F3B1649}"/>
              </a:ext>
            </a:extLst>
          </p:cNvPr>
          <p:cNvGrpSpPr/>
          <p:nvPr/>
        </p:nvGrpSpPr>
        <p:grpSpPr>
          <a:xfrm>
            <a:off x="148297" y="2151816"/>
            <a:ext cx="6259539" cy="3539453"/>
            <a:chOff x="211600" y="2213425"/>
            <a:chExt cx="6259539" cy="3539453"/>
          </a:xfrm>
        </p:grpSpPr>
        <p:graphicFrame>
          <p:nvGraphicFramePr>
            <p:cNvPr id="11" name="Object 10">
              <a:extLst>
                <a:ext uri="{FF2B5EF4-FFF2-40B4-BE49-F238E27FC236}">
                  <a16:creationId xmlns:a16="http://schemas.microsoft.com/office/drawing/2014/main" id="{84A0A494-2516-31DF-BD18-56ED4CFEF823}"/>
                </a:ext>
              </a:extLst>
            </p:cNvPr>
            <p:cNvGraphicFramePr>
              <a:graphicFrameLocks noChangeAspect="1"/>
            </p:cNvGraphicFramePr>
            <p:nvPr/>
          </p:nvGraphicFramePr>
          <p:xfrm>
            <a:off x="428283" y="2348402"/>
            <a:ext cx="6042856" cy="3069818"/>
          </p:xfrm>
          <a:graphic>
            <a:graphicData uri="http://schemas.openxmlformats.org/presentationml/2006/ole">
              <mc:AlternateContent xmlns:mc="http://schemas.openxmlformats.org/markup-compatibility/2006">
                <mc:Choice xmlns:v="urn:schemas-microsoft-com:vml" Requires="v">
                  <p:oleObj name="Bitmap Image" r:id="rId3" imgW="26308080" imgH="13363560" progId="Paint.Picture">
                    <p:embed/>
                  </p:oleObj>
                </mc:Choice>
                <mc:Fallback>
                  <p:oleObj name="Bitmap Image" r:id="rId3" imgW="26308080" imgH="13363560" progId="Paint.Picture">
                    <p:embed/>
                    <p:pic>
                      <p:nvPicPr>
                        <p:cNvPr id="11" name="Object 10">
                          <a:extLst>
                            <a:ext uri="{FF2B5EF4-FFF2-40B4-BE49-F238E27FC236}">
                              <a16:creationId xmlns:a16="http://schemas.microsoft.com/office/drawing/2014/main" id="{84A0A494-2516-31DF-BD18-56ED4CFEF823}"/>
                            </a:ext>
                          </a:extLst>
                        </p:cNvPr>
                        <p:cNvPicPr/>
                        <p:nvPr/>
                      </p:nvPicPr>
                      <p:blipFill>
                        <a:blip r:embed="rId4"/>
                        <a:stretch>
                          <a:fillRect/>
                        </a:stretch>
                      </p:blipFill>
                      <p:spPr>
                        <a:xfrm>
                          <a:off x="428283" y="2348402"/>
                          <a:ext cx="6042856" cy="306981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65A29781-C4C2-3D70-5614-8E368CE5944D}"/>
                </a:ext>
              </a:extLst>
            </p:cNvPr>
            <p:cNvSpPr/>
            <p:nvPr/>
          </p:nvSpPr>
          <p:spPr>
            <a:xfrm>
              <a:off x="228601" y="2213425"/>
              <a:ext cx="399363" cy="399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25FC307-AF2B-17C3-2F95-9DD8CC340EB8}"/>
                </a:ext>
              </a:extLst>
            </p:cNvPr>
            <p:cNvSpPr/>
            <p:nvPr/>
          </p:nvSpPr>
          <p:spPr>
            <a:xfrm>
              <a:off x="211600" y="4483013"/>
              <a:ext cx="399363" cy="399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BA0C6B-B838-9B97-D679-2B5C01BA3DAE}"/>
                </a:ext>
              </a:extLst>
            </p:cNvPr>
            <p:cNvSpPr/>
            <p:nvPr/>
          </p:nvSpPr>
          <p:spPr>
            <a:xfrm>
              <a:off x="5787095" y="5353515"/>
              <a:ext cx="399363" cy="399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19973A3F-34F7-F23D-1417-0339DA752C67}"/>
              </a:ext>
            </a:extLst>
          </p:cNvPr>
          <p:cNvSpPr txBox="1"/>
          <p:nvPr/>
        </p:nvSpPr>
        <p:spPr>
          <a:xfrm>
            <a:off x="6816087" y="2286793"/>
            <a:ext cx="5375913"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Genome assemblies are from single individuals</a:t>
            </a:r>
          </a:p>
          <a:p>
            <a:pPr marL="285750" indent="-285750">
              <a:buFont typeface="Arial" panose="020B0604020202020204" pitchFamily="34" charset="0"/>
              <a:buChar char="•"/>
            </a:pPr>
            <a:r>
              <a:rPr lang="en-US" sz="2400" dirty="0"/>
              <a:t>Loops in graph represent repeat regions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Pan-genomes are assemblies from multiple individuals</a:t>
            </a:r>
          </a:p>
          <a:p>
            <a:pPr marL="285750" indent="-285750">
              <a:buFont typeface="Arial" panose="020B0604020202020204" pitchFamily="34" charset="0"/>
              <a:buChar char="•"/>
            </a:pPr>
            <a:r>
              <a:rPr lang="en-US" sz="2400" dirty="0"/>
              <a:t>Loops in graph represent population level variation</a:t>
            </a:r>
          </a:p>
        </p:txBody>
      </p:sp>
      <p:sp>
        <p:nvSpPr>
          <p:cNvPr id="18" name="TextBox 17">
            <a:extLst>
              <a:ext uri="{FF2B5EF4-FFF2-40B4-BE49-F238E27FC236}">
                <a16:creationId xmlns:a16="http://schemas.microsoft.com/office/drawing/2014/main" id="{0AD32553-2F1A-02E5-944C-0327CCDEB894}"/>
              </a:ext>
            </a:extLst>
          </p:cNvPr>
          <p:cNvSpPr txBox="1"/>
          <p:nvPr/>
        </p:nvSpPr>
        <p:spPr>
          <a:xfrm>
            <a:off x="165298" y="5499069"/>
            <a:ext cx="5368413" cy="261610"/>
          </a:xfrm>
          <a:prstGeom prst="rect">
            <a:avLst/>
          </a:prstGeom>
          <a:noFill/>
        </p:spPr>
        <p:txBody>
          <a:bodyPr wrap="square" rtlCol="0">
            <a:spAutoFit/>
          </a:bodyPr>
          <a:lstStyle/>
          <a:p>
            <a:r>
              <a:rPr lang="en-US" sz="1100" i="1" dirty="0">
                <a:solidFill>
                  <a:schemeClr val="bg1">
                    <a:lumMod val="65000"/>
                  </a:schemeClr>
                </a:solidFill>
              </a:rPr>
              <a:t>Source: </a:t>
            </a:r>
            <a:r>
              <a:rPr lang="en-US" sz="1100" i="1" dirty="0" err="1">
                <a:solidFill>
                  <a:schemeClr val="bg1">
                    <a:lumMod val="65000"/>
                  </a:schemeClr>
                </a:solidFill>
              </a:rPr>
              <a:t>Eizenga</a:t>
            </a:r>
            <a:r>
              <a:rPr lang="en-US" sz="1100" i="1" dirty="0">
                <a:solidFill>
                  <a:schemeClr val="bg1">
                    <a:lumMod val="65000"/>
                  </a:schemeClr>
                </a:solidFill>
              </a:rPr>
              <a:t> et al. 2020, Annual Review of Genomics and Human Genetics </a:t>
            </a:r>
            <a:endParaRPr lang="en-US" i="1" dirty="0">
              <a:solidFill>
                <a:schemeClr val="bg1">
                  <a:lumMod val="65000"/>
                </a:schemeClr>
              </a:solidFill>
            </a:endParaRPr>
          </a:p>
        </p:txBody>
      </p:sp>
    </p:spTree>
    <p:extLst>
      <p:ext uri="{BB962C8B-B14F-4D97-AF65-F5344CB8AC3E}">
        <p14:creationId xmlns:p14="http://schemas.microsoft.com/office/powerpoint/2010/main" val="15564184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DA126F-1F89-D14A-8E32-019B898AB52A}"/>
              </a:ext>
            </a:extLst>
          </p:cNvPr>
          <p:cNvSpPr txBox="1"/>
          <p:nvPr/>
        </p:nvSpPr>
        <p:spPr>
          <a:xfrm>
            <a:off x="229478" y="22550"/>
            <a:ext cx="10388165" cy="584775"/>
          </a:xfrm>
          <a:prstGeom prst="rect">
            <a:avLst/>
          </a:prstGeom>
          <a:noFill/>
        </p:spPr>
        <p:txBody>
          <a:bodyPr wrap="none" rtlCol="0">
            <a:spAutoFit/>
          </a:bodyPr>
          <a:lstStyle/>
          <a:p>
            <a:r>
              <a:rPr lang="en-US" sz="3200" b="1" dirty="0">
                <a:latin typeface="+mj-lt"/>
              </a:rPr>
              <a:t>Genomic stability of 400-kb hox1a region in Western Scrub Jays</a:t>
            </a:r>
          </a:p>
        </p:txBody>
      </p:sp>
      <p:pic>
        <p:nvPicPr>
          <p:cNvPr id="16" name="Picture 15" descr="Background pattern&#10;&#10;Description automatically generated">
            <a:extLst>
              <a:ext uri="{FF2B5EF4-FFF2-40B4-BE49-F238E27FC236}">
                <a16:creationId xmlns:a16="http://schemas.microsoft.com/office/drawing/2014/main" id="{72CC6B2C-3665-E34D-9A5B-6CD4521999B1}"/>
              </a:ext>
            </a:extLst>
          </p:cNvPr>
          <p:cNvPicPr>
            <a:picLocks noChangeAspect="1"/>
          </p:cNvPicPr>
          <p:nvPr/>
        </p:nvPicPr>
        <p:blipFill>
          <a:blip r:embed="rId3"/>
          <a:stretch>
            <a:fillRect/>
          </a:stretch>
        </p:blipFill>
        <p:spPr>
          <a:xfrm>
            <a:off x="33298" y="666817"/>
            <a:ext cx="12168728" cy="1846052"/>
          </a:xfrm>
          <a:prstGeom prst="rect">
            <a:avLst/>
          </a:prstGeom>
        </p:spPr>
      </p:pic>
      <p:grpSp>
        <p:nvGrpSpPr>
          <p:cNvPr id="43" name="Group 42">
            <a:extLst>
              <a:ext uri="{FF2B5EF4-FFF2-40B4-BE49-F238E27FC236}">
                <a16:creationId xmlns:a16="http://schemas.microsoft.com/office/drawing/2014/main" id="{73E43B29-F3D1-304F-9CBA-BE150C8151A7}"/>
              </a:ext>
            </a:extLst>
          </p:cNvPr>
          <p:cNvGrpSpPr/>
          <p:nvPr/>
        </p:nvGrpSpPr>
        <p:grpSpPr>
          <a:xfrm>
            <a:off x="8492846" y="2373768"/>
            <a:ext cx="3431797" cy="4271721"/>
            <a:chOff x="8492846" y="2373768"/>
            <a:chExt cx="3431797" cy="4271721"/>
          </a:xfrm>
        </p:grpSpPr>
        <p:grpSp>
          <p:nvGrpSpPr>
            <p:cNvPr id="38" name="Group 37">
              <a:extLst>
                <a:ext uri="{FF2B5EF4-FFF2-40B4-BE49-F238E27FC236}">
                  <a16:creationId xmlns:a16="http://schemas.microsoft.com/office/drawing/2014/main" id="{0315ACA8-167C-2F4B-ACA1-89442799D2A2}"/>
                </a:ext>
              </a:extLst>
            </p:cNvPr>
            <p:cNvGrpSpPr/>
            <p:nvPr/>
          </p:nvGrpSpPr>
          <p:grpSpPr>
            <a:xfrm>
              <a:off x="8492846" y="2373768"/>
              <a:ext cx="3431797" cy="3905154"/>
              <a:chOff x="8449157" y="2402024"/>
              <a:chExt cx="3118601" cy="3606029"/>
            </a:xfrm>
          </p:grpSpPr>
          <p:pic>
            <p:nvPicPr>
              <p:cNvPr id="27" name="Picture 26" descr="A picture containing chart&#10;&#10;Description automatically generated">
                <a:extLst>
                  <a:ext uri="{FF2B5EF4-FFF2-40B4-BE49-F238E27FC236}">
                    <a16:creationId xmlns:a16="http://schemas.microsoft.com/office/drawing/2014/main" id="{EC5394C0-2820-F249-8974-6602BCD84A7E}"/>
                  </a:ext>
                </a:extLst>
              </p:cNvPr>
              <p:cNvPicPr>
                <a:picLocks noChangeAspect="1"/>
              </p:cNvPicPr>
              <p:nvPr/>
            </p:nvPicPr>
            <p:blipFill>
              <a:blip r:embed="rId4"/>
              <a:stretch>
                <a:fillRect/>
              </a:stretch>
            </p:blipFill>
            <p:spPr>
              <a:xfrm>
                <a:off x="8449157" y="3177324"/>
                <a:ext cx="2993672" cy="2830729"/>
              </a:xfrm>
              <a:prstGeom prst="rect">
                <a:avLst/>
              </a:prstGeom>
              <a:ln w="28575">
                <a:solidFill>
                  <a:schemeClr val="accent1"/>
                </a:solidFill>
              </a:ln>
            </p:spPr>
          </p:pic>
          <p:cxnSp>
            <p:nvCxnSpPr>
              <p:cNvPr id="35" name="Straight Connector 34">
                <a:extLst>
                  <a:ext uri="{FF2B5EF4-FFF2-40B4-BE49-F238E27FC236}">
                    <a16:creationId xmlns:a16="http://schemas.microsoft.com/office/drawing/2014/main" id="{B8074D3B-DB4E-DC44-8636-57D99375FBD3}"/>
                  </a:ext>
                </a:extLst>
              </p:cNvPr>
              <p:cNvCxnSpPr/>
              <p:nvPr/>
            </p:nvCxnSpPr>
            <p:spPr>
              <a:xfrm flipH="1">
                <a:off x="8449157" y="2402024"/>
                <a:ext cx="3066770" cy="75705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D38E255-6659-3442-AAE0-E67651E3D8E7}"/>
                  </a:ext>
                </a:extLst>
              </p:cNvPr>
              <p:cNvCxnSpPr>
                <a:cxnSpLocks/>
              </p:cNvCxnSpPr>
              <p:nvPr/>
            </p:nvCxnSpPr>
            <p:spPr>
              <a:xfrm flipH="1">
                <a:off x="11435014" y="2454965"/>
                <a:ext cx="132744" cy="72806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3A8712E6-327D-7B45-8AFB-5F64CF3AF40B}"/>
                </a:ext>
              </a:extLst>
            </p:cNvPr>
            <p:cNvSpPr txBox="1"/>
            <p:nvPr/>
          </p:nvSpPr>
          <p:spPr>
            <a:xfrm>
              <a:off x="8965470" y="6276157"/>
              <a:ext cx="2672526" cy="369332"/>
            </a:xfrm>
            <a:prstGeom prst="rect">
              <a:avLst/>
            </a:prstGeom>
            <a:noFill/>
          </p:spPr>
          <p:txBody>
            <a:bodyPr wrap="none" rtlCol="0">
              <a:spAutoFit/>
            </a:bodyPr>
            <a:lstStyle/>
            <a:p>
              <a:r>
                <a:rPr lang="en-US" dirty="0">
                  <a:latin typeface="Helvetica" pitchFamily="2" charset="0"/>
                </a:rPr>
                <a:t>2.5 kb polymorphic indel</a:t>
              </a:r>
            </a:p>
          </p:txBody>
        </p:sp>
      </p:grpSp>
      <p:grpSp>
        <p:nvGrpSpPr>
          <p:cNvPr id="47" name="Group 46">
            <a:extLst>
              <a:ext uri="{FF2B5EF4-FFF2-40B4-BE49-F238E27FC236}">
                <a16:creationId xmlns:a16="http://schemas.microsoft.com/office/drawing/2014/main" id="{EE811A5E-6143-9846-90D3-08EFFA0E6D75}"/>
              </a:ext>
            </a:extLst>
          </p:cNvPr>
          <p:cNvGrpSpPr/>
          <p:nvPr/>
        </p:nvGrpSpPr>
        <p:grpSpPr>
          <a:xfrm>
            <a:off x="218736" y="2431101"/>
            <a:ext cx="6669896" cy="4279945"/>
            <a:chOff x="218736" y="2431101"/>
            <a:chExt cx="6669896" cy="4279945"/>
          </a:xfrm>
        </p:grpSpPr>
        <p:grpSp>
          <p:nvGrpSpPr>
            <p:cNvPr id="40" name="Group 39">
              <a:extLst>
                <a:ext uri="{FF2B5EF4-FFF2-40B4-BE49-F238E27FC236}">
                  <a16:creationId xmlns:a16="http://schemas.microsoft.com/office/drawing/2014/main" id="{8CF5E95E-1E48-DD4E-896C-ABDB8DF25200}"/>
                </a:ext>
              </a:extLst>
            </p:cNvPr>
            <p:cNvGrpSpPr/>
            <p:nvPr/>
          </p:nvGrpSpPr>
          <p:grpSpPr>
            <a:xfrm>
              <a:off x="3287707" y="2431101"/>
              <a:ext cx="3600925" cy="4279945"/>
              <a:chOff x="3287707" y="2431101"/>
              <a:chExt cx="3600925" cy="4279945"/>
            </a:xfrm>
          </p:grpSpPr>
          <p:sp>
            <p:nvSpPr>
              <p:cNvPr id="26" name="TextBox 25">
                <a:extLst>
                  <a:ext uri="{FF2B5EF4-FFF2-40B4-BE49-F238E27FC236}">
                    <a16:creationId xmlns:a16="http://schemas.microsoft.com/office/drawing/2014/main" id="{B5F83245-5EB6-0743-804C-95EBB0D6A2E2}"/>
                  </a:ext>
                </a:extLst>
              </p:cNvPr>
              <p:cNvSpPr txBox="1"/>
              <p:nvPr/>
            </p:nvSpPr>
            <p:spPr>
              <a:xfrm>
                <a:off x="3545876" y="6341714"/>
                <a:ext cx="2672526" cy="369332"/>
              </a:xfrm>
              <a:prstGeom prst="rect">
                <a:avLst/>
              </a:prstGeom>
              <a:noFill/>
            </p:spPr>
            <p:txBody>
              <a:bodyPr wrap="none" rtlCol="0">
                <a:spAutoFit/>
              </a:bodyPr>
              <a:lstStyle/>
              <a:p>
                <a:r>
                  <a:rPr lang="en-US" dirty="0">
                    <a:latin typeface="Helvetica" pitchFamily="2" charset="0"/>
                  </a:rPr>
                  <a:t>7.5 kb polymorphic indel</a:t>
                </a:r>
              </a:p>
            </p:txBody>
          </p:sp>
          <p:grpSp>
            <p:nvGrpSpPr>
              <p:cNvPr id="39" name="Group 38">
                <a:extLst>
                  <a:ext uri="{FF2B5EF4-FFF2-40B4-BE49-F238E27FC236}">
                    <a16:creationId xmlns:a16="http://schemas.microsoft.com/office/drawing/2014/main" id="{5EFA9A98-B5ED-6C4A-9C8F-4A522EF2D184}"/>
                  </a:ext>
                </a:extLst>
              </p:cNvPr>
              <p:cNvGrpSpPr/>
              <p:nvPr/>
            </p:nvGrpSpPr>
            <p:grpSpPr>
              <a:xfrm>
                <a:off x="3287707" y="2431101"/>
                <a:ext cx="3600925" cy="3828061"/>
                <a:chOff x="3073259" y="2558434"/>
                <a:chExt cx="3600925" cy="3828061"/>
              </a:xfrm>
            </p:grpSpPr>
            <p:pic>
              <p:nvPicPr>
                <p:cNvPr id="19" name="Picture 18" descr="Diagram&#10;&#10;Description automatically generated">
                  <a:extLst>
                    <a:ext uri="{FF2B5EF4-FFF2-40B4-BE49-F238E27FC236}">
                      <a16:creationId xmlns:a16="http://schemas.microsoft.com/office/drawing/2014/main" id="{317650C6-5A03-D648-B719-7A2F1A56EA8A}"/>
                    </a:ext>
                  </a:extLst>
                </p:cNvPr>
                <p:cNvPicPr>
                  <a:picLocks noChangeAspect="1"/>
                </p:cNvPicPr>
                <p:nvPr/>
              </p:nvPicPr>
              <p:blipFill>
                <a:blip r:embed="rId5"/>
                <a:stretch>
                  <a:fillRect/>
                </a:stretch>
              </p:blipFill>
              <p:spPr>
                <a:xfrm>
                  <a:off x="3073259" y="3315488"/>
                  <a:ext cx="3247781" cy="3071007"/>
                </a:xfrm>
                <a:prstGeom prst="rect">
                  <a:avLst/>
                </a:prstGeom>
                <a:ln w="28575">
                  <a:solidFill>
                    <a:schemeClr val="accent1"/>
                  </a:solidFill>
                </a:ln>
              </p:spPr>
            </p:pic>
            <p:cxnSp>
              <p:nvCxnSpPr>
                <p:cNvPr id="29" name="Straight Connector 28">
                  <a:extLst>
                    <a:ext uri="{FF2B5EF4-FFF2-40B4-BE49-F238E27FC236}">
                      <a16:creationId xmlns:a16="http://schemas.microsoft.com/office/drawing/2014/main" id="{FE740D1E-6AEE-494F-822A-C118B619EDB3}"/>
                    </a:ext>
                  </a:extLst>
                </p:cNvPr>
                <p:cNvCxnSpPr/>
                <p:nvPr/>
              </p:nvCxnSpPr>
              <p:spPr>
                <a:xfrm flipV="1">
                  <a:off x="3073259" y="2575252"/>
                  <a:ext cx="3397725" cy="7402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E31A982-ADEB-8846-9507-630234A32C20}"/>
                    </a:ext>
                  </a:extLst>
                </p:cNvPr>
                <p:cNvCxnSpPr>
                  <a:cxnSpLocks/>
                </p:cNvCxnSpPr>
                <p:nvPr/>
              </p:nvCxnSpPr>
              <p:spPr>
                <a:xfrm flipV="1">
                  <a:off x="6321040" y="2558434"/>
                  <a:ext cx="353144" cy="757054"/>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44" name="TextBox 43">
              <a:extLst>
                <a:ext uri="{FF2B5EF4-FFF2-40B4-BE49-F238E27FC236}">
                  <a16:creationId xmlns:a16="http://schemas.microsoft.com/office/drawing/2014/main" id="{84CC150F-A2BA-344F-BBFA-29228C2FED8C}"/>
                </a:ext>
              </a:extLst>
            </p:cNvPr>
            <p:cNvSpPr txBox="1"/>
            <p:nvPr/>
          </p:nvSpPr>
          <p:spPr>
            <a:xfrm>
              <a:off x="218736" y="4624878"/>
              <a:ext cx="2779927" cy="830997"/>
            </a:xfrm>
            <a:prstGeom prst="rect">
              <a:avLst/>
            </a:prstGeom>
            <a:noFill/>
          </p:spPr>
          <p:txBody>
            <a:bodyPr wrap="none" rtlCol="0">
              <a:spAutoFit/>
            </a:bodyPr>
            <a:lstStyle/>
            <a:p>
              <a:pPr algn="ctr"/>
              <a:r>
                <a:rPr lang="en-US" sz="1600" dirty="0">
                  <a:latin typeface="Helvetica" pitchFamily="2" charset="0"/>
                </a:rPr>
                <a:t>Pangenome graphs</a:t>
              </a:r>
            </a:p>
            <a:p>
              <a:pPr algn="ctr"/>
              <a:r>
                <a:rPr lang="en-US" sz="1600" dirty="0">
                  <a:latin typeface="Helvetica" pitchFamily="2" charset="0"/>
                </a:rPr>
                <a:t>generated with </a:t>
              </a:r>
              <a:r>
                <a:rPr lang="en-US" sz="1600" dirty="0" err="1">
                  <a:latin typeface="Helvetica" pitchFamily="2" charset="0"/>
                </a:rPr>
                <a:t>odgi</a:t>
              </a:r>
              <a:endParaRPr lang="en-US" sz="1600" dirty="0">
                <a:latin typeface="Helvetica" pitchFamily="2" charset="0"/>
              </a:endParaRPr>
            </a:p>
            <a:p>
              <a:pPr algn="ctr"/>
              <a:r>
                <a:rPr lang="en-US" sz="1600" dirty="0">
                  <a:latin typeface="Helvetica" pitchFamily="2" charset="0"/>
                </a:rPr>
                <a:t>and visualized with Bandage</a:t>
              </a:r>
            </a:p>
          </p:txBody>
        </p:sp>
      </p:grpSp>
      <p:sp>
        <p:nvSpPr>
          <p:cNvPr id="46" name="TextBox 45">
            <a:extLst>
              <a:ext uri="{FF2B5EF4-FFF2-40B4-BE49-F238E27FC236}">
                <a16:creationId xmlns:a16="http://schemas.microsoft.com/office/drawing/2014/main" id="{3E9C50EB-9AB7-D94B-BAA0-F2248F290CBA}"/>
              </a:ext>
            </a:extLst>
          </p:cNvPr>
          <p:cNvSpPr txBox="1"/>
          <p:nvPr/>
        </p:nvSpPr>
        <p:spPr>
          <a:xfrm>
            <a:off x="116946" y="5926215"/>
            <a:ext cx="3345073" cy="830997"/>
          </a:xfrm>
          <a:prstGeom prst="rect">
            <a:avLst/>
          </a:prstGeom>
          <a:noFill/>
        </p:spPr>
        <p:txBody>
          <a:bodyPr wrap="square">
            <a:spAutoFit/>
          </a:bodyPr>
          <a:lstStyle/>
          <a:p>
            <a:r>
              <a:rPr lang="en-US" sz="1200" dirty="0">
                <a:latin typeface="Helvetica" pitchFamily="2" charset="0"/>
              </a:rPr>
              <a:t>Slide from Scott Edwards</a:t>
            </a:r>
          </a:p>
          <a:p>
            <a:r>
              <a:rPr lang="en-US" sz="1200" dirty="0" err="1">
                <a:latin typeface="Helvetica" pitchFamily="2" charset="0"/>
              </a:rPr>
              <a:t>Guarracino</a:t>
            </a:r>
            <a:r>
              <a:rPr lang="en-US" sz="1200" dirty="0">
                <a:latin typeface="Helvetica" pitchFamily="2" charset="0"/>
              </a:rPr>
              <a:t> et al. 2021. </a:t>
            </a:r>
            <a:r>
              <a:rPr lang="en-US" sz="1200" i="1" dirty="0">
                <a:latin typeface="Helvetica" pitchFamily="2" charset="0"/>
              </a:rPr>
              <a:t>Bioinformatics</a:t>
            </a:r>
            <a:r>
              <a:rPr lang="en-US" sz="1200" dirty="0">
                <a:latin typeface="Helvetica" pitchFamily="2" charset="0"/>
              </a:rPr>
              <a:t>, in press.</a:t>
            </a:r>
          </a:p>
          <a:p>
            <a:r>
              <a:rPr lang="en-US" sz="1200" dirty="0">
                <a:latin typeface="Helvetica" pitchFamily="2" charset="0"/>
              </a:rPr>
              <a:t>Wick et al. 2015. </a:t>
            </a:r>
            <a:r>
              <a:rPr lang="en-US" sz="1200" i="1" dirty="0">
                <a:latin typeface="Helvetica" pitchFamily="2" charset="0"/>
              </a:rPr>
              <a:t>Bioinformatics</a:t>
            </a:r>
            <a:r>
              <a:rPr lang="en-US" sz="1200" dirty="0">
                <a:latin typeface="Helvetica" pitchFamily="2" charset="0"/>
              </a:rPr>
              <a:t> 31:3350.</a:t>
            </a:r>
          </a:p>
        </p:txBody>
      </p:sp>
      <p:pic>
        <p:nvPicPr>
          <p:cNvPr id="1026" name="Picture 2">
            <a:extLst>
              <a:ext uri="{FF2B5EF4-FFF2-40B4-BE49-F238E27FC236}">
                <a16:creationId xmlns:a16="http://schemas.microsoft.com/office/drawing/2014/main" id="{975317C9-A460-9CB9-3770-0DB5DF90F1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03" y="2627767"/>
            <a:ext cx="2290160" cy="1683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54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p22">
            <a:extLst>
              <a:ext uri="{FF2B5EF4-FFF2-40B4-BE49-F238E27FC236}">
                <a16:creationId xmlns:a16="http://schemas.microsoft.com/office/drawing/2014/main" id="{B2ECA262-BA0F-DD46-8287-1BB6897F2A85}"/>
              </a:ext>
            </a:extLst>
          </p:cNvPr>
          <p:cNvSpPr txBox="1">
            <a:spLocks/>
          </p:cNvSpPr>
          <p:nvPr/>
        </p:nvSpPr>
        <p:spPr>
          <a:xfrm>
            <a:off x="211600" y="334637"/>
            <a:ext cx="11768800" cy="803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dirty="0"/>
              <a:t>Telomere-to-telomere assemblies</a:t>
            </a:r>
          </a:p>
        </p:txBody>
      </p:sp>
      <p:sp>
        <p:nvSpPr>
          <p:cNvPr id="5" name="Rectangle 4">
            <a:extLst>
              <a:ext uri="{FF2B5EF4-FFF2-40B4-BE49-F238E27FC236}">
                <a16:creationId xmlns:a16="http://schemas.microsoft.com/office/drawing/2014/main" id="{ACEB49C7-2DDF-4050-83DF-FE7BDE813DD8}"/>
              </a:ext>
            </a:extLst>
          </p:cNvPr>
          <p:cNvSpPr/>
          <p:nvPr/>
        </p:nvSpPr>
        <p:spPr>
          <a:xfrm>
            <a:off x="965059" y="3132083"/>
            <a:ext cx="1138901" cy="2123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F810410-ADE8-46F3-A4F2-D89E8EA3A247}"/>
              </a:ext>
            </a:extLst>
          </p:cNvPr>
          <p:cNvSpPr/>
          <p:nvPr/>
        </p:nvSpPr>
        <p:spPr>
          <a:xfrm>
            <a:off x="1373310" y="2728015"/>
            <a:ext cx="1138901" cy="738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9973A3F-34F7-F23D-1417-0339DA752C67}"/>
              </a:ext>
            </a:extLst>
          </p:cNvPr>
          <p:cNvSpPr txBox="1"/>
          <p:nvPr/>
        </p:nvSpPr>
        <p:spPr>
          <a:xfrm>
            <a:off x="6816087" y="2082813"/>
            <a:ext cx="5375913"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Initial genome assemblies are full of gaps (repeat regions)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Improved scaffolding and long reads allow these gaps to be resolved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Allows for study of whole genome, but requires much more sequencing</a:t>
            </a:r>
          </a:p>
        </p:txBody>
      </p:sp>
      <p:pic>
        <p:nvPicPr>
          <p:cNvPr id="4" name="Picture 3" descr="Diagram, timeline&#10;&#10;Description automatically generated">
            <a:extLst>
              <a:ext uri="{FF2B5EF4-FFF2-40B4-BE49-F238E27FC236}">
                <a16:creationId xmlns:a16="http://schemas.microsoft.com/office/drawing/2014/main" id="{0D2EEAC3-302B-30F5-0C85-082E486DE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08" y="2191263"/>
            <a:ext cx="5715000" cy="2714625"/>
          </a:xfrm>
          <a:prstGeom prst="rect">
            <a:avLst/>
          </a:prstGeom>
        </p:spPr>
      </p:pic>
      <p:sp>
        <p:nvSpPr>
          <p:cNvPr id="6" name="TextBox 5">
            <a:extLst>
              <a:ext uri="{FF2B5EF4-FFF2-40B4-BE49-F238E27FC236}">
                <a16:creationId xmlns:a16="http://schemas.microsoft.com/office/drawing/2014/main" id="{7A8C6B0A-456E-7068-81C5-1F6237626F79}"/>
              </a:ext>
            </a:extLst>
          </p:cNvPr>
          <p:cNvSpPr txBox="1"/>
          <p:nvPr/>
        </p:nvSpPr>
        <p:spPr>
          <a:xfrm>
            <a:off x="313009" y="5048346"/>
            <a:ext cx="5368413" cy="261610"/>
          </a:xfrm>
          <a:prstGeom prst="rect">
            <a:avLst/>
          </a:prstGeom>
          <a:noFill/>
        </p:spPr>
        <p:txBody>
          <a:bodyPr wrap="square" rtlCol="0">
            <a:spAutoFit/>
          </a:bodyPr>
          <a:lstStyle/>
          <a:p>
            <a:r>
              <a:rPr lang="en-US" sz="1100" i="1" dirty="0">
                <a:solidFill>
                  <a:schemeClr val="bg1">
                    <a:lumMod val="65000"/>
                  </a:schemeClr>
                </a:solidFill>
              </a:rPr>
              <a:t>Source: </a:t>
            </a:r>
            <a:r>
              <a:rPr lang="en-US" sz="1100" i="1" dirty="0" err="1">
                <a:solidFill>
                  <a:schemeClr val="bg1">
                    <a:lumMod val="65000"/>
                  </a:schemeClr>
                </a:solidFill>
              </a:rPr>
              <a:t>Miga</a:t>
            </a:r>
            <a:r>
              <a:rPr lang="en-US" sz="1100" i="1" dirty="0">
                <a:solidFill>
                  <a:schemeClr val="bg1">
                    <a:lumMod val="65000"/>
                  </a:schemeClr>
                </a:solidFill>
              </a:rPr>
              <a:t> 2021, Nature</a:t>
            </a:r>
          </a:p>
        </p:txBody>
      </p:sp>
    </p:spTree>
    <p:extLst>
      <p:ext uri="{BB962C8B-B14F-4D97-AF65-F5344CB8AC3E}">
        <p14:creationId xmlns:p14="http://schemas.microsoft.com/office/powerpoint/2010/main" val="27590905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57A6E-75C8-F16C-FE2C-B50D25EC91FB}"/>
              </a:ext>
            </a:extLst>
          </p:cNvPr>
          <p:cNvSpPr>
            <a:spLocks noGrp="1"/>
          </p:cNvSpPr>
          <p:nvPr>
            <p:ph type="title"/>
          </p:nvPr>
        </p:nvSpPr>
        <p:spPr/>
        <p:txBody>
          <a:bodyPr/>
          <a:lstStyle/>
          <a:p>
            <a:r>
              <a:rPr lang="en-US" dirty="0"/>
              <a:t>How can we evaluate the quality of an assembly?</a:t>
            </a:r>
          </a:p>
        </p:txBody>
      </p:sp>
      <p:sp>
        <p:nvSpPr>
          <p:cNvPr id="3" name="TextBox 2">
            <a:extLst>
              <a:ext uri="{FF2B5EF4-FFF2-40B4-BE49-F238E27FC236}">
                <a16:creationId xmlns:a16="http://schemas.microsoft.com/office/drawing/2014/main" id="{A127C22B-D028-EE98-5FC1-28EDF640D66E}"/>
              </a:ext>
            </a:extLst>
          </p:cNvPr>
          <p:cNvSpPr txBox="1"/>
          <p:nvPr/>
        </p:nvSpPr>
        <p:spPr>
          <a:xfrm>
            <a:off x="504497" y="1119352"/>
            <a:ext cx="9884979" cy="3046988"/>
          </a:xfrm>
          <a:prstGeom prst="rect">
            <a:avLst/>
          </a:prstGeom>
          <a:noFill/>
        </p:spPr>
        <p:txBody>
          <a:bodyPr wrap="square" rtlCol="0">
            <a:spAutoFit/>
          </a:bodyPr>
          <a:lstStyle/>
          <a:p>
            <a:pPr marL="342900" indent="-342900">
              <a:buAutoNum type="arabicPeriod"/>
            </a:pPr>
            <a:r>
              <a:rPr lang="en-US" sz="2400" dirty="0"/>
              <a:t>Assembly statistics (N &amp; L stats), length, GC content, etc. (</a:t>
            </a:r>
            <a:r>
              <a:rPr lang="en-US" sz="2400" dirty="0" err="1"/>
              <a:t>Assemblathon</a:t>
            </a:r>
            <a:r>
              <a:rPr lang="en-US" sz="2400" dirty="0"/>
              <a:t>, BUSCO)</a:t>
            </a:r>
          </a:p>
          <a:p>
            <a:pPr marL="342900" indent="-342900">
              <a:buAutoNum type="arabicPeriod"/>
            </a:pPr>
            <a:endParaRPr lang="en-US" sz="2400" dirty="0"/>
          </a:p>
          <a:p>
            <a:pPr marL="342900" indent="-342900">
              <a:buAutoNum type="arabicPeriod"/>
            </a:pPr>
            <a:r>
              <a:rPr lang="en-US" sz="2400" dirty="0"/>
              <a:t>Error calculations (</a:t>
            </a:r>
            <a:r>
              <a:rPr lang="en-US" sz="2400" dirty="0" err="1"/>
              <a:t>Merqury</a:t>
            </a:r>
            <a:r>
              <a:rPr lang="en-US" sz="2400" dirty="0"/>
              <a:t>, Referee)</a:t>
            </a:r>
          </a:p>
          <a:p>
            <a:pPr marL="342900" indent="-342900">
              <a:buAutoNum type="arabicPeriod"/>
            </a:pPr>
            <a:endParaRPr lang="en-US" sz="2400" dirty="0"/>
          </a:p>
          <a:p>
            <a:pPr marL="342900" indent="-342900">
              <a:buAutoNum type="arabicPeriod"/>
            </a:pPr>
            <a:r>
              <a:rPr lang="en-US" sz="2400" dirty="0"/>
              <a:t>Contamination screening (NCBI, </a:t>
            </a:r>
            <a:r>
              <a:rPr lang="en-US" sz="2400" dirty="0" err="1"/>
              <a:t>blobtools</a:t>
            </a:r>
            <a:r>
              <a:rPr lang="en-US" sz="2400" dirty="0"/>
              <a:t>)</a:t>
            </a:r>
          </a:p>
          <a:p>
            <a:pPr marL="342900" indent="-342900">
              <a:buAutoNum type="arabicPeriod"/>
            </a:pPr>
            <a:endParaRPr lang="en-US" sz="2400" dirty="0"/>
          </a:p>
          <a:p>
            <a:pPr marL="342900" indent="-342900">
              <a:buAutoNum type="arabicPeriod"/>
            </a:pPr>
            <a:r>
              <a:rPr lang="en-US" sz="2400" dirty="0"/>
              <a:t>Branch Universal Single Copy Orthologs (BUSCO) or </a:t>
            </a:r>
            <a:r>
              <a:rPr lang="en-US" sz="2400" dirty="0" err="1"/>
              <a:t>compleasm</a:t>
            </a:r>
            <a:endParaRPr lang="en-US" sz="2400" dirty="0"/>
          </a:p>
        </p:txBody>
      </p:sp>
      <p:pic>
        <p:nvPicPr>
          <p:cNvPr id="4" name="Picture 3">
            <a:extLst>
              <a:ext uri="{FF2B5EF4-FFF2-40B4-BE49-F238E27FC236}">
                <a16:creationId xmlns:a16="http://schemas.microsoft.com/office/drawing/2014/main" id="{744997D2-67E7-DDF7-FE81-617B6EA6FE7C}"/>
              </a:ext>
            </a:extLst>
          </p:cNvPr>
          <p:cNvPicPr>
            <a:picLocks noChangeAspect="1"/>
          </p:cNvPicPr>
          <p:nvPr/>
        </p:nvPicPr>
        <p:blipFill>
          <a:blip r:embed="rId2"/>
          <a:stretch>
            <a:fillRect/>
          </a:stretch>
        </p:blipFill>
        <p:spPr>
          <a:xfrm>
            <a:off x="650446" y="4430548"/>
            <a:ext cx="5308600" cy="1308100"/>
          </a:xfrm>
          <a:prstGeom prst="rect">
            <a:avLst/>
          </a:prstGeom>
        </p:spPr>
      </p:pic>
      <p:sp>
        <p:nvSpPr>
          <p:cNvPr id="5" name="TextBox 4">
            <a:extLst>
              <a:ext uri="{FF2B5EF4-FFF2-40B4-BE49-F238E27FC236}">
                <a16:creationId xmlns:a16="http://schemas.microsoft.com/office/drawing/2014/main" id="{B9C3FF3A-22D5-2BC4-E686-EFDAC6568A60}"/>
              </a:ext>
            </a:extLst>
          </p:cNvPr>
          <p:cNvSpPr txBox="1"/>
          <p:nvPr/>
        </p:nvSpPr>
        <p:spPr>
          <a:xfrm>
            <a:off x="6307402" y="4430548"/>
            <a:ext cx="5234152" cy="1569660"/>
          </a:xfrm>
          <a:prstGeom prst="rect">
            <a:avLst/>
          </a:prstGeom>
          <a:noFill/>
        </p:spPr>
        <p:txBody>
          <a:bodyPr wrap="square" rtlCol="0">
            <a:spAutoFit/>
          </a:bodyPr>
          <a:lstStyle/>
          <a:p>
            <a:r>
              <a:rPr lang="en-US" sz="2400" dirty="0"/>
              <a:t>Also: Number of repeats, number of annotated genes, etc. can give you hints to possible sources of error in your assembly</a:t>
            </a:r>
          </a:p>
        </p:txBody>
      </p:sp>
    </p:spTree>
    <p:extLst>
      <p:ext uri="{BB962C8B-B14F-4D97-AF65-F5344CB8AC3E}">
        <p14:creationId xmlns:p14="http://schemas.microsoft.com/office/powerpoint/2010/main" val="309318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8467C36-83A2-4687-AB55-CB9A1C9306BD}"/>
              </a:ext>
            </a:extLst>
          </p:cNvPr>
          <p:cNvSpPr>
            <a:spLocks noGrp="1"/>
          </p:cNvSpPr>
          <p:nvPr>
            <p:ph type="title"/>
          </p:nvPr>
        </p:nvSpPr>
        <p:spPr>
          <a:xfrm>
            <a:off x="332603" y="356062"/>
            <a:ext cx="11526794" cy="804648"/>
          </a:xfrm>
        </p:spPr>
        <p:txBody>
          <a:bodyPr>
            <a:normAutofit fontScale="90000"/>
          </a:bodyPr>
          <a:lstStyle/>
          <a:p>
            <a:r>
              <a:rPr lang="en-US" dirty="0"/>
              <a:t>Additional steps are needed for us to read the information in DNA</a:t>
            </a:r>
          </a:p>
        </p:txBody>
      </p:sp>
      <p:sp>
        <p:nvSpPr>
          <p:cNvPr id="21" name="TextBox 20">
            <a:extLst>
              <a:ext uri="{FF2B5EF4-FFF2-40B4-BE49-F238E27FC236}">
                <a16:creationId xmlns:a16="http://schemas.microsoft.com/office/drawing/2014/main" id="{5A973EC9-0A35-4F5F-8888-D4D515D30FDE}"/>
              </a:ext>
            </a:extLst>
          </p:cNvPr>
          <p:cNvSpPr txBox="1"/>
          <p:nvPr/>
        </p:nvSpPr>
        <p:spPr>
          <a:xfrm>
            <a:off x="8346684" y="3136612"/>
            <a:ext cx="3937002" cy="584775"/>
          </a:xfrm>
          <a:prstGeom prst="rect">
            <a:avLst/>
          </a:prstGeom>
          <a:noFill/>
        </p:spPr>
        <p:txBody>
          <a:bodyPr wrap="square" rtlCol="0">
            <a:spAutoFit/>
          </a:bodyPr>
          <a:lstStyle/>
          <a:p>
            <a:r>
              <a:rPr lang="en-US" sz="3200" dirty="0"/>
              <a:t>…CGGTACAACTGGCA…</a:t>
            </a:r>
          </a:p>
        </p:txBody>
      </p:sp>
      <p:pic>
        <p:nvPicPr>
          <p:cNvPr id="2" name="Picture 1" descr="A picture containing drawing&#10;&#10;Description automatically generated">
            <a:extLst>
              <a:ext uri="{FF2B5EF4-FFF2-40B4-BE49-F238E27FC236}">
                <a16:creationId xmlns:a16="http://schemas.microsoft.com/office/drawing/2014/main" id="{45A119EA-9C6C-48AB-8E65-D51A9E195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62" y="2028825"/>
            <a:ext cx="1057275" cy="2800350"/>
          </a:xfrm>
          <a:prstGeom prst="rect">
            <a:avLst/>
          </a:prstGeom>
        </p:spPr>
      </p:pic>
      <p:sp>
        <p:nvSpPr>
          <p:cNvPr id="3" name="Rectangle: Rounded Corners 2">
            <a:extLst>
              <a:ext uri="{FF2B5EF4-FFF2-40B4-BE49-F238E27FC236}">
                <a16:creationId xmlns:a16="http://schemas.microsoft.com/office/drawing/2014/main" id="{D499DDBD-1414-4911-9700-EE8A92CB4CA2}"/>
              </a:ext>
            </a:extLst>
          </p:cNvPr>
          <p:cNvSpPr/>
          <p:nvPr/>
        </p:nvSpPr>
        <p:spPr>
          <a:xfrm>
            <a:off x="436879" y="5166964"/>
            <a:ext cx="2118853" cy="665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A73799-2696-44EA-8384-39E8EAC2E533}"/>
              </a:ext>
            </a:extLst>
          </p:cNvPr>
          <p:cNvSpPr/>
          <p:nvPr/>
        </p:nvSpPr>
        <p:spPr>
          <a:xfrm>
            <a:off x="671399" y="5176796"/>
            <a:ext cx="1649812" cy="646331"/>
          </a:xfrm>
          <a:prstGeom prst="rect">
            <a:avLst/>
          </a:prstGeom>
        </p:spPr>
        <p:txBody>
          <a:bodyPr wrap="none">
            <a:spAutoFit/>
          </a:bodyPr>
          <a:lstStyle/>
          <a:p>
            <a:pPr algn="ctr"/>
            <a:r>
              <a:rPr lang="en-US" sz="3600" dirty="0">
                <a:solidFill>
                  <a:schemeClr val="bg1"/>
                </a:solidFill>
              </a:rPr>
              <a:t>Original</a:t>
            </a:r>
            <a:endParaRPr lang="en-US" dirty="0"/>
          </a:p>
        </p:txBody>
      </p:sp>
      <p:cxnSp>
        <p:nvCxnSpPr>
          <p:cNvPr id="7" name="Straight Connector 6">
            <a:extLst>
              <a:ext uri="{FF2B5EF4-FFF2-40B4-BE49-F238E27FC236}">
                <a16:creationId xmlns:a16="http://schemas.microsoft.com/office/drawing/2014/main" id="{A2596028-0876-44D2-A204-A907B5657D60}"/>
              </a:ext>
            </a:extLst>
          </p:cNvPr>
          <p:cNvCxnSpPr>
            <a:cxnSpLocks/>
          </p:cNvCxnSpPr>
          <p:nvPr/>
        </p:nvCxnSpPr>
        <p:spPr>
          <a:xfrm>
            <a:off x="3362960" y="2780009"/>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90951796-5764-490F-AE2B-2ED5746069FA}"/>
              </a:ext>
            </a:extLst>
          </p:cNvPr>
          <p:cNvCxnSpPr>
            <a:cxnSpLocks/>
          </p:cNvCxnSpPr>
          <p:nvPr/>
        </p:nvCxnSpPr>
        <p:spPr>
          <a:xfrm>
            <a:off x="3515360" y="2932409"/>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E75BAFB-995A-43B9-93B3-40CFC917BED6}"/>
              </a:ext>
            </a:extLst>
          </p:cNvPr>
          <p:cNvCxnSpPr>
            <a:cxnSpLocks/>
          </p:cNvCxnSpPr>
          <p:nvPr/>
        </p:nvCxnSpPr>
        <p:spPr>
          <a:xfrm>
            <a:off x="3296920" y="3585476"/>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695617D3-5FB4-442F-BF3E-C5B531C0A880}"/>
              </a:ext>
            </a:extLst>
          </p:cNvPr>
          <p:cNvCxnSpPr>
            <a:cxnSpLocks/>
          </p:cNvCxnSpPr>
          <p:nvPr/>
        </p:nvCxnSpPr>
        <p:spPr>
          <a:xfrm>
            <a:off x="3820160" y="3237209"/>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928E2DFE-5A71-4214-A7FD-EC1121BBF7AB}"/>
              </a:ext>
            </a:extLst>
          </p:cNvPr>
          <p:cNvCxnSpPr>
            <a:cxnSpLocks/>
          </p:cNvCxnSpPr>
          <p:nvPr/>
        </p:nvCxnSpPr>
        <p:spPr>
          <a:xfrm>
            <a:off x="4109720" y="2745698"/>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7D769C9-02F5-438F-8482-60CA2025C72D}"/>
              </a:ext>
            </a:extLst>
          </p:cNvPr>
          <p:cNvCxnSpPr>
            <a:cxnSpLocks/>
          </p:cNvCxnSpPr>
          <p:nvPr/>
        </p:nvCxnSpPr>
        <p:spPr>
          <a:xfrm>
            <a:off x="3942080" y="3343888"/>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8C48B9AD-82EA-4ADA-AD28-9AB978BF3777}"/>
              </a:ext>
            </a:extLst>
          </p:cNvPr>
          <p:cNvCxnSpPr>
            <a:cxnSpLocks/>
          </p:cNvCxnSpPr>
          <p:nvPr/>
        </p:nvCxnSpPr>
        <p:spPr>
          <a:xfrm>
            <a:off x="3606800" y="3846809"/>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7139B448-61E3-4E0E-80AB-2CE2423D15BB}"/>
              </a:ext>
            </a:extLst>
          </p:cNvPr>
          <p:cNvCxnSpPr>
            <a:cxnSpLocks/>
          </p:cNvCxnSpPr>
          <p:nvPr/>
        </p:nvCxnSpPr>
        <p:spPr>
          <a:xfrm>
            <a:off x="4109720" y="3629947"/>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0D93447A-6866-467F-B6C7-71AA47EEC697}"/>
              </a:ext>
            </a:extLst>
          </p:cNvPr>
          <p:cNvCxnSpPr>
            <a:cxnSpLocks/>
          </p:cNvCxnSpPr>
          <p:nvPr/>
        </p:nvCxnSpPr>
        <p:spPr>
          <a:xfrm>
            <a:off x="3362960" y="4178258"/>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02DF1A63-6F5D-47CC-A97A-AA3232982A1D}"/>
              </a:ext>
            </a:extLst>
          </p:cNvPr>
          <p:cNvCxnSpPr>
            <a:cxnSpLocks/>
          </p:cNvCxnSpPr>
          <p:nvPr/>
        </p:nvCxnSpPr>
        <p:spPr>
          <a:xfrm>
            <a:off x="4262120" y="4050009"/>
            <a:ext cx="640080" cy="0"/>
          </a:xfrm>
          <a:prstGeom prst="line">
            <a:avLst/>
          </a:prstGeom>
          <a:ln w="25400"/>
        </p:spPr>
        <p:style>
          <a:lnRef idx="1">
            <a:schemeClr val="dk1"/>
          </a:lnRef>
          <a:fillRef idx="0">
            <a:schemeClr val="dk1"/>
          </a:fillRef>
          <a:effectRef idx="0">
            <a:schemeClr val="dk1"/>
          </a:effectRef>
          <a:fontRef idx="minor">
            <a:schemeClr val="tx1"/>
          </a:fontRef>
        </p:style>
      </p:cxnSp>
      <p:sp>
        <p:nvSpPr>
          <p:cNvPr id="9" name="Arrow: Right 8">
            <a:extLst>
              <a:ext uri="{FF2B5EF4-FFF2-40B4-BE49-F238E27FC236}">
                <a16:creationId xmlns:a16="http://schemas.microsoft.com/office/drawing/2014/main" id="{FF7D9D9A-5243-44F0-80D9-75537F5D6480}"/>
              </a:ext>
            </a:extLst>
          </p:cNvPr>
          <p:cNvSpPr/>
          <p:nvPr/>
        </p:nvSpPr>
        <p:spPr>
          <a:xfrm>
            <a:off x="5178814" y="3081307"/>
            <a:ext cx="9245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5691352-9E18-4D9C-940C-FE9471E0B5AA}"/>
              </a:ext>
            </a:extLst>
          </p:cNvPr>
          <p:cNvSpPr txBox="1"/>
          <p:nvPr/>
        </p:nvSpPr>
        <p:spPr>
          <a:xfrm>
            <a:off x="5877380" y="2559357"/>
            <a:ext cx="660331" cy="215444"/>
          </a:xfrm>
          <a:prstGeom prst="rect">
            <a:avLst/>
          </a:prstGeom>
          <a:noFill/>
        </p:spPr>
        <p:txBody>
          <a:bodyPr wrap="square" rtlCol="0">
            <a:spAutoFit/>
          </a:bodyPr>
          <a:lstStyle/>
          <a:p>
            <a:r>
              <a:rPr lang="en-US" sz="800" dirty="0"/>
              <a:t>ATCATGTA</a:t>
            </a:r>
          </a:p>
        </p:txBody>
      </p:sp>
      <p:sp>
        <p:nvSpPr>
          <p:cNvPr id="17" name="TextBox 16">
            <a:extLst>
              <a:ext uri="{FF2B5EF4-FFF2-40B4-BE49-F238E27FC236}">
                <a16:creationId xmlns:a16="http://schemas.microsoft.com/office/drawing/2014/main" id="{7FB50188-68EF-4261-BB4B-F9E99BF0AA37}"/>
              </a:ext>
            </a:extLst>
          </p:cNvPr>
          <p:cNvSpPr txBox="1"/>
          <p:nvPr/>
        </p:nvSpPr>
        <p:spPr>
          <a:xfrm>
            <a:off x="6040223" y="2743167"/>
            <a:ext cx="660331" cy="215444"/>
          </a:xfrm>
          <a:prstGeom prst="rect">
            <a:avLst/>
          </a:prstGeom>
          <a:noFill/>
        </p:spPr>
        <p:txBody>
          <a:bodyPr wrap="square" rtlCol="0">
            <a:spAutoFit/>
          </a:bodyPr>
          <a:lstStyle/>
          <a:p>
            <a:r>
              <a:rPr lang="en-US" sz="800" dirty="0"/>
              <a:t>ATCATGTA</a:t>
            </a:r>
          </a:p>
        </p:txBody>
      </p:sp>
      <p:sp>
        <p:nvSpPr>
          <p:cNvPr id="18" name="TextBox 17">
            <a:extLst>
              <a:ext uri="{FF2B5EF4-FFF2-40B4-BE49-F238E27FC236}">
                <a16:creationId xmlns:a16="http://schemas.microsoft.com/office/drawing/2014/main" id="{52276020-CC36-4D57-938E-E24FD74878D3}"/>
              </a:ext>
            </a:extLst>
          </p:cNvPr>
          <p:cNvSpPr txBox="1"/>
          <p:nvPr/>
        </p:nvSpPr>
        <p:spPr>
          <a:xfrm>
            <a:off x="6520212" y="2985547"/>
            <a:ext cx="660331" cy="215444"/>
          </a:xfrm>
          <a:prstGeom prst="rect">
            <a:avLst/>
          </a:prstGeom>
          <a:noFill/>
        </p:spPr>
        <p:txBody>
          <a:bodyPr wrap="square" rtlCol="0">
            <a:spAutoFit/>
          </a:bodyPr>
          <a:lstStyle/>
          <a:p>
            <a:r>
              <a:rPr lang="en-US" sz="800" dirty="0"/>
              <a:t>ATCATGTA</a:t>
            </a:r>
          </a:p>
        </p:txBody>
      </p:sp>
      <p:sp>
        <p:nvSpPr>
          <p:cNvPr id="19" name="TextBox 18">
            <a:extLst>
              <a:ext uri="{FF2B5EF4-FFF2-40B4-BE49-F238E27FC236}">
                <a16:creationId xmlns:a16="http://schemas.microsoft.com/office/drawing/2014/main" id="{BAE31ED9-A34A-4209-89F8-BD98C65C0FBE}"/>
              </a:ext>
            </a:extLst>
          </p:cNvPr>
          <p:cNvSpPr txBox="1"/>
          <p:nvPr/>
        </p:nvSpPr>
        <p:spPr>
          <a:xfrm>
            <a:off x="6691916" y="3136544"/>
            <a:ext cx="660331" cy="215444"/>
          </a:xfrm>
          <a:prstGeom prst="rect">
            <a:avLst/>
          </a:prstGeom>
          <a:noFill/>
        </p:spPr>
        <p:txBody>
          <a:bodyPr wrap="square" rtlCol="0">
            <a:spAutoFit/>
          </a:bodyPr>
          <a:lstStyle/>
          <a:p>
            <a:r>
              <a:rPr lang="en-US" sz="800" dirty="0"/>
              <a:t>ATCATGTA</a:t>
            </a:r>
          </a:p>
        </p:txBody>
      </p:sp>
      <p:sp>
        <p:nvSpPr>
          <p:cNvPr id="20" name="TextBox 19">
            <a:extLst>
              <a:ext uri="{FF2B5EF4-FFF2-40B4-BE49-F238E27FC236}">
                <a16:creationId xmlns:a16="http://schemas.microsoft.com/office/drawing/2014/main" id="{7C71A2AD-F471-4E76-9BB7-17C153812681}"/>
              </a:ext>
            </a:extLst>
          </p:cNvPr>
          <p:cNvSpPr txBox="1"/>
          <p:nvPr/>
        </p:nvSpPr>
        <p:spPr>
          <a:xfrm>
            <a:off x="6912452" y="3504388"/>
            <a:ext cx="660331" cy="215444"/>
          </a:xfrm>
          <a:prstGeom prst="rect">
            <a:avLst/>
          </a:prstGeom>
          <a:noFill/>
        </p:spPr>
        <p:txBody>
          <a:bodyPr wrap="square" rtlCol="0">
            <a:spAutoFit/>
          </a:bodyPr>
          <a:lstStyle/>
          <a:p>
            <a:r>
              <a:rPr lang="en-US" sz="800" dirty="0"/>
              <a:t>ATCATGTA</a:t>
            </a:r>
          </a:p>
        </p:txBody>
      </p:sp>
      <p:sp>
        <p:nvSpPr>
          <p:cNvPr id="42" name="TextBox 41">
            <a:extLst>
              <a:ext uri="{FF2B5EF4-FFF2-40B4-BE49-F238E27FC236}">
                <a16:creationId xmlns:a16="http://schemas.microsoft.com/office/drawing/2014/main" id="{B039A6F8-2125-4B4E-8503-A194B82E155C}"/>
              </a:ext>
            </a:extLst>
          </p:cNvPr>
          <p:cNvSpPr txBox="1"/>
          <p:nvPr/>
        </p:nvSpPr>
        <p:spPr>
          <a:xfrm>
            <a:off x="6073400" y="3435689"/>
            <a:ext cx="660331" cy="215444"/>
          </a:xfrm>
          <a:prstGeom prst="rect">
            <a:avLst/>
          </a:prstGeom>
          <a:noFill/>
        </p:spPr>
        <p:txBody>
          <a:bodyPr wrap="square" rtlCol="0">
            <a:spAutoFit/>
          </a:bodyPr>
          <a:lstStyle/>
          <a:p>
            <a:r>
              <a:rPr lang="en-US" sz="800" dirty="0"/>
              <a:t>ATCATGTA</a:t>
            </a:r>
          </a:p>
        </p:txBody>
      </p:sp>
      <p:sp>
        <p:nvSpPr>
          <p:cNvPr id="44" name="TextBox 43">
            <a:extLst>
              <a:ext uri="{FF2B5EF4-FFF2-40B4-BE49-F238E27FC236}">
                <a16:creationId xmlns:a16="http://schemas.microsoft.com/office/drawing/2014/main" id="{09AD253C-D050-4510-8D67-593CC9D262B0}"/>
              </a:ext>
            </a:extLst>
          </p:cNvPr>
          <p:cNvSpPr txBox="1"/>
          <p:nvPr/>
        </p:nvSpPr>
        <p:spPr>
          <a:xfrm>
            <a:off x="6272476" y="3695811"/>
            <a:ext cx="660331" cy="215444"/>
          </a:xfrm>
          <a:prstGeom prst="rect">
            <a:avLst/>
          </a:prstGeom>
          <a:noFill/>
        </p:spPr>
        <p:txBody>
          <a:bodyPr wrap="square" rtlCol="0">
            <a:spAutoFit/>
          </a:bodyPr>
          <a:lstStyle/>
          <a:p>
            <a:r>
              <a:rPr lang="en-US" sz="800" dirty="0"/>
              <a:t>ATCATGTA</a:t>
            </a:r>
          </a:p>
        </p:txBody>
      </p:sp>
      <p:sp>
        <p:nvSpPr>
          <p:cNvPr id="46" name="TextBox 45">
            <a:extLst>
              <a:ext uri="{FF2B5EF4-FFF2-40B4-BE49-F238E27FC236}">
                <a16:creationId xmlns:a16="http://schemas.microsoft.com/office/drawing/2014/main" id="{63DB2A65-F97B-4DE3-B098-997C65022A2A}"/>
              </a:ext>
            </a:extLst>
          </p:cNvPr>
          <p:cNvSpPr txBox="1"/>
          <p:nvPr/>
        </p:nvSpPr>
        <p:spPr>
          <a:xfrm>
            <a:off x="6974943" y="3825808"/>
            <a:ext cx="660331" cy="215444"/>
          </a:xfrm>
          <a:prstGeom prst="rect">
            <a:avLst/>
          </a:prstGeom>
          <a:noFill/>
        </p:spPr>
        <p:txBody>
          <a:bodyPr wrap="square" rtlCol="0">
            <a:spAutoFit/>
          </a:bodyPr>
          <a:lstStyle/>
          <a:p>
            <a:r>
              <a:rPr lang="en-US" sz="800" dirty="0"/>
              <a:t>ATCATGTA</a:t>
            </a:r>
          </a:p>
        </p:txBody>
      </p:sp>
      <p:sp>
        <p:nvSpPr>
          <p:cNvPr id="48" name="TextBox 47">
            <a:extLst>
              <a:ext uri="{FF2B5EF4-FFF2-40B4-BE49-F238E27FC236}">
                <a16:creationId xmlns:a16="http://schemas.microsoft.com/office/drawing/2014/main" id="{21A1C499-B9E4-4ADF-B337-F25F0597F557}"/>
              </a:ext>
            </a:extLst>
          </p:cNvPr>
          <p:cNvSpPr txBox="1"/>
          <p:nvPr/>
        </p:nvSpPr>
        <p:spPr>
          <a:xfrm>
            <a:off x="6212943" y="4063655"/>
            <a:ext cx="660331" cy="215444"/>
          </a:xfrm>
          <a:prstGeom prst="rect">
            <a:avLst/>
          </a:prstGeom>
          <a:noFill/>
        </p:spPr>
        <p:txBody>
          <a:bodyPr wrap="square" rtlCol="0">
            <a:spAutoFit/>
          </a:bodyPr>
          <a:lstStyle/>
          <a:p>
            <a:r>
              <a:rPr lang="en-US" sz="800" dirty="0"/>
              <a:t>ATCATGTA</a:t>
            </a:r>
          </a:p>
        </p:txBody>
      </p:sp>
      <p:sp>
        <p:nvSpPr>
          <p:cNvPr id="50" name="TextBox 49">
            <a:extLst>
              <a:ext uri="{FF2B5EF4-FFF2-40B4-BE49-F238E27FC236}">
                <a16:creationId xmlns:a16="http://schemas.microsoft.com/office/drawing/2014/main" id="{6CAD365B-9E94-40BD-BB54-2BD582F3CD9F}"/>
              </a:ext>
            </a:extLst>
          </p:cNvPr>
          <p:cNvSpPr txBox="1"/>
          <p:nvPr/>
        </p:nvSpPr>
        <p:spPr>
          <a:xfrm>
            <a:off x="6639800" y="2518096"/>
            <a:ext cx="660331" cy="215444"/>
          </a:xfrm>
          <a:prstGeom prst="rect">
            <a:avLst/>
          </a:prstGeom>
          <a:noFill/>
        </p:spPr>
        <p:txBody>
          <a:bodyPr wrap="square" rtlCol="0">
            <a:spAutoFit/>
          </a:bodyPr>
          <a:lstStyle/>
          <a:p>
            <a:r>
              <a:rPr lang="en-US" sz="800" dirty="0"/>
              <a:t>ATCATGTA</a:t>
            </a:r>
          </a:p>
        </p:txBody>
      </p:sp>
      <p:sp>
        <p:nvSpPr>
          <p:cNvPr id="52" name="Arrow: Right 51">
            <a:extLst>
              <a:ext uri="{FF2B5EF4-FFF2-40B4-BE49-F238E27FC236}">
                <a16:creationId xmlns:a16="http://schemas.microsoft.com/office/drawing/2014/main" id="{D3EDFD09-34FF-480F-ADE1-446D0D32BEF4}"/>
              </a:ext>
            </a:extLst>
          </p:cNvPr>
          <p:cNvSpPr/>
          <p:nvPr/>
        </p:nvSpPr>
        <p:spPr>
          <a:xfrm>
            <a:off x="7478509" y="3021028"/>
            <a:ext cx="9245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FB515A0C-BC7D-46BA-819F-46E7FDD08C17}"/>
              </a:ext>
            </a:extLst>
          </p:cNvPr>
          <p:cNvSpPr/>
          <p:nvPr/>
        </p:nvSpPr>
        <p:spPr>
          <a:xfrm>
            <a:off x="9448799" y="5166964"/>
            <a:ext cx="2118853" cy="665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57CAC65-7CBF-4119-8452-3ADCD67334C4}"/>
              </a:ext>
            </a:extLst>
          </p:cNvPr>
          <p:cNvSpPr/>
          <p:nvPr/>
        </p:nvSpPr>
        <p:spPr>
          <a:xfrm>
            <a:off x="9946533" y="5176796"/>
            <a:ext cx="1123385" cy="646331"/>
          </a:xfrm>
          <a:prstGeom prst="rect">
            <a:avLst/>
          </a:prstGeom>
        </p:spPr>
        <p:txBody>
          <a:bodyPr wrap="none">
            <a:spAutoFit/>
          </a:bodyPr>
          <a:lstStyle/>
          <a:p>
            <a:pPr algn="ctr"/>
            <a:r>
              <a:rPr lang="en-US" sz="3600" dirty="0">
                <a:solidFill>
                  <a:schemeClr val="bg1"/>
                </a:solidFill>
              </a:rPr>
              <a:t>Copy</a:t>
            </a:r>
            <a:endParaRPr lang="en-US" dirty="0"/>
          </a:p>
        </p:txBody>
      </p:sp>
      <p:sp>
        <p:nvSpPr>
          <p:cNvPr id="10" name="Arrow: Right 9">
            <a:extLst>
              <a:ext uri="{FF2B5EF4-FFF2-40B4-BE49-F238E27FC236}">
                <a16:creationId xmlns:a16="http://schemas.microsoft.com/office/drawing/2014/main" id="{EA3494A6-B034-4827-8B88-FA2877FA568B}"/>
              </a:ext>
            </a:extLst>
          </p:cNvPr>
          <p:cNvSpPr/>
          <p:nvPr/>
        </p:nvSpPr>
        <p:spPr>
          <a:xfrm>
            <a:off x="2321211" y="3076443"/>
            <a:ext cx="9245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98699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37683540-4228-A48D-3ADC-638DBACBB8A1}"/>
              </a:ext>
            </a:extLst>
          </p:cNvPr>
          <p:cNvGraphicFramePr>
            <a:graphicFrameLocks noGrp="1"/>
          </p:cNvGraphicFramePr>
          <p:nvPr>
            <p:extLst>
              <p:ext uri="{D42A27DB-BD31-4B8C-83A1-F6EECF244321}">
                <p14:modId xmlns:p14="http://schemas.microsoft.com/office/powerpoint/2010/main" val="3504824313"/>
              </p:ext>
            </p:extLst>
          </p:nvPr>
        </p:nvGraphicFramePr>
        <p:xfrm>
          <a:off x="383458" y="1460806"/>
          <a:ext cx="11425084" cy="3936387"/>
        </p:xfrm>
        <a:graphic>
          <a:graphicData uri="http://schemas.openxmlformats.org/drawingml/2006/table">
            <a:tbl>
              <a:tblPr firstRow="1" bandRow="1">
                <a:tableStyleId>{2D5ABB26-0587-4C30-8999-92F81FD0307C}</a:tableStyleId>
              </a:tblPr>
              <a:tblGrid>
                <a:gridCol w="1081548">
                  <a:extLst>
                    <a:ext uri="{9D8B030D-6E8A-4147-A177-3AD203B41FA5}">
                      <a16:colId xmlns:a16="http://schemas.microsoft.com/office/drawing/2014/main" val="1183419011"/>
                    </a:ext>
                  </a:extLst>
                </a:gridCol>
                <a:gridCol w="10343536">
                  <a:extLst>
                    <a:ext uri="{9D8B030D-6E8A-4147-A177-3AD203B41FA5}">
                      <a16:colId xmlns:a16="http://schemas.microsoft.com/office/drawing/2014/main" val="2834125590"/>
                    </a:ext>
                  </a:extLst>
                </a:gridCol>
              </a:tblGrid>
              <a:tr h="1312129">
                <a:tc>
                  <a:txBody>
                    <a:bodyPr/>
                    <a:lstStyle/>
                    <a:p>
                      <a:pPr algn="ctr"/>
                      <a:r>
                        <a:rPr lang="en-US" sz="4000" dirty="0">
                          <a:solidFill>
                            <a:schemeClr val="tx1"/>
                          </a:solidFill>
                        </a:rPr>
                        <a:t>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4000" dirty="0">
                          <a:solidFill>
                            <a:schemeClr val="tx1"/>
                          </a:solidFill>
                        </a:rPr>
                        <a:t>A brief history of sequencing technology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0926891"/>
                  </a:ext>
                </a:extLst>
              </a:tr>
              <a:tr h="1312129">
                <a:tc>
                  <a:txBody>
                    <a:bodyPr/>
                    <a:lstStyle/>
                    <a:p>
                      <a:pPr algn="ctr"/>
                      <a:r>
                        <a:rPr lang="en-US" sz="4000" dirty="0">
                          <a:solidFill>
                            <a:schemeClr val="tx1"/>
                          </a:solidFill>
                        </a:rPr>
                        <a:t>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4000" i="1" dirty="0">
                          <a:solidFill>
                            <a:schemeClr val="tx1"/>
                          </a:solidFill>
                        </a:rPr>
                        <a:t>de novo </a:t>
                      </a:r>
                      <a:r>
                        <a:rPr lang="en-US" sz="4000" i="0" dirty="0">
                          <a:solidFill>
                            <a:schemeClr val="tx1"/>
                          </a:solidFill>
                        </a:rPr>
                        <a:t>Assembly: reads, contigs, and scaffolds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7939168"/>
                  </a:ext>
                </a:extLst>
              </a:tr>
              <a:tr h="1312129">
                <a:tc>
                  <a:txBody>
                    <a:bodyPr/>
                    <a:lstStyle/>
                    <a:p>
                      <a:pPr algn="ctr"/>
                      <a:r>
                        <a:rPr lang="en-US" sz="4000" dirty="0">
                          <a:solidFill>
                            <a:schemeClr val="tx1"/>
                          </a:solidFill>
                        </a:rPr>
                        <a:t>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chemeClr val="tx1"/>
                          </a:solidFill>
                        </a:rPr>
                        <a:t>Practical considerations for genome assembly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7625163"/>
                  </a:ext>
                </a:extLst>
              </a:tr>
            </a:tbl>
          </a:graphicData>
        </a:graphic>
      </p:graphicFrame>
    </p:spTree>
    <p:extLst>
      <p:ext uri="{BB962C8B-B14F-4D97-AF65-F5344CB8AC3E}">
        <p14:creationId xmlns:p14="http://schemas.microsoft.com/office/powerpoint/2010/main" val="12105560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2"/>
          <p:cNvSpPr txBox="1">
            <a:spLocks noGrp="1"/>
          </p:cNvSpPr>
          <p:nvPr>
            <p:ph type="title"/>
          </p:nvPr>
        </p:nvSpPr>
        <p:spPr>
          <a:xfrm>
            <a:off x="131000" y="21800"/>
            <a:ext cx="11768800" cy="803600"/>
          </a:xfrm>
          <a:prstGeom prst="rect">
            <a:avLst/>
          </a:prstGeom>
        </p:spPr>
        <p:txBody>
          <a:bodyPr spcFirstLastPara="1" vert="horz" wrap="square" lIns="121900" tIns="121900" rIns="121900" bIns="121900" rtlCol="0" anchor="ctr" anchorCtr="0">
            <a:noAutofit/>
          </a:bodyPr>
          <a:lstStyle/>
          <a:p>
            <a:pPr>
              <a:spcBef>
                <a:spcPts val="0"/>
              </a:spcBef>
            </a:pPr>
            <a:r>
              <a:rPr lang="en" dirty="0"/>
              <a:t>So you want to build a genome?</a:t>
            </a:r>
            <a:endParaRPr dirty="0"/>
          </a:p>
        </p:txBody>
      </p:sp>
      <p:sp>
        <p:nvSpPr>
          <p:cNvPr id="169" name="Google Shape;169;p22"/>
          <p:cNvSpPr txBox="1"/>
          <p:nvPr/>
        </p:nvSpPr>
        <p:spPr>
          <a:xfrm>
            <a:off x="279799" y="937633"/>
            <a:ext cx="5919119" cy="4247200"/>
          </a:xfrm>
          <a:prstGeom prst="rect">
            <a:avLst/>
          </a:prstGeom>
          <a:noFill/>
          <a:ln>
            <a:noFill/>
          </a:ln>
        </p:spPr>
        <p:txBody>
          <a:bodyPr spcFirstLastPara="1" wrap="square" lIns="121900" tIns="121900" rIns="121900" bIns="121900" anchor="t" anchorCtr="0">
            <a:noAutofit/>
          </a:bodyPr>
          <a:lstStyle/>
          <a:p>
            <a:r>
              <a:rPr lang="en" sz="2400" b="1" dirty="0">
                <a:latin typeface="Roboto"/>
                <a:ea typeface="Roboto"/>
                <a:cs typeface="Roboto"/>
                <a:sym typeface="Roboto"/>
              </a:rPr>
              <a:t>Some factors to consider:</a:t>
            </a:r>
            <a:endParaRPr sz="2400" b="1" dirty="0">
              <a:latin typeface="Roboto"/>
              <a:ea typeface="Roboto"/>
              <a:cs typeface="Roboto"/>
              <a:sym typeface="Roboto"/>
            </a:endParaRPr>
          </a:p>
          <a:p>
            <a:endParaRPr sz="2400" dirty="0">
              <a:latin typeface="Roboto"/>
              <a:ea typeface="Roboto"/>
              <a:cs typeface="Roboto"/>
              <a:sym typeface="Roboto"/>
            </a:endParaRPr>
          </a:p>
          <a:p>
            <a:r>
              <a:rPr lang="en" sz="2400" dirty="0">
                <a:latin typeface="Roboto"/>
                <a:ea typeface="Roboto"/>
                <a:cs typeface="Roboto"/>
                <a:sym typeface="Roboto"/>
              </a:rPr>
              <a:t>-Organism ploidy </a:t>
            </a:r>
            <a:endParaRPr sz="2400" dirty="0">
              <a:latin typeface="Roboto"/>
              <a:ea typeface="Roboto"/>
              <a:cs typeface="Roboto"/>
              <a:sym typeface="Roboto"/>
            </a:endParaRPr>
          </a:p>
          <a:p>
            <a:endParaRPr lang="en-US" sz="2400" dirty="0">
              <a:latin typeface="Roboto"/>
              <a:ea typeface="Roboto"/>
              <a:cs typeface="Roboto"/>
              <a:sym typeface="Roboto"/>
            </a:endParaRPr>
          </a:p>
          <a:p>
            <a:r>
              <a:rPr lang="en-US" sz="2400" dirty="0">
                <a:latin typeface="Roboto"/>
                <a:ea typeface="Roboto"/>
                <a:cs typeface="Roboto"/>
                <a:sym typeface="Roboto"/>
              </a:rPr>
              <a:t>-Genome size (</a:t>
            </a:r>
            <a:r>
              <a:rPr lang="en-US" sz="2400" dirty="0">
                <a:latin typeface="Roboto"/>
                <a:ea typeface="Roboto"/>
                <a:cs typeface="Roboto"/>
                <a:sym typeface="Roboto"/>
                <a:hlinkClick r:id="rId3"/>
              </a:rPr>
              <a:t>http://www.genomesize.com</a:t>
            </a:r>
            <a:r>
              <a:rPr lang="en-US" sz="2400" dirty="0">
                <a:latin typeface="Roboto"/>
                <a:ea typeface="Roboto"/>
                <a:cs typeface="Roboto"/>
                <a:sym typeface="Roboto"/>
              </a:rPr>
              <a:t>, https://</a:t>
            </a:r>
            <a:r>
              <a:rPr lang="en-US" sz="2400" dirty="0" err="1">
                <a:latin typeface="Roboto"/>
                <a:ea typeface="Roboto"/>
                <a:cs typeface="Roboto"/>
                <a:sym typeface="Roboto"/>
              </a:rPr>
              <a:t>cvalues.science.kew.org</a:t>
            </a:r>
            <a:r>
              <a:rPr lang="en-US" sz="2400" dirty="0">
                <a:latin typeface="Roboto"/>
                <a:ea typeface="Roboto"/>
                <a:cs typeface="Roboto"/>
                <a:sym typeface="Roboto"/>
              </a:rPr>
              <a:t>/)</a:t>
            </a:r>
          </a:p>
          <a:p>
            <a:endParaRPr sz="2400" dirty="0">
              <a:latin typeface="Roboto"/>
              <a:ea typeface="Roboto"/>
              <a:cs typeface="Roboto"/>
              <a:sym typeface="Roboto"/>
            </a:endParaRPr>
          </a:p>
          <a:p>
            <a:r>
              <a:rPr lang="en" sz="2400" dirty="0">
                <a:latin typeface="Roboto"/>
                <a:ea typeface="Roboto"/>
                <a:cs typeface="Roboto"/>
                <a:sym typeface="Roboto"/>
              </a:rPr>
              <a:t>-Repeat content</a:t>
            </a:r>
            <a:endParaRPr sz="2400" dirty="0">
              <a:latin typeface="Roboto"/>
              <a:ea typeface="Roboto"/>
              <a:cs typeface="Roboto"/>
              <a:sym typeface="Roboto"/>
            </a:endParaRPr>
          </a:p>
          <a:p>
            <a:endParaRPr sz="2400" dirty="0">
              <a:latin typeface="Roboto"/>
              <a:ea typeface="Roboto"/>
              <a:cs typeface="Roboto"/>
              <a:sym typeface="Roboto"/>
            </a:endParaRPr>
          </a:p>
          <a:p>
            <a:r>
              <a:rPr lang="en" sz="2400" dirty="0">
                <a:latin typeface="Roboto"/>
                <a:ea typeface="Roboto"/>
                <a:cs typeface="Roboto"/>
                <a:sym typeface="Roboto"/>
              </a:rPr>
              <a:t>-How much/what quality of DNA will you have available?</a:t>
            </a:r>
            <a:endParaRPr sz="2400" dirty="0">
              <a:latin typeface="Roboto"/>
              <a:ea typeface="Roboto"/>
              <a:cs typeface="Roboto"/>
              <a:sym typeface="Roboto"/>
            </a:endParaRPr>
          </a:p>
          <a:p>
            <a:endParaRPr sz="2400" dirty="0">
              <a:latin typeface="Roboto"/>
              <a:ea typeface="Roboto"/>
              <a:cs typeface="Roboto"/>
              <a:sym typeface="Roboto"/>
            </a:endParaRPr>
          </a:p>
          <a:p>
            <a:r>
              <a:rPr lang="en" sz="2400" dirty="0">
                <a:latin typeface="Roboto"/>
                <a:ea typeface="Roboto"/>
                <a:cs typeface="Roboto"/>
                <a:sym typeface="Roboto"/>
              </a:rPr>
              <a:t>-What are you using it for?</a:t>
            </a:r>
            <a:endParaRPr sz="2400" dirty="0">
              <a:latin typeface="Roboto"/>
              <a:ea typeface="Roboto"/>
              <a:cs typeface="Roboto"/>
              <a:sym typeface="Roboto"/>
            </a:endParaRPr>
          </a:p>
        </p:txBody>
      </p:sp>
      <p:pic>
        <p:nvPicPr>
          <p:cNvPr id="170" name="Google Shape;170;p22"/>
          <p:cNvPicPr preferRelativeResize="0"/>
          <p:nvPr/>
        </p:nvPicPr>
        <p:blipFill>
          <a:blip r:embed="rId4">
            <a:alphaModFix/>
          </a:blip>
          <a:stretch>
            <a:fillRect/>
          </a:stretch>
        </p:blipFill>
        <p:spPr>
          <a:xfrm>
            <a:off x="6299233" y="1028600"/>
            <a:ext cx="5398419" cy="5626200"/>
          </a:xfrm>
          <a:prstGeom prst="rect">
            <a:avLst/>
          </a:prstGeom>
          <a:noFill/>
          <a:ln>
            <a:noFill/>
          </a:ln>
        </p:spPr>
      </p:pic>
      <p:sp>
        <p:nvSpPr>
          <p:cNvPr id="171" name="Google Shape;171;p22"/>
          <p:cNvSpPr txBox="1"/>
          <p:nvPr/>
        </p:nvSpPr>
        <p:spPr>
          <a:xfrm>
            <a:off x="9678833" y="5718233"/>
            <a:ext cx="1821600" cy="370000"/>
          </a:xfrm>
          <a:prstGeom prst="rect">
            <a:avLst/>
          </a:prstGeom>
          <a:noFill/>
          <a:ln>
            <a:noFill/>
          </a:ln>
        </p:spPr>
        <p:txBody>
          <a:bodyPr spcFirstLastPara="1" wrap="square" lIns="121900" tIns="121900" rIns="121900" bIns="121900" anchor="t" anchorCtr="0">
            <a:noAutofit/>
          </a:bodyPr>
          <a:lstStyle/>
          <a:p>
            <a:r>
              <a:rPr lang="en" sz="2933" dirty="0">
                <a:highlight>
                  <a:srgbClr val="FFFFFF"/>
                </a:highlight>
                <a:latin typeface="Roboto"/>
                <a:ea typeface="Roboto"/>
                <a:cs typeface="Roboto"/>
                <a:sym typeface="Roboto"/>
              </a:rPr>
              <a:t>genome   </a:t>
            </a:r>
            <a:endParaRPr sz="2933" dirty="0">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4160711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p22">
            <a:extLst>
              <a:ext uri="{FF2B5EF4-FFF2-40B4-BE49-F238E27FC236}">
                <a16:creationId xmlns:a16="http://schemas.microsoft.com/office/drawing/2014/main" id="{B2ECA262-BA0F-DD46-8287-1BB6897F2A85}"/>
              </a:ext>
            </a:extLst>
          </p:cNvPr>
          <p:cNvSpPr txBox="1">
            <a:spLocks/>
          </p:cNvSpPr>
          <p:nvPr/>
        </p:nvSpPr>
        <p:spPr>
          <a:xfrm>
            <a:off x="131000" y="21800"/>
            <a:ext cx="11768800" cy="803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t>So you want to build a genome?</a:t>
            </a:r>
            <a:endParaRPr lang="en-US" dirty="0"/>
          </a:p>
        </p:txBody>
      </p:sp>
      <p:sp>
        <p:nvSpPr>
          <p:cNvPr id="3" name="TextBox 2">
            <a:extLst>
              <a:ext uri="{FF2B5EF4-FFF2-40B4-BE49-F238E27FC236}">
                <a16:creationId xmlns:a16="http://schemas.microsoft.com/office/drawing/2014/main" id="{F6E4080E-4693-FC43-B12C-16838CA05F48}"/>
              </a:ext>
            </a:extLst>
          </p:cNvPr>
          <p:cNvSpPr txBox="1"/>
          <p:nvPr/>
        </p:nvSpPr>
        <p:spPr>
          <a:xfrm>
            <a:off x="161728" y="2056500"/>
            <a:ext cx="5130800" cy="830997"/>
          </a:xfrm>
          <a:prstGeom prst="rect">
            <a:avLst/>
          </a:prstGeom>
          <a:noFill/>
        </p:spPr>
        <p:txBody>
          <a:bodyPr wrap="square" rtlCol="0">
            <a:spAutoFit/>
          </a:bodyPr>
          <a:lstStyle/>
          <a:p>
            <a:r>
              <a:rPr lang="en-US" sz="2400" b="1" dirty="0"/>
              <a:t>Ploidy</a:t>
            </a:r>
            <a:r>
              <a:rPr lang="en-US" sz="2400" dirty="0"/>
              <a:t>: the number of sets of chromosomes in a cell</a:t>
            </a:r>
          </a:p>
        </p:txBody>
      </p:sp>
      <p:pic>
        <p:nvPicPr>
          <p:cNvPr id="4" name="Picture 3">
            <a:extLst>
              <a:ext uri="{FF2B5EF4-FFF2-40B4-BE49-F238E27FC236}">
                <a16:creationId xmlns:a16="http://schemas.microsoft.com/office/drawing/2014/main" id="{704A9220-A735-7247-868A-EC7DCE5B2223}"/>
              </a:ext>
            </a:extLst>
          </p:cNvPr>
          <p:cNvPicPr>
            <a:picLocks noChangeAspect="1"/>
          </p:cNvPicPr>
          <p:nvPr/>
        </p:nvPicPr>
        <p:blipFill>
          <a:blip r:embed="rId2"/>
          <a:stretch>
            <a:fillRect/>
          </a:stretch>
        </p:blipFill>
        <p:spPr>
          <a:xfrm>
            <a:off x="161728" y="2887497"/>
            <a:ext cx="5671572" cy="3402943"/>
          </a:xfrm>
          <a:prstGeom prst="rect">
            <a:avLst/>
          </a:prstGeom>
        </p:spPr>
      </p:pic>
      <p:sp>
        <p:nvSpPr>
          <p:cNvPr id="5" name="TextBox 4">
            <a:extLst>
              <a:ext uri="{FF2B5EF4-FFF2-40B4-BE49-F238E27FC236}">
                <a16:creationId xmlns:a16="http://schemas.microsoft.com/office/drawing/2014/main" id="{ADA1F1E5-3FAE-7844-9ACA-38FF9AE84D6B}"/>
              </a:ext>
            </a:extLst>
          </p:cNvPr>
          <p:cNvSpPr txBox="1"/>
          <p:nvPr/>
        </p:nvSpPr>
        <p:spPr>
          <a:xfrm>
            <a:off x="6064250" y="1302625"/>
            <a:ext cx="5702300" cy="5262979"/>
          </a:xfrm>
          <a:prstGeom prst="rect">
            <a:avLst/>
          </a:prstGeom>
          <a:noFill/>
        </p:spPr>
        <p:txBody>
          <a:bodyPr wrap="square" rtlCol="0">
            <a:spAutoFit/>
          </a:bodyPr>
          <a:lstStyle/>
          <a:p>
            <a:r>
              <a:rPr lang="en-US" sz="2400" b="1" dirty="0"/>
              <a:t>How is this relevant to assembly?</a:t>
            </a:r>
          </a:p>
          <a:p>
            <a:endParaRPr lang="en-US" sz="2400" dirty="0"/>
          </a:p>
          <a:p>
            <a:r>
              <a:rPr lang="en-US" sz="2400" dirty="0"/>
              <a:t>-when there are many copies of chromosomes, the assemblers can have a difficult time telling what goes where</a:t>
            </a:r>
          </a:p>
          <a:p>
            <a:endParaRPr lang="en-US" sz="2400" dirty="0"/>
          </a:p>
          <a:p>
            <a:r>
              <a:rPr lang="en-US" sz="2400" dirty="0"/>
              <a:t>-genome size tends to be large, and can contain many complex repeat regions from the duplications</a:t>
            </a:r>
          </a:p>
          <a:p>
            <a:endParaRPr lang="en-US" sz="2400" dirty="0"/>
          </a:p>
          <a:p>
            <a:r>
              <a:rPr lang="en-US" sz="2400" dirty="0"/>
              <a:t>-phasing also more complex/difficult</a:t>
            </a:r>
          </a:p>
          <a:p>
            <a:endParaRPr lang="en-US" sz="2400" dirty="0"/>
          </a:p>
          <a:p>
            <a:r>
              <a:rPr lang="en-US" sz="2400" dirty="0"/>
              <a:t>-common in plants, but also seen in amphibians, reptiles, arthropods</a:t>
            </a:r>
          </a:p>
        </p:txBody>
      </p:sp>
    </p:spTree>
    <p:extLst>
      <p:ext uri="{BB962C8B-B14F-4D97-AF65-F5344CB8AC3E}">
        <p14:creationId xmlns:p14="http://schemas.microsoft.com/office/powerpoint/2010/main" val="809703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p22">
            <a:extLst>
              <a:ext uri="{FF2B5EF4-FFF2-40B4-BE49-F238E27FC236}">
                <a16:creationId xmlns:a16="http://schemas.microsoft.com/office/drawing/2014/main" id="{B2ECA262-BA0F-DD46-8287-1BB6897F2A85}"/>
              </a:ext>
            </a:extLst>
          </p:cNvPr>
          <p:cNvSpPr txBox="1">
            <a:spLocks/>
          </p:cNvSpPr>
          <p:nvPr/>
        </p:nvSpPr>
        <p:spPr>
          <a:xfrm>
            <a:off x="131000" y="21800"/>
            <a:ext cx="11768800" cy="803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dirty="0"/>
              <a:t>So you want to build a genome?</a:t>
            </a:r>
          </a:p>
        </p:txBody>
      </p:sp>
      <p:sp>
        <p:nvSpPr>
          <p:cNvPr id="6" name="TextBox 5">
            <a:extLst>
              <a:ext uri="{FF2B5EF4-FFF2-40B4-BE49-F238E27FC236}">
                <a16:creationId xmlns:a16="http://schemas.microsoft.com/office/drawing/2014/main" id="{143FACB5-E15D-C140-899E-28AAB8C4F80E}"/>
              </a:ext>
            </a:extLst>
          </p:cNvPr>
          <p:cNvSpPr txBox="1"/>
          <p:nvPr/>
        </p:nvSpPr>
        <p:spPr>
          <a:xfrm>
            <a:off x="228600" y="1375864"/>
            <a:ext cx="4648200" cy="646331"/>
          </a:xfrm>
          <a:prstGeom prst="rect">
            <a:avLst/>
          </a:prstGeom>
          <a:noFill/>
        </p:spPr>
        <p:txBody>
          <a:bodyPr wrap="square" rtlCol="0">
            <a:spAutoFit/>
          </a:bodyPr>
          <a:lstStyle/>
          <a:p>
            <a:r>
              <a:rPr lang="en-US" b="1" dirty="0"/>
              <a:t>Repeat Content!</a:t>
            </a:r>
          </a:p>
          <a:p>
            <a:r>
              <a:rPr lang="en-US" dirty="0"/>
              <a:t>Probably not junk, but we don’t really know</a:t>
            </a:r>
          </a:p>
        </p:txBody>
      </p:sp>
      <p:sp>
        <p:nvSpPr>
          <p:cNvPr id="8" name="TextBox 7">
            <a:extLst>
              <a:ext uri="{FF2B5EF4-FFF2-40B4-BE49-F238E27FC236}">
                <a16:creationId xmlns:a16="http://schemas.microsoft.com/office/drawing/2014/main" id="{47183DC7-12B8-8A43-9290-2A1CBA92468F}"/>
              </a:ext>
            </a:extLst>
          </p:cNvPr>
          <p:cNvSpPr txBox="1"/>
          <p:nvPr/>
        </p:nvSpPr>
        <p:spPr>
          <a:xfrm>
            <a:off x="228600" y="6550222"/>
            <a:ext cx="3098800" cy="307777"/>
          </a:xfrm>
          <a:prstGeom prst="rect">
            <a:avLst/>
          </a:prstGeom>
          <a:noFill/>
        </p:spPr>
        <p:txBody>
          <a:bodyPr wrap="square" rtlCol="0">
            <a:spAutoFit/>
          </a:bodyPr>
          <a:lstStyle/>
          <a:p>
            <a:r>
              <a:rPr lang="en-US" sz="1400" dirty="0"/>
              <a:t>Elliot and Gregory 2015</a:t>
            </a:r>
          </a:p>
        </p:txBody>
      </p:sp>
      <p:sp>
        <p:nvSpPr>
          <p:cNvPr id="9" name="TextBox 8">
            <a:extLst>
              <a:ext uri="{FF2B5EF4-FFF2-40B4-BE49-F238E27FC236}">
                <a16:creationId xmlns:a16="http://schemas.microsoft.com/office/drawing/2014/main" id="{23A5C7B9-79EE-8E4B-8D36-B279CA27A35D}"/>
              </a:ext>
            </a:extLst>
          </p:cNvPr>
          <p:cNvSpPr txBox="1"/>
          <p:nvPr/>
        </p:nvSpPr>
        <p:spPr>
          <a:xfrm>
            <a:off x="4876800" y="1003403"/>
            <a:ext cx="6935400" cy="2308324"/>
          </a:xfrm>
          <a:prstGeom prst="rect">
            <a:avLst/>
          </a:prstGeom>
          <a:noFill/>
        </p:spPr>
        <p:txBody>
          <a:bodyPr wrap="square" rtlCol="0">
            <a:spAutoFit/>
          </a:bodyPr>
          <a:lstStyle/>
          <a:p>
            <a:r>
              <a:rPr lang="en-US" dirty="0"/>
              <a:t>-In general, repeat content scales with genome size</a:t>
            </a:r>
          </a:p>
          <a:p>
            <a:endParaRPr lang="en-US" dirty="0"/>
          </a:p>
          <a:p>
            <a:r>
              <a:rPr lang="en-US" dirty="0"/>
              <a:t>-Repeats (depending on their class) can be hard to assemble and resolve</a:t>
            </a:r>
          </a:p>
          <a:p>
            <a:endParaRPr lang="en-US" dirty="0"/>
          </a:p>
          <a:p>
            <a:r>
              <a:rPr lang="en-US" dirty="0"/>
              <a:t>-If you have a lot of repetitive content, longer reads will be better at resolving this</a:t>
            </a:r>
          </a:p>
          <a:p>
            <a:endParaRPr lang="en-US" dirty="0"/>
          </a:p>
          <a:p>
            <a:endParaRPr lang="en-US" dirty="0"/>
          </a:p>
        </p:txBody>
      </p:sp>
      <p:pic>
        <p:nvPicPr>
          <p:cNvPr id="11" name="Picture 10">
            <a:extLst>
              <a:ext uri="{FF2B5EF4-FFF2-40B4-BE49-F238E27FC236}">
                <a16:creationId xmlns:a16="http://schemas.microsoft.com/office/drawing/2014/main" id="{E712BBD8-AC2E-5549-A656-D0CFEAD22FE9}"/>
              </a:ext>
            </a:extLst>
          </p:cNvPr>
          <p:cNvPicPr>
            <a:picLocks noChangeAspect="1"/>
          </p:cNvPicPr>
          <p:nvPr/>
        </p:nvPicPr>
        <p:blipFill rotWithShape="1">
          <a:blip r:embed="rId2"/>
          <a:srcRect l="957"/>
          <a:stretch/>
        </p:blipFill>
        <p:spPr>
          <a:xfrm>
            <a:off x="4673600" y="2822067"/>
            <a:ext cx="7518400" cy="3898938"/>
          </a:xfrm>
          <a:prstGeom prst="rect">
            <a:avLst/>
          </a:prstGeom>
        </p:spPr>
      </p:pic>
      <p:pic>
        <p:nvPicPr>
          <p:cNvPr id="12" name="Picture 11">
            <a:extLst>
              <a:ext uri="{FF2B5EF4-FFF2-40B4-BE49-F238E27FC236}">
                <a16:creationId xmlns:a16="http://schemas.microsoft.com/office/drawing/2014/main" id="{4D74D35F-0C85-B242-B27B-1654E87D9611}"/>
              </a:ext>
            </a:extLst>
          </p:cNvPr>
          <p:cNvPicPr>
            <a:picLocks noChangeAspect="1"/>
          </p:cNvPicPr>
          <p:nvPr/>
        </p:nvPicPr>
        <p:blipFill>
          <a:blip r:embed="rId3"/>
          <a:stretch>
            <a:fillRect/>
          </a:stretch>
        </p:blipFill>
        <p:spPr>
          <a:xfrm>
            <a:off x="321990" y="3071475"/>
            <a:ext cx="3716610" cy="3478747"/>
          </a:xfrm>
          <a:prstGeom prst="rect">
            <a:avLst/>
          </a:prstGeom>
        </p:spPr>
      </p:pic>
      <p:sp>
        <p:nvSpPr>
          <p:cNvPr id="13" name="TextBox 12">
            <a:extLst>
              <a:ext uri="{FF2B5EF4-FFF2-40B4-BE49-F238E27FC236}">
                <a16:creationId xmlns:a16="http://schemas.microsoft.com/office/drawing/2014/main" id="{5297A5BC-6B30-564E-93AF-9FA1C5A595DC}"/>
              </a:ext>
            </a:extLst>
          </p:cNvPr>
          <p:cNvSpPr txBox="1"/>
          <p:nvPr/>
        </p:nvSpPr>
        <p:spPr>
          <a:xfrm>
            <a:off x="4673600" y="6567116"/>
            <a:ext cx="3098800" cy="307777"/>
          </a:xfrm>
          <a:prstGeom prst="rect">
            <a:avLst/>
          </a:prstGeom>
          <a:noFill/>
        </p:spPr>
        <p:txBody>
          <a:bodyPr wrap="square" rtlCol="0">
            <a:spAutoFit/>
          </a:bodyPr>
          <a:lstStyle/>
          <a:p>
            <a:r>
              <a:rPr lang="en-US" sz="1400" dirty="0" err="1"/>
              <a:t>Nowoshilow</a:t>
            </a:r>
            <a:r>
              <a:rPr lang="en-US" sz="1400" dirty="0"/>
              <a:t> et al. 2018</a:t>
            </a:r>
          </a:p>
        </p:txBody>
      </p:sp>
    </p:spTree>
    <p:extLst>
      <p:ext uri="{BB962C8B-B14F-4D97-AF65-F5344CB8AC3E}">
        <p14:creationId xmlns:p14="http://schemas.microsoft.com/office/powerpoint/2010/main" val="9548376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p22">
            <a:extLst>
              <a:ext uri="{FF2B5EF4-FFF2-40B4-BE49-F238E27FC236}">
                <a16:creationId xmlns:a16="http://schemas.microsoft.com/office/drawing/2014/main" id="{B2ECA262-BA0F-DD46-8287-1BB6897F2A85}"/>
              </a:ext>
            </a:extLst>
          </p:cNvPr>
          <p:cNvSpPr txBox="1">
            <a:spLocks/>
          </p:cNvSpPr>
          <p:nvPr/>
        </p:nvSpPr>
        <p:spPr>
          <a:xfrm>
            <a:off x="131000" y="21800"/>
            <a:ext cx="11768800" cy="803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dirty="0"/>
              <a:t>So you want to build a genome?</a:t>
            </a:r>
          </a:p>
        </p:txBody>
      </p:sp>
      <p:pic>
        <p:nvPicPr>
          <p:cNvPr id="3" name="Picture 2">
            <a:extLst>
              <a:ext uri="{FF2B5EF4-FFF2-40B4-BE49-F238E27FC236}">
                <a16:creationId xmlns:a16="http://schemas.microsoft.com/office/drawing/2014/main" id="{EB5D0148-BDA8-A447-AA5F-82C4E106A792}"/>
              </a:ext>
            </a:extLst>
          </p:cNvPr>
          <p:cNvPicPr>
            <a:picLocks noChangeAspect="1"/>
          </p:cNvPicPr>
          <p:nvPr/>
        </p:nvPicPr>
        <p:blipFill>
          <a:blip r:embed="rId2"/>
          <a:stretch>
            <a:fillRect/>
          </a:stretch>
        </p:blipFill>
        <p:spPr>
          <a:xfrm>
            <a:off x="131000" y="1426631"/>
            <a:ext cx="6061670" cy="4865288"/>
          </a:xfrm>
          <a:prstGeom prst="rect">
            <a:avLst/>
          </a:prstGeom>
        </p:spPr>
      </p:pic>
      <p:sp>
        <p:nvSpPr>
          <p:cNvPr id="4" name="TextBox 3">
            <a:extLst>
              <a:ext uri="{FF2B5EF4-FFF2-40B4-BE49-F238E27FC236}">
                <a16:creationId xmlns:a16="http://schemas.microsoft.com/office/drawing/2014/main" id="{CAFE34EC-0236-9047-87A8-2C5F6869F531}"/>
              </a:ext>
            </a:extLst>
          </p:cNvPr>
          <p:cNvSpPr txBox="1"/>
          <p:nvPr/>
        </p:nvSpPr>
        <p:spPr>
          <a:xfrm>
            <a:off x="6269801" y="1398272"/>
            <a:ext cx="5791199" cy="4893647"/>
          </a:xfrm>
          <a:prstGeom prst="rect">
            <a:avLst/>
          </a:prstGeom>
          <a:noFill/>
        </p:spPr>
        <p:txBody>
          <a:bodyPr wrap="square" rtlCol="0">
            <a:spAutoFit/>
          </a:bodyPr>
          <a:lstStyle/>
          <a:p>
            <a:r>
              <a:rPr lang="en-US" sz="2400" b="1" dirty="0"/>
              <a:t>C value: </a:t>
            </a:r>
            <a:r>
              <a:rPr lang="en-US" sz="2400" dirty="0"/>
              <a:t>Estimate of genome size based on flow cytometry</a:t>
            </a:r>
          </a:p>
          <a:p>
            <a:endParaRPr lang="en-US" sz="2400" dirty="0"/>
          </a:p>
          <a:p>
            <a:r>
              <a:rPr lang="en-US" sz="2400" dirty="0"/>
              <a:t>-Some groups of organisms have conserved genome sizes (birds, mammals)</a:t>
            </a:r>
          </a:p>
          <a:p>
            <a:endParaRPr lang="en-US" sz="2400" dirty="0"/>
          </a:p>
          <a:p>
            <a:r>
              <a:rPr lang="en-US" sz="2400" dirty="0"/>
              <a:t>-Others have high variability (arthropods, frogs, plants)</a:t>
            </a:r>
          </a:p>
          <a:p>
            <a:endParaRPr lang="en-US" sz="2400" dirty="0"/>
          </a:p>
          <a:p>
            <a:r>
              <a:rPr lang="en-US" sz="2400" dirty="0"/>
              <a:t>-Can be difficult to predict assembly size (which affects how much and what you would sequence) in some groups, so tread carefully</a:t>
            </a:r>
          </a:p>
        </p:txBody>
      </p:sp>
    </p:spTree>
    <p:extLst>
      <p:ext uri="{BB962C8B-B14F-4D97-AF65-F5344CB8AC3E}">
        <p14:creationId xmlns:p14="http://schemas.microsoft.com/office/powerpoint/2010/main" val="20509821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p22">
            <a:extLst>
              <a:ext uri="{FF2B5EF4-FFF2-40B4-BE49-F238E27FC236}">
                <a16:creationId xmlns:a16="http://schemas.microsoft.com/office/drawing/2014/main" id="{B2ECA262-BA0F-DD46-8287-1BB6897F2A85}"/>
              </a:ext>
            </a:extLst>
          </p:cNvPr>
          <p:cNvSpPr txBox="1">
            <a:spLocks/>
          </p:cNvSpPr>
          <p:nvPr/>
        </p:nvSpPr>
        <p:spPr>
          <a:xfrm>
            <a:off x="131000" y="21800"/>
            <a:ext cx="11768800" cy="803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dirty="0"/>
              <a:t>So, you want to build a genome?</a:t>
            </a:r>
          </a:p>
        </p:txBody>
      </p:sp>
      <p:sp>
        <p:nvSpPr>
          <p:cNvPr id="5" name="TextBox 4">
            <a:extLst>
              <a:ext uri="{FF2B5EF4-FFF2-40B4-BE49-F238E27FC236}">
                <a16:creationId xmlns:a16="http://schemas.microsoft.com/office/drawing/2014/main" id="{98E5BDCF-9DF3-C24B-9D8A-FE6D95DE4DEC}"/>
              </a:ext>
            </a:extLst>
          </p:cNvPr>
          <p:cNvSpPr txBox="1"/>
          <p:nvPr/>
        </p:nvSpPr>
        <p:spPr>
          <a:xfrm>
            <a:off x="131000" y="800280"/>
            <a:ext cx="10760818" cy="461665"/>
          </a:xfrm>
          <a:prstGeom prst="rect">
            <a:avLst/>
          </a:prstGeom>
          <a:noFill/>
        </p:spPr>
        <p:txBody>
          <a:bodyPr wrap="square" rtlCol="0">
            <a:spAutoFit/>
          </a:bodyPr>
          <a:lstStyle/>
          <a:p>
            <a:r>
              <a:rPr lang="en-US" sz="2400" dirty="0"/>
              <a:t>Genome Assembly options depend both on the </a:t>
            </a:r>
            <a:r>
              <a:rPr lang="en-US" sz="2400" i="1" dirty="0"/>
              <a:t>quality and quantity </a:t>
            </a:r>
            <a:r>
              <a:rPr lang="en-US" sz="2400" dirty="0"/>
              <a:t>of DNA available</a:t>
            </a:r>
          </a:p>
        </p:txBody>
      </p:sp>
      <p:pic>
        <p:nvPicPr>
          <p:cNvPr id="6" name="Picture 5">
            <a:extLst>
              <a:ext uri="{FF2B5EF4-FFF2-40B4-BE49-F238E27FC236}">
                <a16:creationId xmlns:a16="http://schemas.microsoft.com/office/drawing/2014/main" id="{75A6D317-FC34-AD43-89FC-C996C3C690AB}"/>
              </a:ext>
            </a:extLst>
          </p:cNvPr>
          <p:cNvPicPr>
            <a:picLocks noChangeAspect="1"/>
          </p:cNvPicPr>
          <p:nvPr/>
        </p:nvPicPr>
        <p:blipFill>
          <a:blip r:embed="rId3"/>
          <a:stretch>
            <a:fillRect/>
          </a:stretch>
        </p:blipFill>
        <p:spPr>
          <a:xfrm>
            <a:off x="9298" y="2160156"/>
            <a:ext cx="4665980" cy="4572660"/>
          </a:xfrm>
          <a:prstGeom prst="rect">
            <a:avLst/>
          </a:prstGeom>
        </p:spPr>
      </p:pic>
      <p:sp>
        <p:nvSpPr>
          <p:cNvPr id="7" name="TextBox 6">
            <a:extLst>
              <a:ext uri="{FF2B5EF4-FFF2-40B4-BE49-F238E27FC236}">
                <a16:creationId xmlns:a16="http://schemas.microsoft.com/office/drawing/2014/main" id="{8B8A7FC8-B99C-C94F-A31A-B628C490CEFE}"/>
              </a:ext>
            </a:extLst>
          </p:cNvPr>
          <p:cNvSpPr txBox="1"/>
          <p:nvPr/>
        </p:nvSpPr>
        <p:spPr>
          <a:xfrm>
            <a:off x="4430110" y="1316824"/>
            <a:ext cx="7761889" cy="5632311"/>
          </a:xfrm>
          <a:prstGeom prst="rect">
            <a:avLst/>
          </a:prstGeom>
          <a:noFill/>
        </p:spPr>
        <p:txBody>
          <a:bodyPr wrap="square" rtlCol="0">
            <a:spAutoFit/>
          </a:bodyPr>
          <a:lstStyle/>
          <a:p>
            <a:r>
              <a:rPr lang="en-US" sz="2400" dirty="0"/>
              <a:t>-Certain techs require a lot of high molecular weight DNA (long, intact molecules), while other methods fix the DNA while it’s folded</a:t>
            </a:r>
          </a:p>
          <a:p>
            <a:endParaRPr lang="en-US" sz="2400" dirty="0"/>
          </a:p>
          <a:p>
            <a:r>
              <a:rPr lang="en-US" sz="2400" dirty="0"/>
              <a:t>-Depending on the size/clonality/heterozygosity of your organism, pooling may be necessary, but could complicate things</a:t>
            </a:r>
          </a:p>
          <a:p>
            <a:endParaRPr lang="en-US" sz="2400" dirty="0"/>
          </a:p>
          <a:p>
            <a:r>
              <a:rPr lang="en-US" sz="2400" dirty="0"/>
              <a:t>-Things could also get, well, slime-y</a:t>
            </a:r>
          </a:p>
          <a:p>
            <a:r>
              <a:rPr lang="en-US" sz="2400" dirty="0"/>
              <a:t>Some organisms are harder to get </a:t>
            </a:r>
          </a:p>
          <a:p>
            <a:r>
              <a:rPr lang="en-US" sz="2400" dirty="0"/>
              <a:t>higher DNA yields than others due </a:t>
            </a:r>
          </a:p>
          <a:p>
            <a:r>
              <a:rPr lang="en-US" sz="2400" dirty="0"/>
              <a:t>to inhibitors etc.</a:t>
            </a:r>
          </a:p>
          <a:p>
            <a:endParaRPr lang="en-US" sz="2400" dirty="0"/>
          </a:p>
          <a:p>
            <a:r>
              <a:rPr lang="en-US" sz="2400" dirty="0"/>
              <a:t>-Protocols are getting better at making whole genome libraries with low yields</a:t>
            </a:r>
          </a:p>
        </p:txBody>
      </p:sp>
      <p:pic>
        <p:nvPicPr>
          <p:cNvPr id="8" name="Picture 7">
            <a:extLst>
              <a:ext uri="{FF2B5EF4-FFF2-40B4-BE49-F238E27FC236}">
                <a16:creationId xmlns:a16="http://schemas.microsoft.com/office/drawing/2014/main" id="{318B7637-8EC9-6844-B01B-3923F452E4FC}"/>
              </a:ext>
            </a:extLst>
          </p:cNvPr>
          <p:cNvPicPr>
            <a:picLocks noChangeAspect="1"/>
          </p:cNvPicPr>
          <p:nvPr/>
        </p:nvPicPr>
        <p:blipFill>
          <a:blip r:embed="rId4"/>
          <a:stretch>
            <a:fillRect/>
          </a:stretch>
        </p:blipFill>
        <p:spPr>
          <a:xfrm>
            <a:off x="9705051" y="3739131"/>
            <a:ext cx="2194749" cy="1461737"/>
          </a:xfrm>
          <a:prstGeom prst="rect">
            <a:avLst/>
          </a:prstGeom>
        </p:spPr>
      </p:pic>
      <p:pic>
        <p:nvPicPr>
          <p:cNvPr id="9" name="Picture 8">
            <a:extLst>
              <a:ext uri="{FF2B5EF4-FFF2-40B4-BE49-F238E27FC236}">
                <a16:creationId xmlns:a16="http://schemas.microsoft.com/office/drawing/2014/main" id="{D678D313-A50B-F54E-B482-3D9F76931041}"/>
              </a:ext>
            </a:extLst>
          </p:cNvPr>
          <p:cNvPicPr>
            <a:picLocks noChangeAspect="1"/>
          </p:cNvPicPr>
          <p:nvPr/>
        </p:nvPicPr>
        <p:blipFill>
          <a:blip r:embed="rId5"/>
          <a:stretch>
            <a:fillRect/>
          </a:stretch>
        </p:blipFill>
        <p:spPr>
          <a:xfrm>
            <a:off x="9096090" y="5282979"/>
            <a:ext cx="2870200" cy="723900"/>
          </a:xfrm>
          <a:prstGeom prst="rect">
            <a:avLst/>
          </a:prstGeom>
        </p:spPr>
      </p:pic>
    </p:spTree>
    <p:extLst>
      <p:ext uri="{BB962C8B-B14F-4D97-AF65-F5344CB8AC3E}">
        <p14:creationId xmlns:p14="http://schemas.microsoft.com/office/powerpoint/2010/main" val="35377642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p22">
            <a:extLst>
              <a:ext uri="{FF2B5EF4-FFF2-40B4-BE49-F238E27FC236}">
                <a16:creationId xmlns:a16="http://schemas.microsoft.com/office/drawing/2014/main" id="{B2ECA262-BA0F-DD46-8287-1BB6897F2A85}"/>
              </a:ext>
            </a:extLst>
          </p:cNvPr>
          <p:cNvSpPr txBox="1">
            <a:spLocks/>
          </p:cNvSpPr>
          <p:nvPr/>
        </p:nvSpPr>
        <p:spPr>
          <a:xfrm>
            <a:off x="131000" y="21800"/>
            <a:ext cx="11768800" cy="803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dirty="0"/>
              <a:t>So you want to build a genome?</a:t>
            </a:r>
          </a:p>
        </p:txBody>
      </p:sp>
      <p:pic>
        <p:nvPicPr>
          <p:cNvPr id="12" name="Picture 11">
            <a:extLst>
              <a:ext uri="{FF2B5EF4-FFF2-40B4-BE49-F238E27FC236}">
                <a16:creationId xmlns:a16="http://schemas.microsoft.com/office/drawing/2014/main" id="{DF982C0D-8E6D-B946-A973-C397F911106C}"/>
              </a:ext>
            </a:extLst>
          </p:cNvPr>
          <p:cNvPicPr>
            <a:picLocks noChangeAspect="1"/>
          </p:cNvPicPr>
          <p:nvPr/>
        </p:nvPicPr>
        <p:blipFill>
          <a:blip r:embed="rId2"/>
          <a:stretch>
            <a:fillRect/>
          </a:stretch>
        </p:blipFill>
        <p:spPr>
          <a:xfrm>
            <a:off x="7746725" y="1090908"/>
            <a:ext cx="4011560" cy="5055892"/>
          </a:xfrm>
          <a:prstGeom prst="rect">
            <a:avLst/>
          </a:prstGeom>
        </p:spPr>
      </p:pic>
      <p:sp>
        <p:nvSpPr>
          <p:cNvPr id="13" name="TextBox 12">
            <a:extLst>
              <a:ext uri="{FF2B5EF4-FFF2-40B4-BE49-F238E27FC236}">
                <a16:creationId xmlns:a16="http://schemas.microsoft.com/office/drawing/2014/main" id="{77D1D26B-959B-6945-A23E-BFAF697E5440}"/>
              </a:ext>
            </a:extLst>
          </p:cNvPr>
          <p:cNvSpPr txBox="1"/>
          <p:nvPr/>
        </p:nvSpPr>
        <p:spPr>
          <a:xfrm>
            <a:off x="433715" y="1351508"/>
            <a:ext cx="6849954" cy="4154984"/>
          </a:xfrm>
          <a:prstGeom prst="rect">
            <a:avLst/>
          </a:prstGeom>
          <a:noFill/>
        </p:spPr>
        <p:txBody>
          <a:bodyPr wrap="square" rtlCol="0">
            <a:spAutoFit/>
          </a:bodyPr>
          <a:lstStyle/>
          <a:p>
            <a:r>
              <a:rPr lang="en-US" sz="2400" dirty="0"/>
              <a:t>-Chromosome level assemblies are ideal, but they may not be necessary to answer YOUR question</a:t>
            </a:r>
          </a:p>
          <a:p>
            <a:endParaRPr lang="en-US" sz="2400" dirty="0"/>
          </a:p>
          <a:p>
            <a:r>
              <a:rPr lang="en-US" sz="2400" dirty="0"/>
              <a:t>-Consider what level of information you would need to answer questions about:</a:t>
            </a:r>
          </a:p>
          <a:p>
            <a:pPr marL="742950" lvl="1" indent="-285750">
              <a:buFont typeface="Arial" panose="020B0604020202020204" pitchFamily="34" charset="0"/>
              <a:buChar char="•"/>
            </a:pPr>
            <a:r>
              <a:rPr lang="en-US" sz="2400" dirty="0"/>
              <a:t>Population structure</a:t>
            </a:r>
          </a:p>
          <a:p>
            <a:pPr marL="742950" lvl="1" indent="-285750">
              <a:buFont typeface="Arial" panose="020B0604020202020204" pitchFamily="34" charset="0"/>
              <a:buChar char="•"/>
            </a:pPr>
            <a:r>
              <a:rPr lang="en-US" sz="2400" dirty="0"/>
              <a:t>Genomic history</a:t>
            </a:r>
          </a:p>
          <a:p>
            <a:pPr marL="742950" lvl="1" indent="-285750">
              <a:buFont typeface="Arial" panose="020B0604020202020204" pitchFamily="34" charset="0"/>
              <a:buChar char="•"/>
            </a:pPr>
            <a:r>
              <a:rPr lang="en-US" sz="2400" dirty="0"/>
              <a:t>Structural variation</a:t>
            </a:r>
          </a:p>
          <a:p>
            <a:pPr marL="742950" lvl="1" indent="-285750">
              <a:buFont typeface="Arial" panose="020B0604020202020204" pitchFamily="34" charset="0"/>
              <a:buChar char="•"/>
            </a:pPr>
            <a:r>
              <a:rPr lang="en-US" sz="2400" dirty="0"/>
              <a:t>Adaptation</a:t>
            </a:r>
          </a:p>
          <a:p>
            <a:pPr marL="742950" lvl="1" indent="-285750">
              <a:buFont typeface="Arial" panose="020B0604020202020204" pitchFamily="34" charset="0"/>
              <a:buChar char="•"/>
            </a:pPr>
            <a:r>
              <a:rPr lang="en-US" sz="2400" dirty="0"/>
              <a:t>Functional variation</a:t>
            </a:r>
          </a:p>
          <a:p>
            <a:pPr marL="742950" lvl="1" indent="-285750">
              <a:buFont typeface="Arial" panose="020B0604020202020204" pitchFamily="34" charset="0"/>
              <a:buChar char="•"/>
            </a:pPr>
            <a:r>
              <a:rPr lang="en-US" sz="2400" dirty="0"/>
              <a:t>???</a:t>
            </a:r>
          </a:p>
        </p:txBody>
      </p:sp>
    </p:spTree>
    <p:extLst>
      <p:ext uri="{BB962C8B-B14F-4D97-AF65-F5344CB8AC3E}">
        <p14:creationId xmlns:p14="http://schemas.microsoft.com/office/powerpoint/2010/main" val="38092805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7213D97-47B9-430F-B826-B8ECEDE16483}"/>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building, window, drawing&#10;&#10;Description automatically generated">
            <a:extLst>
              <a:ext uri="{FF2B5EF4-FFF2-40B4-BE49-F238E27FC236}">
                <a16:creationId xmlns:a16="http://schemas.microsoft.com/office/drawing/2014/main" id="{C2136583-0CC9-401C-A6B5-E416D3E98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75" y="332376"/>
            <a:ext cx="1879239" cy="1415693"/>
          </a:xfrm>
          <a:prstGeom prst="rect">
            <a:avLst/>
          </a:prstGeom>
        </p:spPr>
      </p:pic>
      <p:pic>
        <p:nvPicPr>
          <p:cNvPr id="9" name="Picture 8" descr="A picture containing window, drawing&#10;&#10;Description automatically generated">
            <a:extLst>
              <a:ext uri="{FF2B5EF4-FFF2-40B4-BE49-F238E27FC236}">
                <a16:creationId xmlns:a16="http://schemas.microsoft.com/office/drawing/2014/main" id="{3613CC8A-44D6-4EAF-A8F0-423080359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7558" y="842226"/>
            <a:ext cx="2353120" cy="962640"/>
          </a:xfrm>
          <a:prstGeom prst="rect">
            <a:avLst/>
          </a:prstGeom>
        </p:spPr>
      </p:pic>
      <p:pic>
        <p:nvPicPr>
          <p:cNvPr id="11" name="Picture 10">
            <a:extLst>
              <a:ext uri="{FF2B5EF4-FFF2-40B4-BE49-F238E27FC236}">
                <a16:creationId xmlns:a16="http://schemas.microsoft.com/office/drawing/2014/main" id="{3353B995-A79A-42EA-813E-D9549F9B1E97}"/>
              </a:ext>
            </a:extLst>
          </p:cNvPr>
          <p:cNvPicPr>
            <a:picLocks noChangeAspect="1"/>
          </p:cNvPicPr>
          <p:nvPr/>
        </p:nvPicPr>
        <p:blipFill>
          <a:blip r:embed="rId4"/>
          <a:stretch>
            <a:fillRect/>
          </a:stretch>
        </p:blipFill>
        <p:spPr>
          <a:xfrm>
            <a:off x="7593246" y="5513148"/>
            <a:ext cx="1963726" cy="963568"/>
          </a:xfrm>
          <a:prstGeom prst="rect">
            <a:avLst/>
          </a:prstGeom>
        </p:spPr>
      </p:pic>
      <p:pic>
        <p:nvPicPr>
          <p:cNvPr id="13" name="Picture 12">
            <a:extLst>
              <a:ext uri="{FF2B5EF4-FFF2-40B4-BE49-F238E27FC236}">
                <a16:creationId xmlns:a16="http://schemas.microsoft.com/office/drawing/2014/main" id="{25427D7E-3119-4693-A698-9BA103B70E8C}"/>
              </a:ext>
            </a:extLst>
          </p:cNvPr>
          <p:cNvPicPr>
            <a:picLocks noChangeAspect="1"/>
          </p:cNvPicPr>
          <p:nvPr/>
        </p:nvPicPr>
        <p:blipFill>
          <a:blip r:embed="rId5"/>
          <a:stretch>
            <a:fillRect/>
          </a:stretch>
        </p:blipFill>
        <p:spPr>
          <a:xfrm>
            <a:off x="9556972" y="5514076"/>
            <a:ext cx="2497661" cy="962640"/>
          </a:xfrm>
          <a:prstGeom prst="rect">
            <a:avLst/>
          </a:prstGeom>
        </p:spPr>
      </p:pic>
      <p:pic>
        <p:nvPicPr>
          <p:cNvPr id="15" name="Picture 14">
            <a:extLst>
              <a:ext uri="{FF2B5EF4-FFF2-40B4-BE49-F238E27FC236}">
                <a16:creationId xmlns:a16="http://schemas.microsoft.com/office/drawing/2014/main" id="{364CA3A1-CDB4-47A2-B80A-F91413E36389}"/>
              </a:ext>
            </a:extLst>
          </p:cNvPr>
          <p:cNvPicPr>
            <a:picLocks noChangeAspect="1"/>
          </p:cNvPicPr>
          <p:nvPr/>
        </p:nvPicPr>
        <p:blipFill>
          <a:blip r:embed="rId6"/>
          <a:stretch>
            <a:fillRect/>
          </a:stretch>
        </p:blipFill>
        <p:spPr>
          <a:xfrm>
            <a:off x="137367" y="5060471"/>
            <a:ext cx="2605241" cy="1416245"/>
          </a:xfrm>
          <a:prstGeom prst="rect">
            <a:avLst/>
          </a:prstGeom>
        </p:spPr>
      </p:pic>
      <p:pic>
        <p:nvPicPr>
          <p:cNvPr id="17" name="Picture 16">
            <a:extLst>
              <a:ext uri="{FF2B5EF4-FFF2-40B4-BE49-F238E27FC236}">
                <a16:creationId xmlns:a16="http://schemas.microsoft.com/office/drawing/2014/main" id="{4F7B18B6-E201-4A54-9506-0E39A97A9283}"/>
              </a:ext>
            </a:extLst>
          </p:cNvPr>
          <p:cNvPicPr>
            <a:picLocks noChangeAspect="1"/>
          </p:cNvPicPr>
          <p:nvPr/>
        </p:nvPicPr>
        <p:blipFill>
          <a:blip r:embed="rId7"/>
          <a:stretch>
            <a:fillRect/>
          </a:stretch>
        </p:blipFill>
        <p:spPr>
          <a:xfrm>
            <a:off x="5019261" y="299458"/>
            <a:ext cx="2245845" cy="1385734"/>
          </a:xfrm>
          <a:prstGeom prst="rect">
            <a:avLst/>
          </a:prstGeom>
        </p:spPr>
      </p:pic>
      <p:pic>
        <p:nvPicPr>
          <p:cNvPr id="19" name="Picture 18" descr="A close up of a sign&#10;&#10;Description automatically generated">
            <a:extLst>
              <a:ext uri="{FF2B5EF4-FFF2-40B4-BE49-F238E27FC236}">
                <a16:creationId xmlns:a16="http://schemas.microsoft.com/office/drawing/2014/main" id="{59EC19D9-8DFB-4249-9605-994DC8E328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0150" y="5544225"/>
            <a:ext cx="2438405" cy="1414275"/>
          </a:xfrm>
          <a:prstGeom prst="rect">
            <a:avLst/>
          </a:prstGeom>
        </p:spPr>
      </p:pic>
      <p:pic>
        <p:nvPicPr>
          <p:cNvPr id="21" name="Picture 20">
            <a:extLst>
              <a:ext uri="{FF2B5EF4-FFF2-40B4-BE49-F238E27FC236}">
                <a16:creationId xmlns:a16="http://schemas.microsoft.com/office/drawing/2014/main" id="{7E0BE570-0291-48EC-B675-5DE867C88634}"/>
              </a:ext>
            </a:extLst>
          </p:cNvPr>
          <p:cNvPicPr>
            <a:picLocks noChangeAspect="1"/>
          </p:cNvPicPr>
          <p:nvPr/>
        </p:nvPicPr>
        <p:blipFill>
          <a:blip r:embed="rId9"/>
          <a:stretch>
            <a:fillRect/>
          </a:stretch>
        </p:blipFill>
        <p:spPr>
          <a:xfrm>
            <a:off x="1081797" y="1848569"/>
            <a:ext cx="10068231" cy="3143146"/>
          </a:xfrm>
          <a:prstGeom prst="rect">
            <a:avLst/>
          </a:prstGeom>
        </p:spPr>
      </p:pic>
    </p:spTree>
    <p:extLst>
      <p:ext uri="{BB962C8B-B14F-4D97-AF65-F5344CB8AC3E}">
        <p14:creationId xmlns:p14="http://schemas.microsoft.com/office/powerpoint/2010/main" val="40942238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1DEF-E958-C245-CAFC-74DCCF91FD63}"/>
              </a:ext>
            </a:extLst>
          </p:cNvPr>
          <p:cNvSpPr>
            <a:spLocks noGrp="1"/>
          </p:cNvSpPr>
          <p:nvPr>
            <p:ph type="title"/>
          </p:nvPr>
        </p:nvSpPr>
        <p:spPr/>
        <p:txBody>
          <a:bodyPr/>
          <a:lstStyle/>
          <a:p>
            <a:pPr algn="ctr"/>
            <a:r>
              <a:rPr lang="en-US" u="sng" dirty="0"/>
              <a:t>Don’t build a house on a bad foundation</a:t>
            </a:r>
          </a:p>
        </p:txBody>
      </p:sp>
      <p:sp>
        <p:nvSpPr>
          <p:cNvPr id="3" name="TextBox 2">
            <a:extLst>
              <a:ext uri="{FF2B5EF4-FFF2-40B4-BE49-F238E27FC236}">
                <a16:creationId xmlns:a16="http://schemas.microsoft.com/office/drawing/2014/main" id="{58ED3264-69F7-EECE-49A7-C2CD68B22383}"/>
              </a:ext>
            </a:extLst>
          </p:cNvPr>
          <p:cNvSpPr txBox="1"/>
          <p:nvPr/>
        </p:nvSpPr>
        <p:spPr>
          <a:xfrm>
            <a:off x="648953" y="2034340"/>
            <a:ext cx="4745421" cy="830997"/>
          </a:xfrm>
          <a:prstGeom prst="rect">
            <a:avLst/>
          </a:prstGeom>
          <a:noFill/>
        </p:spPr>
        <p:txBody>
          <a:bodyPr wrap="square" rtlCol="0">
            <a:spAutoFit/>
          </a:bodyPr>
          <a:lstStyle/>
          <a:p>
            <a:r>
              <a:rPr lang="en-US" sz="2400" dirty="0"/>
              <a:t>Reference bias is a </a:t>
            </a:r>
            <a:r>
              <a:rPr lang="en-US" sz="2400" i="1" dirty="0"/>
              <a:t>very real </a:t>
            </a:r>
            <a:r>
              <a:rPr lang="en-US" sz="2400" dirty="0"/>
              <a:t>problem and is difficult to quantify</a:t>
            </a:r>
          </a:p>
        </p:txBody>
      </p:sp>
      <p:sp>
        <p:nvSpPr>
          <p:cNvPr id="4" name="TextBox 3">
            <a:extLst>
              <a:ext uri="{FF2B5EF4-FFF2-40B4-BE49-F238E27FC236}">
                <a16:creationId xmlns:a16="http://schemas.microsoft.com/office/drawing/2014/main" id="{BE1DEC48-99A8-D150-ABBA-27F33A3D2415}"/>
              </a:ext>
            </a:extLst>
          </p:cNvPr>
          <p:cNvSpPr txBox="1"/>
          <p:nvPr/>
        </p:nvSpPr>
        <p:spPr>
          <a:xfrm>
            <a:off x="6096000" y="6473030"/>
            <a:ext cx="2855898" cy="261610"/>
          </a:xfrm>
          <a:prstGeom prst="rect">
            <a:avLst/>
          </a:prstGeom>
          <a:noFill/>
        </p:spPr>
        <p:txBody>
          <a:bodyPr wrap="square" rtlCol="0">
            <a:spAutoFit/>
          </a:bodyPr>
          <a:lstStyle/>
          <a:p>
            <a:r>
              <a:rPr lang="en-US" sz="1100" b="1" i="1" dirty="0">
                <a:solidFill>
                  <a:schemeClr val="bg1">
                    <a:lumMod val="50000"/>
                  </a:schemeClr>
                </a:solidFill>
              </a:rPr>
              <a:t>Source: Prasad et al. 2021, MER</a:t>
            </a:r>
            <a:endParaRPr lang="en-US" b="1" i="1" dirty="0">
              <a:solidFill>
                <a:schemeClr val="bg1">
                  <a:lumMod val="50000"/>
                </a:schemeClr>
              </a:solidFill>
            </a:endParaRPr>
          </a:p>
        </p:txBody>
      </p:sp>
      <p:pic>
        <p:nvPicPr>
          <p:cNvPr id="5" name="Picture 4">
            <a:extLst>
              <a:ext uri="{FF2B5EF4-FFF2-40B4-BE49-F238E27FC236}">
                <a16:creationId xmlns:a16="http://schemas.microsoft.com/office/drawing/2014/main" id="{6DE61403-8089-E48A-12A6-4D2686B5B4BE}"/>
              </a:ext>
            </a:extLst>
          </p:cNvPr>
          <p:cNvPicPr>
            <a:picLocks noChangeAspect="1"/>
          </p:cNvPicPr>
          <p:nvPr/>
        </p:nvPicPr>
        <p:blipFill>
          <a:blip r:embed="rId3"/>
          <a:stretch>
            <a:fillRect/>
          </a:stretch>
        </p:blipFill>
        <p:spPr>
          <a:xfrm>
            <a:off x="8299886" y="3570221"/>
            <a:ext cx="3422557" cy="3164419"/>
          </a:xfrm>
          <a:prstGeom prst="rect">
            <a:avLst/>
          </a:prstGeom>
        </p:spPr>
      </p:pic>
      <p:sp>
        <p:nvSpPr>
          <p:cNvPr id="6" name="TextBox 5">
            <a:extLst>
              <a:ext uri="{FF2B5EF4-FFF2-40B4-BE49-F238E27FC236}">
                <a16:creationId xmlns:a16="http://schemas.microsoft.com/office/drawing/2014/main" id="{E876B8FE-146D-7260-4DE4-A2787958A90D}"/>
              </a:ext>
            </a:extLst>
          </p:cNvPr>
          <p:cNvSpPr txBox="1"/>
          <p:nvPr/>
        </p:nvSpPr>
        <p:spPr>
          <a:xfrm>
            <a:off x="678179" y="3429000"/>
            <a:ext cx="4165647" cy="3046988"/>
          </a:xfrm>
          <a:prstGeom prst="rect">
            <a:avLst/>
          </a:prstGeom>
          <a:noFill/>
        </p:spPr>
        <p:txBody>
          <a:bodyPr wrap="square" rtlCol="0">
            <a:spAutoFit/>
          </a:bodyPr>
          <a:lstStyle/>
          <a:p>
            <a:r>
              <a:rPr lang="en-US" sz="2400" dirty="0"/>
              <a:t>It can affect:</a:t>
            </a:r>
          </a:p>
          <a:p>
            <a:pPr marL="285750" indent="-285750">
              <a:buFont typeface="Arial" panose="020B0604020202020204" pitchFamily="34" charset="0"/>
              <a:buChar char="•"/>
            </a:pPr>
            <a:r>
              <a:rPr lang="en-US" sz="2400" dirty="0"/>
              <a:t>Species tree inference</a:t>
            </a:r>
          </a:p>
          <a:p>
            <a:pPr marL="285750" indent="-285750">
              <a:buFont typeface="Arial" panose="020B0604020202020204" pitchFamily="34" charset="0"/>
              <a:buChar char="•"/>
            </a:pPr>
            <a:r>
              <a:rPr lang="en-US" sz="2400" dirty="0"/>
              <a:t>Heterozygosity estimation</a:t>
            </a:r>
          </a:p>
          <a:p>
            <a:pPr marL="285750" indent="-285750">
              <a:buFont typeface="Arial" panose="020B0604020202020204" pitchFamily="34" charset="0"/>
              <a:buChar char="•"/>
            </a:pPr>
            <a:r>
              <a:rPr lang="en-US" sz="2400" dirty="0"/>
              <a:t>ROH estimation</a:t>
            </a:r>
          </a:p>
          <a:p>
            <a:pPr marL="285750" indent="-285750">
              <a:buFont typeface="Arial" panose="020B0604020202020204" pitchFamily="34" charset="0"/>
              <a:buChar char="•"/>
            </a:pPr>
            <a:r>
              <a:rPr lang="en-US" sz="2400" dirty="0"/>
              <a:t>Load calculations</a:t>
            </a:r>
          </a:p>
          <a:p>
            <a:pPr marL="285750" indent="-285750">
              <a:buFont typeface="Arial" panose="020B0604020202020204" pitchFamily="34" charset="0"/>
              <a:buChar char="•"/>
            </a:pPr>
            <a:endParaRPr lang="en-US" sz="2400" dirty="0"/>
          </a:p>
          <a:p>
            <a:endParaRPr lang="en-US" sz="2400" dirty="0"/>
          </a:p>
          <a:p>
            <a:pPr marL="285750" indent="-285750">
              <a:buFont typeface="Arial" panose="020B0604020202020204" pitchFamily="34" charset="0"/>
              <a:buChar char="•"/>
            </a:pPr>
            <a:endParaRPr lang="en-US" sz="2400" dirty="0"/>
          </a:p>
        </p:txBody>
      </p:sp>
      <p:pic>
        <p:nvPicPr>
          <p:cNvPr id="8" name="Picture 7">
            <a:extLst>
              <a:ext uri="{FF2B5EF4-FFF2-40B4-BE49-F238E27FC236}">
                <a16:creationId xmlns:a16="http://schemas.microsoft.com/office/drawing/2014/main" id="{6A442142-95F6-1AFC-40DC-465CE797D8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632091" y="825471"/>
            <a:ext cx="4165646" cy="2603529"/>
          </a:xfrm>
          <a:prstGeom prst="rect">
            <a:avLst/>
          </a:prstGeom>
        </p:spPr>
      </p:pic>
      <p:sp>
        <p:nvSpPr>
          <p:cNvPr id="9" name="TextBox 8">
            <a:extLst>
              <a:ext uri="{FF2B5EF4-FFF2-40B4-BE49-F238E27FC236}">
                <a16:creationId xmlns:a16="http://schemas.microsoft.com/office/drawing/2014/main" id="{38A872B4-9186-00FE-D44F-E80BBD0747EB}"/>
              </a:ext>
            </a:extLst>
          </p:cNvPr>
          <p:cNvSpPr txBox="1"/>
          <p:nvPr/>
        </p:nvSpPr>
        <p:spPr>
          <a:xfrm>
            <a:off x="9731930" y="1088571"/>
            <a:ext cx="2855898" cy="261610"/>
          </a:xfrm>
          <a:prstGeom prst="rect">
            <a:avLst/>
          </a:prstGeom>
          <a:noFill/>
        </p:spPr>
        <p:txBody>
          <a:bodyPr wrap="square" rtlCol="0">
            <a:spAutoFit/>
          </a:bodyPr>
          <a:lstStyle/>
          <a:p>
            <a:r>
              <a:rPr lang="en-US" sz="1100" b="1" i="1" dirty="0">
                <a:solidFill>
                  <a:schemeClr val="bg1">
                    <a:lumMod val="50000"/>
                  </a:schemeClr>
                </a:solidFill>
              </a:rPr>
              <a:t>Source: Thomas et al. in prep</a:t>
            </a:r>
            <a:endParaRPr lang="en-US" b="1" i="1" dirty="0">
              <a:solidFill>
                <a:schemeClr val="bg1">
                  <a:lumMod val="50000"/>
                </a:schemeClr>
              </a:solidFill>
            </a:endParaRPr>
          </a:p>
        </p:txBody>
      </p:sp>
    </p:spTree>
    <p:extLst>
      <p:ext uri="{BB962C8B-B14F-4D97-AF65-F5344CB8AC3E}">
        <p14:creationId xmlns:p14="http://schemas.microsoft.com/office/powerpoint/2010/main" val="264407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74D823-836F-4DA1-93FF-7A5C00512C62}"/>
              </a:ext>
            </a:extLst>
          </p:cNvPr>
          <p:cNvSpPr txBox="1"/>
          <p:nvPr/>
        </p:nvSpPr>
        <p:spPr>
          <a:xfrm>
            <a:off x="207818" y="2967335"/>
            <a:ext cx="11984182" cy="923330"/>
          </a:xfrm>
          <a:prstGeom prst="rect">
            <a:avLst/>
          </a:prstGeom>
          <a:noFill/>
        </p:spPr>
        <p:txBody>
          <a:bodyPr wrap="square">
            <a:spAutoFit/>
          </a:bodyPr>
          <a:lstStyle/>
          <a:p>
            <a:pPr algn="ctr"/>
            <a:r>
              <a:rPr lang="en-US" sz="5400" dirty="0">
                <a:hlinkClick r:id="rId2"/>
              </a:rPr>
              <a:t>https://gwct.github.io/congen/assembly/</a:t>
            </a:r>
            <a:r>
              <a:rPr lang="en-US" sz="5400" dirty="0"/>
              <a:t>  </a:t>
            </a:r>
          </a:p>
        </p:txBody>
      </p:sp>
    </p:spTree>
    <p:extLst>
      <p:ext uri="{BB962C8B-B14F-4D97-AF65-F5344CB8AC3E}">
        <p14:creationId xmlns:p14="http://schemas.microsoft.com/office/powerpoint/2010/main" val="1031973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8467C36-83A2-4687-AB55-CB9A1C9306BD}"/>
              </a:ext>
            </a:extLst>
          </p:cNvPr>
          <p:cNvSpPr>
            <a:spLocks noGrp="1"/>
          </p:cNvSpPr>
          <p:nvPr>
            <p:ph type="title"/>
          </p:nvPr>
        </p:nvSpPr>
        <p:spPr>
          <a:xfrm>
            <a:off x="332603" y="356062"/>
            <a:ext cx="11526794" cy="804648"/>
          </a:xfrm>
        </p:spPr>
        <p:txBody>
          <a:bodyPr>
            <a:normAutofit/>
          </a:bodyPr>
          <a:lstStyle/>
          <a:p>
            <a:r>
              <a:rPr lang="en-US" dirty="0"/>
              <a:t>These steps result in high error rates</a:t>
            </a:r>
          </a:p>
        </p:txBody>
      </p:sp>
      <p:sp>
        <p:nvSpPr>
          <p:cNvPr id="21" name="TextBox 20">
            <a:extLst>
              <a:ext uri="{FF2B5EF4-FFF2-40B4-BE49-F238E27FC236}">
                <a16:creationId xmlns:a16="http://schemas.microsoft.com/office/drawing/2014/main" id="{5A973EC9-0A35-4F5F-8888-D4D515D30FDE}"/>
              </a:ext>
            </a:extLst>
          </p:cNvPr>
          <p:cNvSpPr txBox="1"/>
          <p:nvPr/>
        </p:nvSpPr>
        <p:spPr>
          <a:xfrm>
            <a:off x="8346684" y="3136612"/>
            <a:ext cx="3937002" cy="584775"/>
          </a:xfrm>
          <a:prstGeom prst="rect">
            <a:avLst/>
          </a:prstGeom>
          <a:noFill/>
        </p:spPr>
        <p:txBody>
          <a:bodyPr wrap="square" rtlCol="0">
            <a:spAutoFit/>
          </a:bodyPr>
          <a:lstStyle/>
          <a:p>
            <a:r>
              <a:rPr lang="en-US" sz="3200" dirty="0"/>
              <a:t>…CGGTACAACTGGCA…</a:t>
            </a:r>
          </a:p>
        </p:txBody>
      </p:sp>
      <p:pic>
        <p:nvPicPr>
          <p:cNvPr id="2" name="Picture 1" descr="A picture containing drawing&#10;&#10;Description automatically generated">
            <a:extLst>
              <a:ext uri="{FF2B5EF4-FFF2-40B4-BE49-F238E27FC236}">
                <a16:creationId xmlns:a16="http://schemas.microsoft.com/office/drawing/2014/main" id="{45A119EA-9C6C-48AB-8E65-D51A9E195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62" y="2028825"/>
            <a:ext cx="1057275" cy="2800350"/>
          </a:xfrm>
          <a:prstGeom prst="rect">
            <a:avLst/>
          </a:prstGeom>
        </p:spPr>
      </p:pic>
      <p:sp>
        <p:nvSpPr>
          <p:cNvPr id="3" name="Rectangle: Rounded Corners 2">
            <a:extLst>
              <a:ext uri="{FF2B5EF4-FFF2-40B4-BE49-F238E27FC236}">
                <a16:creationId xmlns:a16="http://schemas.microsoft.com/office/drawing/2014/main" id="{D499DDBD-1414-4911-9700-EE8A92CB4CA2}"/>
              </a:ext>
            </a:extLst>
          </p:cNvPr>
          <p:cNvSpPr/>
          <p:nvPr/>
        </p:nvSpPr>
        <p:spPr>
          <a:xfrm>
            <a:off x="436879" y="5166964"/>
            <a:ext cx="2118853" cy="665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A73799-2696-44EA-8384-39E8EAC2E533}"/>
              </a:ext>
            </a:extLst>
          </p:cNvPr>
          <p:cNvSpPr/>
          <p:nvPr/>
        </p:nvSpPr>
        <p:spPr>
          <a:xfrm>
            <a:off x="671399" y="5176796"/>
            <a:ext cx="1649812" cy="646331"/>
          </a:xfrm>
          <a:prstGeom prst="rect">
            <a:avLst/>
          </a:prstGeom>
        </p:spPr>
        <p:txBody>
          <a:bodyPr wrap="none">
            <a:spAutoFit/>
          </a:bodyPr>
          <a:lstStyle/>
          <a:p>
            <a:pPr algn="ctr"/>
            <a:r>
              <a:rPr lang="en-US" sz="3600" dirty="0">
                <a:solidFill>
                  <a:schemeClr val="bg1"/>
                </a:solidFill>
              </a:rPr>
              <a:t>Original</a:t>
            </a:r>
            <a:endParaRPr lang="en-US" dirty="0"/>
          </a:p>
        </p:txBody>
      </p:sp>
      <p:cxnSp>
        <p:nvCxnSpPr>
          <p:cNvPr id="7" name="Straight Connector 6">
            <a:extLst>
              <a:ext uri="{FF2B5EF4-FFF2-40B4-BE49-F238E27FC236}">
                <a16:creationId xmlns:a16="http://schemas.microsoft.com/office/drawing/2014/main" id="{A2596028-0876-44D2-A204-A907B5657D60}"/>
              </a:ext>
            </a:extLst>
          </p:cNvPr>
          <p:cNvCxnSpPr>
            <a:cxnSpLocks/>
          </p:cNvCxnSpPr>
          <p:nvPr/>
        </p:nvCxnSpPr>
        <p:spPr>
          <a:xfrm>
            <a:off x="3362960" y="2780009"/>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90951796-5764-490F-AE2B-2ED5746069FA}"/>
              </a:ext>
            </a:extLst>
          </p:cNvPr>
          <p:cNvCxnSpPr>
            <a:cxnSpLocks/>
          </p:cNvCxnSpPr>
          <p:nvPr/>
        </p:nvCxnSpPr>
        <p:spPr>
          <a:xfrm>
            <a:off x="3515360" y="2932409"/>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E75BAFB-995A-43B9-93B3-40CFC917BED6}"/>
              </a:ext>
            </a:extLst>
          </p:cNvPr>
          <p:cNvCxnSpPr>
            <a:cxnSpLocks/>
          </p:cNvCxnSpPr>
          <p:nvPr/>
        </p:nvCxnSpPr>
        <p:spPr>
          <a:xfrm>
            <a:off x="3296920" y="3585476"/>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695617D3-5FB4-442F-BF3E-C5B531C0A880}"/>
              </a:ext>
            </a:extLst>
          </p:cNvPr>
          <p:cNvCxnSpPr>
            <a:cxnSpLocks/>
          </p:cNvCxnSpPr>
          <p:nvPr/>
        </p:nvCxnSpPr>
        <p:spPr>
          <a:xfrm>
            <a:off x="3820160" y="3237209"/>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928E2DFE-5A71-4214-A7FD-EC1121BBF7AB}"/>
              </a:ext>
            </a:extLst>
          </p:cNvPr>
          <p:cNvCxnSpPr>
            <a:cxnSpLocks/>
          </p:cNvCxnSpPr>
          <p:nvPr/>
        </p:nvCxnSpPr>
        <p:spPr>
          <a:xfrm>
            <a:off x="4109720" y="2745698"/>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7D769C9-02F5-438F-8482-60CA2025C72D}"/>
              </a:ext>
            </a:extLst>
          </p:cNvPr>
          <p:cNvCxnSpPr>
            <a:cxnSpLocks/>
          </p:cNvCxnSpPr>
          <p:nvPr/>
        </p:nvCxnSpPr>
        <p:spPr>
          <a:xfrm>
            <a:off x="3942080" y="3343888"/>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8C48B9AD-82EA-4ADA-AD28-9AB978BF3777}"/>
              </a:ext>
            </a:extLst>
          </p:cNvPr>
          <p:cNvCxnSpPr>
            <a:cxnSpLocks/>
          </p:cNvCxnSpPr>
          <p:nvPr/>
        </p:nvCxnSpPr>
        <p:spPr>
          <a:xfrm>
            <a:off x="3606800" y="3846809"/>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7139B448-61E3-4E0E-80AB-2CE2423D15BB}"/>
              </a:ext>
            </a:extLst>
          </p:cNvPr>
          <p:cNvCxnSpPr>
            <a:cxnSpLocks/>
          </p:cNvCxnSpPr>
          <p:nvPr/>
        </p:nvCxnSpPr>
        <p:spPr>
          <a:xfrm>
            <a:off x="4109720" y="3629947"/>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0D93447A-6866-467F-B6C7-71AA47EEC697}"/>
              </a:ext>
            </a:extLst>
          </p:cNvPr>
          <p:cNvCxnSpPr>
            <a:cxnSpLocks/>
          </p:cNvCxnSpPr>
          <p:nvPr/>
        </p:nvCxnSpPr>
        <p:spPr>
          <a:xfrm>
            <a:off x="3362960" y="4178258"/>
            <a:ext cx="6400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02DF1A63-6F5D-47CC-A97A-AA3232982A1D}"/>
              </a:ext>
            </a:extLst>
          </p:cNvPr>
          <p:cNvCxnSpPr>
            <a:cxnSpLocks/>
          </p:cNvCxnSpPr>
          <p:nvPr/>
        </p:nvCxnSpPr>
        <p:spPr>
          <a:xfrm>
            <a:off x="4262120" y="4050009"/>
            <a:ext cx="640080" cy="0"/>
          </a:xfrm>
          <a:prstGeom prst="line">
            <a:avLst/>
          </a:prstGeom>
          <a:ln w="25400"/>
        </p:spPr>
        <p:style>
          <a:lnRef idx="1">
            <a:schemeClr val="dk1"/>
          </a:lnRef>
          <a:fillRef idx="0">
            <a:schemeClr val="dk1"/>
          </a:fillRef>
          <a:effectRef idx="0">
            <a:schemeClr val="dk1"/>
          </a:effectRef>
          <a:fontRef idx="minor">
            <a:schemeClr val="tx1"/>
          </a:fontRef>
        </p:style>
      </p:cxnSp>
      <p:sp>
        <p:nvSpPr>
          <p:cNvPr id="9" name="Arrow: Right 8">
            <a:extLst>
              <a:ext uri="{FF2B5EF4-FFF2-40B4-BE49-F238E27FC236}">
                <a16:creationId xmlns:a16="http://schemas.microsoft.com/office/drawing/2014/main" id="{FF7D9D9A-5243-44F0-80D9-75537F5D6480}"/>
              </a:ext>
            </a:extLst>
          </p:cNvPr>
          <p:cNvSpPr/>
          <p:nvPr/>
        </p:nvSpPr>
        <p:spPr>
          <a:xfrm>
            <a:off x="5178814" y="3081307"/>
            <a:ext cx="9245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5691352-9E18-4D9C-940C-FE9471E0B5AA}"/>
              </a:ext>
            </a:extLst>
          </p:cNvPr>
          <p:cNvSpPr txBox="1"/>
          <p:nvPr/>
        </p:nvSpPr>
        <p:spPr>
          <a:xfrm>
            <a:off x="5877380" y="2559357"/>
            <a:ext cx="660331" cy="215444"/>
          </a:xfrm>
          <a:prstGeom prst="rect">
            <a:avLst/>
          </a:prstGeom>
          <a:noFill/>
        </p:spPr>
        <p:txBody>
          <a:bodyPr wrap="square" rtlCol="0">
            <a:spAutoFit/>
          </a:bodyPr>
          <a:lstStyle/>
          <a:p>
            <a:r>
              <a:rPr lang="en-US" sz="800" dirty="0"/>
              <a:t>ATCATGTA</a:t>
            </a:r>
          </a:p>
        </p:txBody>
      </p:sp>
      <p:sp>
        <p:nvSpPr>
          <p:cNvPr id="17" name="TextBox 16">
            <a:extLst>
              <a:ext uri="{FF2B5EF4-FFF2-40B4-BE49-F238E27FC236}">
                <a16:creationId xmlns:a16="http://schemas.microsoft.com/office/drawing/2014/main" id="{7FB50188-68EF-4261-BB4B-F9E99BF0AA37}"/>
              </a:ext>
            </a:extLst>
          </p:cNvPr>
          <p:cNvSpPr txBox="1"/>
          <p:nvPr/>
        </p:nvSpPr>
        <p:spPr>
          <a:xfrm>
            <a:off x="6040223" y="2743167"/>
            <a:ext cx="660331" cy="215444"/>
          </a:xfrm>
          <a:prstGeom prst="rect">
            <a:avLst/>
          </a:prstGeom>
          <a:noFill/>
        </p:spPr>
        <p:txBody>
          <a:bodyPr wrap="square" rtlCol="0">
            <a:spAutoFit/>
          </a:bodyPr>
          <a:lstStyle/>
          <a:p>
            <a:r>
              <a:rPr lang="en-US" sz="800" dirty="0"/>
              <a:t>ATCATGTA</a:t>
            </a:r>
          </a:p>
        </p:txBody>
      </p:sp>
      <p:sp>
        <p:nvSpPr>
          <p:cNvPr id="18" name="TextBox 17">
            <a:extLst>
              <a:ext uri="{FF2B5EF4-FFF2-40B4-BE49-F238E27FC236}">
                <a16:creationId xmlns:a16="http://schemas.microsoft.com/office/drawing/2014/main" id="{52276020-CC36-4D57-938E-E24FD74878D3}"/>
              </a:ext>
            </a:extLst>
          </p:cNvPr>
          <p:cNvSpPr txBox="1"/>
          <p:nvPr/>
        </p:nvSpPr>
        <p:spPr>
          <a:xfrm>
            <a:off x="6520212" y="2985547"/>
            <a:ext cx="660331" cy="215444"/>
          </a:xfrm>
          <a:prstGeom prst="rect">
            <a:avLst/>
          </a:prstGeom>
          <a:noFill/>
        </p:spPr>
        <p:txBody>
          <a:bodyPr wrap="square" rtlCol="0">
            <a:spAutoFit/>
          </a:bodyPr>
          <a:lstStyle/>
          <a:p>
            <a:r>
              <a:rPr lang="en-US" sz="800" dirty="0"/>
              <a:t>ATCATGTA</a:t>
            </a:r>
          </a:p>
        </p:txBody>
      </p:sp>
      <p:sp>
        <p:nvSpPr>
          <p:cNvPr id="19" name="TextBox 18">
            <a:extLst>
              <a:ext uri="{FF2B5EF4-FFF2-40B4-BE49-F238E27FC236}">
                <a16:creationId xmlns:a16="http://schemas.microsoft.com/office/drawing/2014/main" id="{BAE31ED9-A34A-4209-89F8-BD98C65C0FBE}"/>
              </a:ext>
            </a:extLst>
          </p:cNvPr>
          <p:cNvSpPr txBox="1"/>
          <p:nvPr/>
        </p:nvSpPr>
        <p:spPr>
          <a:xfrm>
            <a:off x="6691916" y="3136544"/>
            <a:ext cx="660331" cy="215444"/>
          </a:xfrm>
          <a:prstGeom prst="rect">
            <a:avLst/>
          </a:prstGeom>
          <a:noFill/>
        </p:spPr>
        <p:txBody>
          <a:bodyPr wrap="square" rtlCol="0">
            <a:spAutoFit/>
          </a:bodyPr>
          <a:lstStyle/>
          <a:p>
            <a:r>
              <a:rPr lang="en-US" sz="800" dirty="0"/>
              <a:t>ATCATGTA</a:t>
            </a:r>
          </a:p>
        </p:txBody>
      </p:sp>
      <p:sp>
        <p:nvSpPr>
          <p:cNvPr id="20" name="TextBox 19">
            <a:extLst>
              <a:ext uri="{FF2B5EF4-FFF2-40B4-BE49-F238E27FC236}">
                <a16:creationId xmlns:a16="http://schemas.microsoft.com/office/drawing/2014/main" id="{7C71A2AD-F471-4E76-9BB7-17C153812681}"/>
              </a:ext>
            </a:extLst>
          </p:cNvPr>
          <p:cNvSpPr txBox="1"/>
          <p:nvPr/>
        </p:nvSpPr>
        <p:spPr>
          <a:xfrm>
            <a:off x="6912452" y="3504388"/>
            <a:ext cx="660331" cy="215444"/>
          </a:xfrm>
          <a:prstGeom prst="rect">
            <a:avLst/>
          </a:prstGeom>
          <a:noFill/>
        </p:spPr>
        <p:txBody>
          <a:bodyPr wrap="square" rtlCol="0">
            <a:spAutoFit/>
          </a:bodyPr>
          <a:lstStyle/>
          <a:p>
            <a:r>
              <a:rPr lang="en-US" sz="800" dirty="0"/>
              <a:t>ATCATGTA</a:t>
            </a:r>
          </a:p>
        </p:txBody>
      </p:sp>
      <p:sp>
        <p:nvSpPr>
          <p:cNvPr id="42" name="TextBox 41">
            <a:extLst>
              <a:ext uri="{FF2B5EF4-FFF2-40B4-BE49-F238E27FC236}">
                <a16:creationId xmlns:a16="http://schemas.microsoft.com/office/drawing/2014/main" id="{B039A6F8-2125-4B4E-8503-A194B82E155C}"/>
              </a:ext>
            </a:extLst>
          </p:cNvPr>
          <p:cNvSpPr txBox="1"/>
          <p:nvPr/>
        </p:nvSpPr>
        <p:spPr>
          <a:xfrm>
            <a:off x="6073400" y="3435689"/>
            <a:ext cx="660331" cy="215444"/>
          </a:xfrm>
          <a:prstGeom prst="rect">
            <a:avLst/>
          </a:prstGeom>
          <a:noFill/>
        </p:spPr>
        <p:txBody>
          <a:bodyPr wrap="square" rtlCol="0">
            <a:spAutoFit/>
          </a:bodyPr>
          <a:lstStyle/>
          <a:p>
            <a:r>
              <a:rPr lang="en-US" sz="800" dirty="0"/>
              <a:t>ATCATGTA</a:t>
            </a:r>
          </a:p>
        </p:txBody>
      </p:sp>
      <p:sp>
        <p:nvSpPr>
          <p:cNvPr id="44" name="TextBox 43">
            <a:extLst>
              <a:ext uri="{FF2B5EF4-FFF2-40B4-BE49-F238E27FC236}">
                <a16:creationId xmlns:a16="http://schemas.microsoft.com/office/drawing/2014/main" id="{09AD253C-D050-4510-8D67-593CC9D262B0}"/>
              </a:ext>
            </a:extLst>
          </p:cNvPr>
          <p:cNvSpPr txBox="1"/>
          <p:nvPr/>
        </p:nvSpPr>
        <p:spPr>
          <a:xfrm>
            <a:off x="6272476" y="3695811"/>
            <a:ext cx="660331" cy="215444"/>
          </a:xfrm>
          <a:prstGeom prst="rect">
            <a:avLst/>
          </a:prstGeom>
          <a:noFill/>
        </p:spPr>
        <p:txBody>
          <a:bodyPr wrap="square" rtlCol="0">
            <a:spAutoFit/>
          </a:bodyPr>
          <a:lstStyle/>
          <a:p>
            <a:r>
              <a:rPr lang="en-US" sz="800" dirty="0"/>
              <a:t>ATCATGTA</a:t>
            </a:r>
          </a:p>
        </p:txBody>
      </p:sp>
      <p:sp>
        <p:nvSpPr>
          <p:cNvPr id="46" name="TextBox 45">
            <a:extLst>
              <a:ext uri="{FF2B5EF4-FFF2-40B4-BE49-F238E27FC236}">
                <a16:creationId xmlns:a16="http://schemas.microsoft.com/office/drawing/2014/main" id="{63DB2A65-F97B-4DE3-B098-997C65022A2A}"/>
              </a:ext>
            </a:extLst>
          </p:cNvPr>
          <p:cNvSpPr txBox="1"/>
          <p:nvPr/>
        </p:nvSpPr>
        <p:spPr>
          <a:xfrm>
            <a:off x="6974943" y="3825808"/>
            <a:ext cx="660331" cy="215444"/>
          </a:xfrm>
          <a:prstGeom prst="rect">
            <a:avLst/>
          </a:prstGeom>
          <a:noFill/>
        </p:spPr>
        <p:txBody>
          <a:bodyPr wrap="square" rtlCol="0">
            <a:spAutoFit/>
          </a:bodyPr>
          <a:lstStyle/>
          <a:p>
            <a:r>
              <a:rPr lang="en-US" sz="800" dirty="0"/>
              <a:t>ATCATGTA</a:t>
            </a:r>
          </a:p>
        </p:txBody>
      </p:sp>
      <p:sp>
        <p:nvSpPr>
          <p:cNvPr id="48" name="TextBox 47">
            <a:extLst>
              <a:ext uri="{FF2B5EF4-FFF2-40B4-BE49-F238E27FC236}">
                <a16:creationId xmlns:a16="http://schemas.microsoft.com/office/drawing/2014/main" id="{21A1C499-B9E4-4ADF-B337-F25F0597F557}"/>
              </a:ext>
            </a:extLst>
          </p:cNvPr>
          <p:cNvSpPr txBox="1"/>
          <p:nvPr/>
        </p:nvSpPr>
        <p:spPr>
          <a:xfrm>
            <a:off x="6212943" y="4063655"/>
            <a:ext cx="660331" cy="215444"/>
          </a:xfrm>
          <a:prstGeom prst="rect">
            <a:avLst/>
          </a:prstGeom>
          <a:noFill/>
        </p:spPr>
        <p:txBody>
          <a:bodyPr wrap="square" rtlCol="0">
            <a:spAutoFit/>
          </a:bodyPr>
          <a:lstStyle/>
          <a:p>
            <a:r>
              <a:rPr lang="en-US" sz="800" dirty="0"/>
              <a:t>ATCATGTA</a:t>
            </a:r>
          </a:p>
        </p:txBody>
      </p:sp>
      <p:sp>
        <p:nvSpPr>
          <p:cNvPr id="50" name="TextBox 49">
            <a:extLst>
              <a:ext uri="{FF2B5EF4-FFF2-40B4-BE49-F238E27FC236}">
                <a16:creationId xmlns:a16="http://schemas.microsoft.com/office/drawing/2014/main" id="{6CAD365B-9E94-40BD-BB54-2BD582F3CD9F}"/>
              </a:ext>
            </a:extLst>
          </p:cNvPr>
          <p:cNvSpPr txBox="1"/>
          <p:nvPr/>
        </p:nvSpPr>
        <p:spPr>
          <a:xfrm>
            <a:off x="6639800" y="2518096"/>
            <a:ext cx="660331" cy="215444"/>
          </a:xfrm>
          <a:prstGeom prst="rect">
            <a:avLst/>
          </a:prstGeom>
          <a:noFill/>
        </p:spPr>
        <p:txBody>
          <a:bodyPr wrap="square" rtlCol="0">
            <a:spAutoFit/>
          </a:bodyPr>
          <a:lstStyle/>
          <a:p>
            <a:r>
              <a:rPr lang="en-US" sz="800" dirty="0"/>
              <a:t>ATCATGTA</a:t>
            </a:r>
          </a:p>
        </p:txBody>
      </p:sp>
      <p:sp>
        <p:nvSpPr>
          <p:cNvPr id="52" name="Arrow: Right 51">
            <a:extLst>
              <a:ext uri="{FF2B5EF4-FFF2-40B4-BE49-F238E27FC236}">
                <a16:creationId xmlns:a16="http://schemas.microsoft.com/office/drawing/2014/main" id="{D3EDFD09-34FF-480F-ADE1-446D0D32BEF4}"/>
              </a:ext>
            </a:extLst>
          </p:cNvPr>
          <p:cNvSpPr/>
          <p:nvPr/>
        </p:nvSpPr>
        <p:spPr>
          <a:xfrm>
            <a:off x="7478509" y="3021028"/>
            <a:ext cx="9245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D4D73FF2-45E4-47F2-BBEA-6EF84DD6D54C}"/>
              </a:ext>
            </a:extLst>
          </p:cNvPr>
          <p:cNvSpPr/>
          <p:nvPr/>
        </p:nvSpPr>
        <p:spPr>
          <a:xfrm>
            <a:off x="9448799" y="5166964"/>
            <a:ext cx="2118853" cy="665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0345B99-8CE5-47B6-8D05-5A3CD1E64D65}"/>
              </a:ext>
            </a:extLst>
          </p:cNvPr>
          <p:cNvSpPr/>
          <p:nvPr/>
        </p:nvSpPr>
        <p:spPr>
          <a:xfrm>
            <a:off x="9946533" y="5176796"/>
            <a:ext cx="1123385" cy="646331"/>
          </a:xfrm>
          <a:prstGeom prst="rect">
            <a:avLst/>
          </a:prstGeom>
        </p:spPr>
        <p:txBody>
          <a:bodyPr wrap="none">
            <a:spAutoFit/>
          </a:bodyPr>
          <a:lstStyle/>
          <a:p>
            <a:pPr algn="ctr"/>
            <a:r>
              <a:rPr lang="en-US" sz="3600" dirty="0">
                <a:solidFill>
                  <a:schemeClr val="bg1"/>
                </a:solidFill>
              </a:rPr>
              <a:t>Copy</a:t>
            </a:r>
            <a:endParaRPr lang="en-US" dirty="0"/>
          </a:p>
        </p:txBody>
      </p:sp>
      <p:sp>
        <p:nvSpPr>
          <p:cNvPr id="6" name="Arrow: Right 5">
            <a:extLst>
              <a:ext uri="{FF2B5EF4-FFF2-40B4-BE49-F238E27FC236}">
                <a16:creationId xmlns:a16="http://schemas.microsoft.com/office/drawing/2014/main" id="{1A6C990F-DB75-4F2B-BA5A-322FC1E16900}"/>
              </a:ext>
            </a:extLst>
          </p:cNvPr>
          <p:cNvSpPr/>
          <p:nvPr/>
        </p:nvSpPr>
        <p:spPr>
          <a:xfrm>
            <a:off x="2321211" y="3076443"/>
            <a:ext cx="924560" cy="6400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D2717D8A-777B-467F-A224-3430CF6C0356}"/>
              </a:ext>
            </a:extLst>
          </p:cNvPr>
          <p:cNvGrpSpPr/>
          <p:nvPr/>
        </p:nvGrpSpPr>
        <p:grpSpPr>
          <a:xfrm>
            <a:off x="3544486" y="5983926"/>
            <a:ext cx="4939465" cy="665996"/>
            <a:chOff x="3594433" y="5983926"/>
            <a:chExt cx="4939465" cy="665996"/>
          </a:xfrm>
        </p:grpSpPr>
        <p:sp>
          <p:nvSpPr>
            <p:cNvPr id="37" name="Rectangle: Rounded Corners 36">
              <a:extLst>
                <a:ext uri="{FF2B5EF4-FFF2-40B4-BE49-F238E27FC236}">
                  <a16:creationId xmlns:a16="http://schemas.microsoft.com/office/drawing/2014/main" id="{BE4429CC-68F7-4735-9F96-5DAAC0D8048E}"/>
                </a:ext>
              </a:extLst>
            </p:cNvPr>
            <p:cNvSpPr/>
            <p:nvPr/>
          </p:nvSpPr>
          <p:spPr>
            <a:xfrm>
              <a:off x="3644382" y="5983926"/>
              <a:ext cx="4839569" cy="665996"/>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382EF29-7EE2-405A-A964-2C99AE1AFCD6}"/>
                </a:ext>
              </a:extLst>
            </p:cNvPr>
            <p:cNvSpPr txBox="1"/>
            <p:nvPr/>
          </p:nvSpPr>
          <p:spPr>
            <a:xfrm>
              <a:off x="3594433" y="6086091"/>
              <a:ext cx="4939465" cy="461665"/>
            </a:xfrm>
            <a:prstGeom prst="rect">
              <a:avLst/>
            </a:prstGeom>
            <a:noFill/>
          </p:spPr>
          <p:txBody>
            <a:bodyPr wrap="square" rtlCol="0">
              <a:spAutoFit/>
            </a:bodyPr>
            <a:lstStyle/>
            <a:p>
              <a:pPr algn="ctr"/>
              <a:r>
                <a:rPr lang="en-US" sz="2400" dirty="0">
                  <a:solidFill>
                    <a:schemeClr val="bg1">
                      <a:lumMod val="95000"/>
                    </a:schemeClr>
                  </a:solidFill>
                </a:rPr>
                <a:t>Sequencing error rate up to 20%!</a:t>
              </a:r>
            </a:p>
          </p:txBody>
        </p:sp>
      </p:grpSp>
    </p:spTree>
    <p:extLst>
      <p:ext uri="{BB962C8B-B14F-4D97-AF65-F5344CB8AC3E}">
        <p14:creationId xmlns:p14="http://schemas.microsoft.com/office/powerpoint/2010/main" val="1538759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39849</TotalTime>
  <Words>5280</Words>
  <Application>Microsoft Macintosh PowerPoint</Application>
  <PresentationFormat>Widescreen</PresentationFormat>
  <Paragraphs>948</Paragraphs>
  <Slides>89</Slides>
  <Notes>79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89</vt:i4>
      </vt:variant>
    </vt:vector>
  </HeadingPairs>
  <TitlesOfParts>
    <vt:vector size="97" baseType="lpstr">
      <vt:lpstr>Arial</vt:lpstr>
      <vt:lpstr>Calibri</vt:lpstr>
      <vt:lpstr>Calibri Light</vt:lpstr>
      <vt:lpstr>Helvetica</vt:lpstr>
      <vt:lpstr>Roboto</vt:lpstr>
      <vt:lpstr>Source Sans Pro</vt:lpstr>
      <vt:lpstr>Office Theme</vt:lpstr>
      <vt:lpstr>Bitmap Image</vt:lpstr>
      <vt:lpstr>PowerPoint Presentation</vt:lpstr>
      <vt:lpstr>Sequencing Technology &amp; Genome Assembly</vt:lpstr>
      <vt:lpstr>PowerPoint Presentation</vt:lpstr>
      <vt:lpstr>A genome assembly is a copy of the information encoded in DNA</vt:lpstr>
      <vt:lpstr>Cells are very good at making copies of their DNA</vt:lpstr>
      <vt:lpstr>Cells are very good at making copies of their DNA</vt:lpstr>
      <vt:lpstr>It is more difficult for us to manipulate chemicals at the nano scale than it is for our cells</vt:lpstr>
      <vt:lpstr>Additional steps are needed for us to read the information in DNA</vt:lpstr>
      <vt:lpstr>These steps result in high error rates</vt:lpstr>
      <vt:lpstr>A genome assembly is a hypothesis regarding the information encoded in the original DNA</vt:lpstr>
      <vt:lpstr>A genome assembly is a hypothesis regarding the information encoded in the original DNA</vt:lpstr>
      <vt:lpstr>PowerPoint Presentation</vt:lpstr>
      <vt:lpstr>PowerPoint Presentation</vt:lpstr>
      <vt:lpstr>Synthesizing and reading long fragments of DNA is hard</vt:lpstr>
      <vt:lpstr>Synthesizing and reading long fragments of DNA is hard</vt:lpstr>
      <vt:lpstr>Synthesizing and reading long fragments of DNA is hard</vt:lpstr>
      <vt:lpstr>Synthesizing and reading long fragments of DNA is hard</vt:lpstr>
      <vt:lpstr>Reads are short fragments of sequenced DNA</vt:lpstr>
      <vt:lpstr>Reads are short fragments of sequenced DNA</vt:lpstr>
      <vt:lpstr>How do we sequence reads?</vt:lpstr>
      <vt:lpstr>Sanger sequencing (Chain termination method)</vt:lpstr>
      <vt:lpstr>Sanger sequencing (Chain termination method)</vt:lpstr>
      <vt:lpstr>Sanger sequencing (Chain termination method)</vt:lpstr>
      <vt:lpstr>Sanger sequencing (Chain termination method)</vt:lpstr>
      <vt:lpstr>Sanger sequencing (Chain termination method)</vt:lpstr>
      <vt:lpstr>Sanger sequencing (Chain termination method)</vt:lpstr>
      <vt:lpstr>Sanger sequencing (Chain termination method)</vt:lpstr>
      <vt:lpstr>Sanger sequencing (Chain termination method)</vt:lpstr>
      <vt:lpstr>The “shotgun” method improves throughput of Sanger sequencing</vt:lpstr>
      <vt:lpstr>The “shotgun” method improves throughput of Sanger sequencing</vt:lpstr>
      <vt:lpstr>Sanger sequencing was the driver behind the first generation of sequenced genomes</vt:lpstr>
      <vt:lpstr>Second generation sequencing increases throughput</vt:lpstr>
      <vt:lpstr>Illumina sequencing</vt:lpstr>
      <vt:lpstr>Illumina sequencing</vt:lpstr>
      <vt:lpstr>Illumina paired-end sequencing</vt:lpstr>
      <vt:lpstr>Third generation sequencing promises longer, higher quality assemblies</vt:lpstr>
      <vt:lpstr>PacBio single molecule real-time sequencing (SMRT)</vt:lpstr>
      <vt:lpstr>Oxford Nanopore</vt:lpstr>
      <vt:lpstr>Oxford Nanopore</vt:lpstr>
      <vt:lpstr>Sequencing technology overview</vt:lpstr>
      <vt:lpstr>The ‘New Kids’ on the Block</vt:lpstr>
      <vt:lpstr>PowerPoint Presentation</vt:lpstr>
      <vt:lpstr>How do we reconstruct the genome from reads?</vt:lpstr>
      <vt:lpstr>How do we reconstruct the genome from reads?</vt:lpstr>
      <vt:lpstr>How do we reconstruct the genome from reads?</vt:lpstr>
      <vt:lpstr>How do we reconstruct the genome from reads?</vt:lpstr>
      <vt:lpstr>How do we reconstruct the genome from reads?</vt:lpstr>
      <vt:lpstr>How do we reconstruct the genome from reads?</vt:lpstr>
      <vt:lpstr>How do we reconstruct the genome from reads?</vt:lpstr>
      <vt:lpstr>How do we assemble contigs from reads?</vt:lpstr>
      <vt:lpstr>Two main classes of contig assembly algorithms</vt:lpstr>
      <vt:lpstr>Two main classes of contig assembly algorithms</vt:lpstr>
      <vt:lpstr>Overlap-layout-consensus</vt:lpstr>
      <vt:lpstr>de Bruijn graphs chop up the reads even further into segments of length k called k-mers</vt:lpstr>
      <vt:lpstr>Overlaps of k-1 are used to construct the de Bruijn graph</vt:lpstr>
      <vt:lpstr>Overlaps of k-1 are used to construct the de Bruijn graph</vt:lpstr>
      <vt:lpstr>Two strategies to de Bruijn graph problems</vt:lpstr>
      <vt:lpstr>PowerPoint Presentation</vt:lpstr>
      <vt:lpstr>PowerPoint Presentation</vt:lpstr>
      <vt:lpstr>How do we join contigs into longer scaffolds?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evaluate the quality of an assembly?</vt:lpstr>
      <vt:lpstr>PowerPoint Presentation</vt:lpstr>
      <vt:lpstr>So you want to build a genome?</vt:lpstr>
      <vt:lpstr>PowerPoint Presentation</vt:lpstr>
      <vt:lpstr>PowerPoint Presentation</vt:lpstr>
      <vt:lpstr>PowerPoint Presentation</vt:lpstr>
      <vt:lpstr>PowerPoint Presentation</vt:lpstr>
      <vt:lpstr>PowerPoint Presentation</vt:lpstr>
      <vt:lpstr>PowerPoint Presentation</vt:lpstr>
      <vt:lpstr>Don’t build a house on a bad foundation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Patterns of molecular evolution in arthropods</dc:title>
  <dc:creator>Thomas, Gregg William Cline</dc:creator>
  <cp:lastModifiedBy>Ellie Elizabeth Armstrong</cp:lastModifiedBy>
  <cp:revision>370</cp:revision>
  <dcterms:created xsi:type="dcterms:W3CDTF">2020-07-06T23:15:52Z</dcterms:created>
  <dcterms:modified xsi:type="dcterms:W3CDTF">2023-08-28T23:26:08Z</dcterms:modified>
</cp:coreProperties>
</file>